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docx" ContentType="application/vnd.openxmlformats-officedocument.wordprocessingml.document"/>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7" r:id="rId3"/>
    <p:sldId id="258" r:id="rId4"/>
    <p:sldId id="259" r:id="rId5"/>
    <p:sldId id="281" r:id="rId6"/>
    <p:sldId id="265" r:id="rId7"/>
    <p:sldId id="266" r:id="rId8"/>
    <p:sldId id="260" r:id="rId9"/>
    <p:sldId id="262" r:id="rId10"/>
    <p:sldId id="274" r:id="rId11"/>
    <p:sldId id="261" r:id="rId12"/>
    <p:sldId id="267" r:id="rId13"/>
    <p:sldId id="268" r:id="rId14"/>
    <p:sldId id="269" r:id="rId15"/>
    <p:sldId id="270" r:id="rId16"/>
    <p:sldId id="272" r:id="rId17"/>
    <p:sldId id="276" r:id="rId18"/>
    <p:sldId id="285" r:id="rId19"/>
    <p:sldId id="277" r:id="rId20"/>
    <p:sldId id="291" r:id="rId21"/>
    <p:sldId id="278" r:id="rId22"/>
    <p:sldId id="292" r:id="rId23"/>
    <p:sldId id="279" r:id="rId24"/>
    <p:sldId id="280" r:id="rId25"/>
    <p:sldId id="282" r:id="rId26"/>
    <p:sldId id="286" r:id="rId27"/>
    <p:sldId id="287" r:id="rId28"/>
    <p:sldId id="288" r:id="rId29"/>
    <p:sldId id="289" r:id="rId30"/>
    <p:sldId id="283" r:id="rId3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97" autoAdjust="0"/>
  </p:normalViewPr>
  <p:slideViewPr>
    <p:cSldViewPr>
      <p:cViewPr varScale="1">
        <p:scale>
          <a:sx n="72" d="100"/>
          <a:sy n="72" d="100"/>
        </p:scale>
        <p:origin x="-960" y="-102"/>
      </p:cViewPr>
      <p:guideLst>
        <p:guide orient="horz" pos="2160"/>
        <p:guide pos="2880"/>
      </p:guideLst>
    </p:cSldViewPr>
  </p:slideViewPr>
  <p:outlineViewPr>
    <p:cViewPr>
      <p:scale>
        <a:sx n="33" d="100"/>
        <a:sy n="33" d="100"/>
      </p:scale>
      <p:origin x="0" y="1830"/>
    </p:cViewPr>
  </p:outlineViewPr>
  <p:notesTextViewPr>
    <p:cViewPr>
      <p:scale>
        <a:sx n="100" d="100"/>
        <a:sy n="100" d="100"/>
      </p:scale>
      <p:origin x="0" y="186"/>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FAC6FD7-8BAA-4849-915D-4FE258B40F7D}" type="datetimeFigureOut">
              <a:rPr lang="en-US" smtClean="0"/>
              <a:pPr/>
              <a:t>11/7/2012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5DFA869-C3EB-4E62-B83D-4244E33EA93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Members include neighborhood coalitions</a:t>
            </a:r>
          </a:p>
          <a:p>
            <a:r>
              <a:rPr lang="en-US" dirty="0" smtClean="0"/>
              <a:t>Community health centers</a:t>
            </a:r>
          </a:p>
          <a:p>
            <a:r>
              <a:rPr lang="en-US" dirty="0" smtClean="0"/>
              <a:t>Hospitals</a:t>
            </a:r>
          </a:p>
          <a:p>
            <a:r>
              <a:rPr lang="en-US" dirty="0" smtClean="0"/>
              <a:t>Community Based organizations</a:t>
            </a:r>
          </a:p>
          <a:p>
            <a:r>
              <a:rPr lang="en-US" dirty="0" smtClean="0"/>
              <a:t>Individuals</a:t>
            </a:r>
          </a:p>
          <a:p>
            <a:r>
              <a:rPr lang="en-US" dirty="0" smtClean="0"/>
              <a:t>Our membership has been quite informal but we are</a:t>
            </a:r>
            <a:r>
              <a:rPr lang="en-US" baseline="0" dirty="0" smtClean="0"/>
              <a:t> moving to a more “official membership.’ The more members we have to powerful our collective voice can be as we advocate for change</a:t>
            </a:r>
            <a:endParaRPr lang="en-US" dirty="0"/>
          </a:p>
        </p:txBody>
      </p:sp>
      <p:sp>
        <p:nvSpPr>
          <p:cNvPr id="4" name="Slide Number Placeholder 3"/>
          <p:cNvSpPr>
            <a:spLocks noGrp="1"/>
          </p:cNvSpPr>
          <p:nvPr>
            <p:ph type="sldNum" sz="quarter" idx="10"/>
          </p:nvPr>
        </p:nvSpPr>
        <p:spPr/>
        <p:txBody>
          <a:bodyPr/>
          <a:lstStyle/>
          <a:p>
            <a:fld id="{05DFA869-C3EB-4E62-B83D-4244E33EA93F}" type="slidenum">
              <a:rPr lang="en-US" smtClean="0"/>
              <a:pPr/>
              <a:t>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Hospitals are required by the MA Attorney General and now by the Affordable Care Act to</a:t>
            </a:r>
            <a:r>
              <a:rPr lang="en-US" baseline="0" dirty="0" smtClean="0"/>
              <a:t> assess the communities they serve. We are working with the hospitals through our coalitions to partner with each other as much as possible. Not all hospitals have the same resources so the collaborations will be different but it is a way for both </a:t>
            </a:r>
            <a:r>
              <a:rPr lang="en-US" baseline="0" dirty="0" err="1" smtClean="0"/>
              <a:t>hpsitals</a:t>
            </a:r>
            <a:r>
              <a:rPr lang="en-US" baseline="0" dirty="0" smtClean="0"/>
              <a:t> and neighborhoods to use the skills, </a:t>
            </a:r>
            <a:r>
              <a:rPr lang="en-US" baseline="0" dirty="0" err="1" smtClean="0"/>
              <a:t>expereince</a:t>
            </a:r>
            <a:r>
              <a:rPr lang="en-US" baseline="0" dirty="0" smtClean="0"/>
              <a:t>, and expertise they have to complement each others</a:t>
            </a:r>
            <a:endParaRPr lang="en-US" dirty="0"/>
          </a:p>
        </p:txBody>
      </p:sp>
      <p:sp>
        <p:nvSpPr>
          <p:cNvPr id="4" name="Slide Number Placeholder 3"/>
          <p:cNvSpPr>
            <a:spLocks noGrp="1"/>
          </p:cNvSpPr>
          <p:nvPr>
            <p:ph type="sldNum" sz="quarter" idx="10"/>
          </p:nvPr>
        </p:nvSpPr>
        <p:spPr/>
        <p:txBody>
          <a:bodyPr/>
          <a:lstStyle/>
          <a:p>
            <a:fld id="{05DFA869-C3EB-4E62-B83D-4244E33EA93F}" type="slidenum">
              <a:rPr lang="en-US" smtClean="0"/>
              <a:pPr/>
              <a:t>18</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Mention </a:t>
            </a:r>
            <a:r>
              <a:rPr lang="en-US" dirty="0" err="1" smtClean="0"/>
              <a:t>ITNBoston</a:t>
            </a:r>
            <a:r>
              <a:rPr lang="en-US" dirty="0" smtClean="0"/>
              <a:t> for seniors</a:t>
            </a:r>
            <a:endParaRPr lang="en-US" dirty="0"/>
          </a:p>
        </p:txBody>
      </p:sp>
      <p:sp>
        <p:nvSpPr>
          <p:cNvPr id="4" name="Slide Number Placeholder 3"/>
          <p:cNvSpPr>
            <a:spLocks noGrp="1"/>
          </p:cNvSpPr>
          <p:nvPr>
            <p:ph type="sldNum" sz="quarter" idx="10"/>
          </p:nvPr>
        </p:nvSpPr>
        <p:spPr/>
        <p:txBody>
          <a:bodyPr/>
          <a:lstStyle/>
          <a:p>
            <a:fld id="{05DFA869-C3EB-4E62-B83D-4244E33EA93F}" type="slidenum">
              <a:rPr lang="en-US" smtClean="0"/>
              <a:pPr/>
              <a:t>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know that completing high school and one additional year of education significantly increases the probability of  having a healthy adulthood</a:t>
            </a:r>
            <a:endParaRPr lang="en-US" dirty="0"/>
          </a:p>
        </p:txBody>
      </p:sp>
      <p:sp>
        <p:nvSpPr>
          <p:cNvPr id="4" name="Slide Number Placeholder 3"/>
          <p:cNvSpPr>
            <a:spLocks noGrp="1"/>
          </p:cNvSpPr>
          <p:nvPr>
            <p:ph type="sldNum" sz="quarter" idx="10"/>
          </p:nvPr>
        </p:nvSpPr>
        <p:spPr/>
        <p:txBody>
          <a:bodyPr/>
          <a:lstStyle/>
          <a:p>
            <a:fld id="{05DFA869-C3EB-4E62-B83D-4244E33EA93F}" type="slidenum">
              <a:rPr lang="en-US" smtClean="0"/>
              <a:pPr/>
              <a:t>20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focus this past year has been on tobacco related policy. With the active support of our neighborhood coalitions, including petitions with over 400 signatures and numerous people testifying at</a:t>
            </a:r>
            <a:r>
              <a:rPr lang="en-US" baseline="0" dirty="0" smtClean="0"/>
              <a:t> the </a:t>
            </a:r>
            <a:r>
              <a:rPr lang="en-US" baseline="0" dirty="0" err="1" smtClean="0"/>
              <a:t>Bosotn</a:t>
            </a:r>
            <a:r>
              <a:rPr lang="en-US" baseline="0" dirty="0" smtClean="0"/>
              <a:t> Board of Health hearings…</a:t>
            </a:r>
            <a:r>
              <a:rPr lang="en-US" baseline="0" dirty="0" err="1" smtClean="0"/>
              <a:t>Bosotn</a:t>
            </a:r>
            <a:r>
              <a:rPr lang="en-US" baseline="0" dirty="0" smtClean="0"/>
              <a:t> now restricts the sale of any nicotine or tobacco product to people over 18. The “electronic cigarette” had not regulations previously. You did not know how much nicotine there is </a:t>
            </a:r>
            <a:r>
              <a:rPr lang="en-US" baseline="0" dirty="0" err="1" smtClean="0"/>
              <a:t>is</a:t>
            </a:r>
            <a:r>
              <a:rPr lang="en-US" baseline="0" dirty="0" smtClean="0"/>
              <a:t> in the cartridge or what else was in in it…and a five year old could buy it.</a:t>
            </a:r>
          </a:p>
          <a:p>
            <a:r>
              <a:rPr lang="en-US" baseline="0" dirty="0" smtClean="0"/>
              <a:t>We also had a social media campaign – Face off Against Tobacco – in which hundreds of people had their picture taken in support of raising the price of cigarettes, which is a proven </a:t>
            </a:r>
            <a:r>
              <a:rPr lang="en-US" baseline="0" dirty="0" err="1" smtClean="0"/>
              <a:t>startegy</a:t>
            </a:r>
            <a:r>
              <a:rPr lang="en-US" baseline="0" dirty="0" smtClean="0"/>
              <a:t> to reduce smoking, particularly among youth who are most sensitive to price</a:t>
            </a:r>
            <a:endParaRPr lang="en-US" dirty="0"/>
          </a:p>
        </p:txBody>
      </p:sp>
      <p:sp>
        <p:nvSpPr>
          <p:cNvPr id="4" name="Slide Number Placeholder 3"/>
          <p:cNvSpPr>
            <a:spLocks noGrp="1"/>
          </p:cNvSpPr>
          <p:nvPr>
            <p:ph type="sldNum" sz="quarter" idx="10"/>
          </p:nvPr>
        </p:nvSpPr>
        <p:spPr/>
        <p:txBody>
          <a:bodyPr/>
          <a:lstStyle/>
          <a:p>
            <a:fld id="{05DFA869-C3EB-4E62-B83D-4244E33EA93F}" type="slidenum">
              <a:rPr lang="en-US" smtClean="0"/>
              <a:pPr/>
              <a:t>21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Boston</a:t>
            </a:r>
            <a:r>
              <a:rPr lang="en-US" baseline="0" dirty="0" smtClean="0"/>
              <a:t> Housing Authority smoke free policy</a:t>
            </a:r>
          </a:p>
          <a:p>
            <a:endParaRPr lang="en-US" baseline="0" dirty="0" smtClean="0"/>
          </a:p>
          <a:p>
            <a:r>
              <a:rPr lang="en-US" baseline="0" dirty="0" smtClean="0"/>
              <a:t>Mural project – South Boston, Codman, Charlestown</a:t>
            </a:r>
            <a:endParaRPr lang="en-US" dirty="0"/>
          </a:p>
        </p:txBody>
      </p:sp>
      <p:sp>
        <p:nvSpPr>
          <p:cNvPr id="4" name="Slide Number Placeholder 3"/>
          <p:cNvSpPr>
            <a:spLocks noGrp="1"/>
          </p:cNvSpPr>
          <p:nvPr>
            <p:ph type="sldNum" sz="quarter" idx="10"/>
          </p:nvPr>
        </p:nvSpPr>
        <p:spPr/>
        <p:txBody>
          <a:bodyPr/>
          <a:lstStyle/>
          <a:p>
            <a:fld id="{05DFA869-C3EB-4E62-B83D-4244E33EA93F}" type="slidenum">
              <a:rPr lang="en-US" smtClean="0"/>
              <a:pPr/>
              <a:t>23</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Mass in Motion…in Dorchester</a:t>
            </a:r>
          </a:p>
          <a:p>
            <a:endParaRPr lang="en-US" dirty="0" smtClean="0"/>
          </a:p>
          <a:p>
            <a:r>
              <a:rPr lang="en-US" dirty="0" smtClean="0"/>
              <a:t>Cracking the Codes – BPHC and BACH supported this film and discussion about racism, health equity, and how to address them</a:t>
            </a:r>
            <a:endParaRPr lang="en-US" dirty="0"/>
          </a:p>
        </p:txBody>
      </p:sp>
      <p:sp>
        <p:nvSpPr>
          <p:cNvPr id="4" name="Slide Number Placeholder 3"/>
          <p:cNvSpPr>
            <a:spLocks noGrp="1"/>
          </p:cNvSpPr>
          <p:nvPr>
            <p:ph type="sldNum" sz="quarter" idx="10"/>
          </p:nvPr>
        </p:nvSpPr>
        <p:spPr/>
        <p:txBody>
          <a:bodyPr/>
          <a:lstStyle/>
          <a:p>
            <a:fld id="{05DFA869-C3EB-4E62-B83D-4244E33EA93F}" type="slidenum">
              <a:rPr lang="en-US" smtClean="0"/>
              <a:pPr/>
              <a:t>27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Ask people to stand if they are from that neighborhood as you read the list</a:t>
            </a:r>
            <a:endParaRPr lang="en-US" dirty="0"/>
          </a:p>
        </p:txBody>
      </p:sp>
      <p:sp>
        <p:nvSpPr>
          <p:cNvPr id="4" name="Slide Number Placeholder 3"/>
          <p:cNvSpPr>
            <a:spLocks noGrp="1"/>
          </p:cNvSpPr>
          <p:nvPr>
            <p:ph type="sldNum" sz="quarter" idx="10"/>
          </p:nvPr>
        </p:nvSpPr>
        <p:spPr/>
        <p:txBody>
          <a:bodyPr/>
          <a:lstStyle/>
          <a:p>
            <a:fld id="{05DFA869-C3EB-4E62-B83D-4244E33EA93F}" type="slidenum">
              <a:rPr lang="en-US" smtClean="0"/>
              <a:pPr/>
              <a:t>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smtClean="0"/>
              <a:t>Ask people to stand if they are from that neighborhood as you read the list</a:t>
            </a:r>
          </a:p>
          <a:p>
            <a:endParaRPr lang="en-US" dirty="0"/>
          </a:p>
        </p:txBody>
      </p:sp>
      <p:sp>
        <p:nvSpPr>
          <p:cNvPr id="4" name="Slide Number Placeholder 3"/>
          <p:cNvSpPr>
            <a:spLocks noGrp="1"/>
          </p:cNvSpPr>
          <p:nvPr>
            <p:ph type="sldNum" sz="quarter" idx="10"/>
          </p:nvPr>
        </p:nvSpPr>
        <p:spPr/>
        <p:txBody>
          <a:bodyPr/>
          <a:lstStyle/>
          <a:p>
            <a:fld id="{05DFA869-C3EB-4E62-B83D-4244E33EA93F}" type="slidenum">
              <a:rPr lang="en-US" smtClean="0"/>
              <a:pPr/>
              <a:t>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DFA869-C3EB-4E62-B83D-4244E33EA93F}" type="slidenum">
              <a:rPr lang="en-US" smtClean="0"/>
              <a:pPr/>
              <a:t>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of the reasons we chose this model is that it gives lots of opportunities for residents and others to be engaged in the work and have input into the process.</a:t>
            </a:r>
            <a:endParaRPr lang="en-US" dirty="0"/>
          </a:p>
        </p:txBody>
      </p:sp>
      <p:sp>
        <p:nvSpPr>
          <p:cNvPr id="4" name="Slide Number Placeholder 3"/>
          <p:cNvSpPr>
            <a:spLocks noGrp="1"/>
          </p:cNvSpPr>
          <p:nvPr>
            <p:ph type="sldNum" sz="quarter" idx="10"/>
          </p:nvPr>
        </p:nvSpPr>
        <p:spPr/>
        <p:txBody>
          <a:bodyPr/>
          <a:lstStyle/>
          <a:p>
            <a:fld id="{05DFA869-C3EB-4E62-B83D-4244E33EA93F}" type="slidenum">
              <a:rPr lang="en-US" smtClean="0"/>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b="1" dirty="0" smtClean="0"/>
              <a:t>Some of you may have seen this before - This is the MAPP framework.  It shows the 6-phases of MAPP, which David and Allyson will be explaining in a little bit.</a:t>
            </a:r>
          </a:p>
          <a:p>
            <a:endParaRPr lang="en-US" sz="1800" b="1" dirty="0" smtClean="0"/>
          </a:p>
          <a:p>
            <a:pPr defTabSz="949478">
              <a:defRPr/>
            </a:pPr>
            <a:r>
              <a:rPr lang="en-US" sz="1800" b="1" dirty="0" smtClean="0">
                <a:solidFill>
                  <a:srgbClr val="FF0000"/>
                </a:solidFill>
              </a:rPr>
              <a:t>David- describe the hospital requirements for CHA/CHIP/SP and how MAPP fits in – Do I need to do this?  Not sure how it fits in here.</a:t>
            </a:r>
            <a:endParaRPr lang="en-US" sz="1800" b="1" dirty="0" smtClean="0"/>
          </a:p>
          <a:p>
            <a:endParaRPr lang="en-US" dirty="0"/>
          </a:p>
        </p:txBody>
      </p:sp>
      <p:sp>
        <p:nvSpPr>
          <p:cNvPr id="4" name="Slide Number Placeholder 3"/>
          <p:cNvSpPr>
            <a:spLocks noGrp="1"/>
          </p:cNvSpPr>
          <p:nvPr>
            <p:ph type="sldNum" sz="quarter" idx="10"/>
          </p:nvPr>
        </p:nvSpPr>
        <p:spPr/>
        <p:txBody>
          <a:bodyPr/>
          <a:lstStyle/>
          <a:p>
            <a:fld id="{74380963-FABB-4575-8DA7-90233ED9BA09}" type="slidenum">
              <a:rPr lang="en-US" smtClean="0"/>
              <a:pPr/>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is not like we have no idea what our communities are dealing with but… taking a step back helps us to  se how we can be more effective and how to engage more people in our work.</a:t>
            </a:r>
            <a:endParaRPr lang="en-US" dirty="0"/>
          </a:p>
        </p:txBody>
      </p:sp>
      <p:sp>
        <p:nvSpPr>
          <p:cNvPr id="4" name="Slide Number Placeholder 3"/>
          <p:cNvSpPr>
            <a:spLocks noGrp="1"/>
          </p:cNvSpPr>
          <p:nvPr>
            <p:ph type="sldNum" sz="quarter" idx="10"/>
          </p:nvPr>
        </p:nvSpPr>
        <p:spPr/>
        <p:txBody>
          <a:bodyPr/>
          <a:lstStyle/>
          <a:p>
            <a:fld id="{05DFA869-C3EB-4E62-B83D-4244E33EA93F}" type="slidenum">
              <a:rPr lang="en-US" smtClean="0"/>
              <a:pPr/>
              <a:t>12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5B0227DF-CFC9-45AC-81B4-2B356879DFFE}" type="slidenum">
              <a:rPr lang="en-US" smtClean="0"/>
              <a:pPr/>
              <a:t>16</a:t>
            </a:fld>
            <a:endParaRPr lang="en-US" smtClean="0"/>
          </a:p>
        </p:txBody>
      </p:sp>
      <p:sp>
        <p:nvSpPr>
          <p:cNvPr id="61443" name="Rectangle 2"/>
          <p:cNvSpPr>
            <a:spLocks noGrp="1" noRot="1" noChangeAspect="1" noChangeArrowheads="1" noTextEdit="1"/>
          </p:cNvSpPr>
          <p:nvPr>
            <p:ph type="sldImg"/>
          </p:nvPr>
        </p:nvSpPr>
        <p:spPr>
          <a:xfrm>
            <a:off x="1193800" y="693738"/>
            <a:ext cx="4624388" cy="3468687"/>
          </a:xfrm>
          <a:ln/>
        </p:spPr>
      </p:sp>
      <p:sp>
        <p:nvSpPr>
          <p:cNvPr id="61444" name="Rectangle 3"/>
          <p:cNvSpPr>
            <a:spLocks noGrp="1" noChangeArrowheads="1"/>
          </p:cNvSpPr>
          <p:nvPr>
            <p:ph type="body" idx="1"/>
          </p:nvPr>
        </p:nvSpPr>
        <p:spPr>
          <a:xfrm>
            <a:off x="935038" y="4392613"/>
            <a:ext cx="5842000" cy="4594225"/>
          </a:xfrm>
          <a:noFill/>
          <a:ln/>
        </p:spPr>
        <p:txBody>
          <a:bodyPr lIns="93167" tIns="46585" rIns="93167" bIns="46585"/>
          <a:lstStyle/>
          <a:p>
            <a:endParaRPr lang="en-US" smtClean="0">
              <a:latin typeface="Times New Roman" pitchFamily="18" charset="0"/>
            </a:endParaRPr>
          </a:p>
          <a:p>
            <a:endParaRPr lang="en-US" smtClean="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p:spPr>
        <p:txBody>
          <a:bodyPr/>
          <a:lstStyle/>
          <a:p>
            <a:pPr defTabSz="949568"/>
            <a:fld id="{39E10717-6CC4-441E-AC5D-789BA2696FA7}" type="slidenum">
              <a:rPr lang="en-US" smtClean="0"/>
              <a:pPr defTabSz="949568"/>
              <a:t>17</a:t>
            </a:fld>
            <a:endParaRPr lang="en-US" dirty="0" smtClean="0"/>
          </a:p>
        </p:txBody>
      </p:sp>
      <p:sp>
        <p:nvSpPr>
          <p:cNvPr id="277507" name="Rectangle 2"/>
          <p:cNvSpPr>
            <a:spLocks noGrp="1" noRot="1" noChangeAspect="1" noChangeArrowheads="1" noTextEdit="1"/>
          </p:cNvSpPr>
          <p:nvPr>
            <p:ph type="sldImg"/>
          </p:nvPr>
        </p:nvSpPr>
        <p:spPr>
          <a:xfrm>
            <a:off x="1177925" y="696913"/>
            <a:ext cx="2522538" cy="1892300"/>
          </a:xfrm>
          <a:ln cap="flat"/>
        </p:spPr>
      </p:sp>
      <p:sp>
        <p:nvSpPr>
          <p:cNvPr id="277508" name="Rectangle 3"/>
          <p:cNvSpPr>
            <a:spLocks noGrp="1" noChangeArrowheads="1"/>
          </p:cNvSpPr>
          <p:nvPr>
            <p:ph type="body" idx="1"/>
          </p:nvPr>
        </p:nvSpPr>
        <p:spPr>
          <a:xfrm>
            <a:off x="855664" y="2962278"/>
            <a:ext cx="5548311" cy="4494213"/>
          </a:xfrm>
          <a:noFill/>
          <a:ln/>
        </p:spPr>
        <p:txBody>
          <a:bodyPr/>
          <a:lstStyle/>
          <a:p>
            <a:r>
              <a:rPr lang="en-US" dirty="0" smtClean="0">
                <a:latin typeface="Times New Roman" pitchFamily="18" charset="0"/>
              </a:rPr>
              <a:t>Leave 2 minutes for these next 2</a:t>
            </a:r>
            <a:r>
              <a:rPr lang="en-US" baseline="0" dirty="0" smtClean="0">
                <a:latin typeface="Times New Roman" pitchFamily="18" charset="0"/>
              </a:rPr>
              <a:t> slides </a:t>
            </a:r>
            <a:endParaRPr lang="en-US" dirty="0"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E24760-A382-4BE9-A100-2693579362A9}" type="datetimeFigureOut">
              <a:rPr lang="en-US" smtClean="0"/>
              <a:pPr/>
              <a:t>11/7/2012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83EC86-29F7-4B5B-BD1C-9A3515F5ED0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E24760-A382-4BE9-A100-2693579362A9}" type="datetimeFigureOut">
              <a:rPr lang="en-US" smtClean="0"/>
              <a:pPr/>
              <a:t>11/7/2012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83EC86-29F7-4B5B-BD1C-9A3515F5ED0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E24760-A382-4BE9-A100-2693579362A9}" type="datetimeFigureOut">
              <a:rPr lang="en-US" smtClean="0"/>
              <a:pPr/>
              <a:t>11/7/2012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83EC86-29F7-4B5B-BD1C-9A3515F5ED0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E24760-A382-4BE9-A100-2693579362A9}" type="datetimeFigureOut">
              <a:rPr lang="en-US" smtClean="0"/>
              <a:pPr/>
              <a:t>11/7/2012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83EC86-29F7-4B5B-BD1C-9A3515F5ED0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E24760-A382-4BE9-A100-2693579362A9}" type="datetimeFigureOut">
              <a:rPr lang="en-US" smtClean="0"/>
              <a:pPr/>
              <a:t>11/7/2012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83EC86-29F7-4B5B-BD1C-9A3515F5ED0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8E24760-A382-4BE9-A100-2693579362A9}" type="datetimeFigureOut">
              <a:rPr lang="en-US" smtClean="0"/>
              <a:pPr/>
              <a:t>11/7/2012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83EC86-29F7-4B5B-BD1C-9A3515F5ED0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8E24760-A382-4BE9-A100-2693579362A9}" type="datetimeFigureOut">
              <a:rPr lang="en-US" smtClean="0"/>
              <a:pPr/>
              <a:t>11/7/2012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83EC86-29F7-4B5B-BD1C-9A3515F5ED0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8E24760-A382-4BE9-A100-2693579362A9}" type="datetimeFigureOut">
              <a:rPr lang="en-US" smtClean="0"/>
              <a:pPr/>
              <a:t>11/7/2012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83EC86-29F7-4B5B-BD1C-9A3515F5ED0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E24760-A382-4BE9-A100-2693579362A9}" type="datetimeFigureOut">
              <a:rPr lang="en-US" smtClean="0"/>
              <a:pPr/>
              <a:t>11/7/2012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83EC86-29F7-4B5B-BD1C-9A3515F5ED0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E24760-A382-4BE9-A100-2693579362A9}" type="datetimeFigureOut">
              <a:rPr lang="en-US" smtClean="0"/>
              <a:pPr/>
              <a:t>11/7/2012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83EC86-29F7-4B5B-BD1C-9A3515F5ED0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E24760-A382-4BE9-A100-2693579362A9}" type="datetimeFigureOut">
              <a:rPr lang="en-US" smtClean="0"/>
              <a:pPr/>
              <a:t>11/7/2012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83EC86-29F7-4B5B-BD1C-9A3515F5ED0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E24760-A382-4BE9-A100-2693579362A9}" type="datetimeFigureOut">
              <a:rPr lang="en-US" smtClean="0"/>
              <a:pPr/>
              <a:t>11/7/2012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83EC86-29F7-4B5B-BD1C-9A3515F5ED0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package" Target="../embeddings/Microsoft_Office_Word_Document2.docx"/><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gif"/><Relationship Id="rId7" Type="http://schemas.openxmlformats.org/officeDocument/2006/relationships/image" Target="../media/image29.jpeg"/><Relationship Id="rId12"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gif"/><Relationship Id="rId11" Type="http://schemas.openxmlformats.org/officeDocument/2006/relationships/image" Target="../media/image32.gif"/><Relationship Id="rId5" Type="http://schemas.openxmlformats.org/officeDocument/2006/relationships/image" Target="../media/image27.gif"/><Relationship Id="rId10" Type="http://schemas.openxmlformats.org/officeDocument/2006/relationships/image" Target="../media/image11.jpeg"/><Relationship Id="rId4" Type="http://schemas.openxmlformats.org/officeDocument/2006/relationships/image" Target="../media/image26.jpeg"/><Relationship Id="rId9"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s://fishman.basecamphq.com/projects/9967518/file/136558003/Cover%20Collage%20Charlestown%20Assessment%20pic%204%20Kids.JPG" TargetMode="Externa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gif"/><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hyperlink" Target="mailto:brosenshein@partners.org" TargetMode="External"/><Relationship Id="rId7" Type="http://schemas.openxmlformats.org/officeDocument/2006/relationships/hyperlink" Target="mailto:sodametey@hria.org" TargetMode="External"/><Relationship Id="rId2" Type="http://schemas.openxmlformats.org/officeDocument/2006/relationships/hyperlink" Target="http://www.bostonalliance.org/" TargetMode="External"/><Relationship Id="rId1" Type="http://schemas.openxmlformats.org/officeDocument/2006/relationships/slideLayout" Target="../slideLayouts/slideLayout2.xml"/><Relationship Id="rId6" Type="http://schemas.openxmlformats.org/officeDocument/2006/relationships/hyperlink" Target="mailto:ascherb@hria.org" TargetMode="External"/><Relationship Id="rId5" Type="http://schemas.openxmlformats.org/officeDocument/2006/relationships/hyperlink" Target="mailto:jtappin@hria.org" TargetMode="External"/><Relationship Id="rId4" Type="http://schemas.openxmlformats.org/officeDocument/2006/relationships/hyperlink" Target="mailto:daronstein@hria.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7"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package" Target="../embeddings/Microsoft_Office_Word_Document1.docx"/><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17.jpeg"/><Relationship Id="rId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r>
              <a:rPr lang="en-US" b="1" dirty="0" smtClean="0">
                <a:solidFill>
                  <a:schemeClr val="tx1"/>
                </a:solidFill>
              </a:rPr>
              <a:t>2012 Annual Meeting</a:t>
            </a:r>
          </a:p>
          <a:p>
            <a:r>
              <a:rPr lang="en-US" b="1" dirty="0" smtClean="0">
                <a:solidFill>
                  <a:schemeClr val="tx1"/>
                </a:solidFill>
              </a:rPr>
              <a:t>November 7, 2012</a:t>
            </a:r>
          </a:p>
          <a:p>
            <a:r>
              <a:rPr lang="en-US" b="1" dirty="0" smtClean="0">
                <a:solidFill>
                  <a:schemeClr val="tx1"/>
                </a:solidFill>
              </a:rPr>
              <a:t>Dorchester House</a:t>
            </a:r>
            <a:endParaRPr lang="en-US" b="1" dirty="0">
              <a:solidFill>
                <a:schemeClr val="tx1"/>
              </a:solidFill>
            </a:endParaRPr>
          </a:p>
        </p:txBody>
      </p:sp>
      <p:pic>
        <p:nvPicPr>
          <p:cNvPr id="1026" name="Picture 2" descr="C:\Documents and Settings\daronstein\Desktop\BACH LOGO.jpg.jpg"/>
          <p:cNvPicPr>
            <a:picLocks noChangeAspect="1" noChangeArrowheads="1"/>
          </p:cNvPicPr>
          <p:nvPr/>
        </p:nvPicPr>
        <p:blipFill>
          <a:blip r:embed="rId2" cstate="print"/>
          <a:srcRect/>
          <a:stretch>
            <a:fillRect/>
          </a:stretch>
        </p:blipFill>
        <p:spPr bwMode="auto">
          <a:xfrm>
            <a:off x="609600" y="381000"/>
            <a:ext cx="7772400" cy="1498923"/>
          </a:xfrm>
          <a:prstGeom prst="rect">
            <a:avLst/>
          </a:prstGeom>
          <a:noFill/>
        </p:spPr>
      </p:pic>
      <p:pic>
        <p:nvPicPr>
          <p:cNvPr id="16385" name="Picture 1" descr="C:\Documents and Settings\daronstein\Desktop\Masswelcomemat.jpg"/>
          <p:cNvPicPr>
            <a:picLocks noChangeAspect="1" noChangeArrowheads="1"/>
          </p:cNvPicPr>
          <p:nvPr/>
        </p:nvPicPr>
        <p:blipFill>
          <a:blip r:embed="rId3" cstate="print"/>
          <a:srcRect/>
          <a:stretch>
            <a:fillRect/>
          </a:stretch>
        </p:blipFill>
        <p:spPr bwMode="auto">
          <a:xfrm>
            <a:off x="762000" y="2362200"/>
            <a:ext cx="1828800" cy="993775"/>
          </a:xfrm>
          <a:prstGeom prst="rect">
            <a:avLst/>
          </a:prstGeom>
          <a:noFill/>
        </p:spPr>
      </p:pic>
      <p:pic>
        <p:nvPicPr>
          <p:cNvPr id="16386" name="Picture 2" descr="C:\Documents and Settings\daronstein\Desktop\bienvenidos.jpg"/>
          <p:cNvPicPr>
            <a:picLocks noChangeAspect="1" noChangeArrowheads="1"/>
          </p:cNvPicPr>
          <p:nvPr/>
        </p:nvPicPr>
        <p:blipFill>
          <a:blip r:embed="rId4" cstate="print"/>
          <a:srcRect/>
          <a:stretch>
            <a:fillRect/>
          </a:stretch>
        </p:blipFill>
        <p:spPr bwMode="auto">
          <a:xfrm>
            <a:off x="2590800" y="2209800"/>
            <a:ext cx="1828800" cy="1087604"/>
          </a:xfrm>
          <a:prstGeom prst="rect">
            <a:avLst/>
          </a:prstGeom>
          <a:noFill/>
        </p:spPr>
      </p:pic>
      <p:pic>
        <p:nvPicPr>
          <p:cNvPr id="16387" name="Picture 3" descr="C:\Documents and Settings\daronstein\Desktop\welcome-olympics-bejing-sum.jpg"/>
          <p:cNvPicPr>
            <a:picLocks noChangeAspect="1" noChangeArrowheads="1"/>
          </p:cNvPicPr>
          <p:nvPr/>
        </p:nvPicPr>
        <p:blipFill>
          <a:blip r:embed="rId5" cstate="print"/>
          <a:srcRect/>
          <a:stretch>
            <a:fillRect/>
          </a:stretch>
        </p:blipFill>
        <p:spPr bwMode="auto">
          <a:xfrm>
            <a:off x="4495800" y="2286000"/>
            <a:ext cx="2199266" cy="1165225"/>
          </a:xfrm>
          <a:prstGeom prst="rect">
            <a:avLst/>
          </a:prstGeom>
          <a:noFill/>
        </p:spPr>
      </p:pic>
      <p:pic>
        <p:nvPicPr>
          <p:cNvPr id="16388" name="Picture 4" descr="C:\Documents and Settings\daronstein\Desktop\NHI-15224-VIETNAMESE_150.gif"/>
          <p:cNvPicPr>
            <a:picLocks noChangeAspect="1" noChangeArrowheads="1"/>
          </p:cNvPicPr>
          <p:nvPr/>
        </p:nvPicPr>
        <p:blipFill>
          <a:blip r:embed="rId6" cstate="print"/>
          <a:srcRect/>
          <a:stretch>
            <a:fillRect/>
          </a:stretch>
        </p:blipFill>
        <p:spPr bwMode="auto">
          <a:xfrm>
            <a:off x="7315200" y="2057400"/>
            <a:ext cx="1200150" cy="1552194"/>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MAPP Framework</a:t>
            </a:r>
            <a:endParaRPr lang="en-US" dirty="0"/>
          </a:p>
        </p:txBody>
      </p:sp>
      <p:pic>
        <p:nvPicPr>
          <p:cNvPr id="4" name="Content Placeholder 3"/>
          <p:cNvPicPr>
            <a:picLocks noGrp="1" noChangeArrowheads="1"/>
          </p:cNvPicPr>
          <p:nvPr>
            <p:ph sz="quarter" idx="1"/>
          </p:nvPr>
        </p:nvPicPr>
        <p:blipFill>
          <a:blip r:embed="rId3" cstate="print"/>
          <a:srcRect/>
          <a:stretch>
            <a:fillRect/>
          </a:stretch>
        </p:blipFill>
        <p:spPr bwMode="auto">
          <a:xfrm>
            <a:off x="1828800" y="1524000"/>
            <a:ext cx="5489997" cy="5135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3" name="Object 3"/>
          <p:cNvGraphicFramePr>
            <a:graphicFrameLocks noChangeAspect="1"/>
          </p:cNvGraphicFramePr>
          <p:nvPr/>
        </p:nvGraphicFramePr>
        <p:xfrm>
          <a:off x="1447800" y="1752600"/>
          <a:ext cx="5975350" cy="4627563"/>
        </p:xfrm>
        <a:graphic>
          <a:graphicData uri="http://schemas.openxmlformats.org/presentationml/2006/ole">
            <p:oleObj spid="_x0000_s5123" name="Document" r:id="rId3" imgW="5975162" imgH="4627381" progId="Word.Document.12">
              <p:embed/>
            </p:oleObj>
          </a:graphicData>
        </a:graphic>
      </p:graphicFrame>
      <p:pic>
        <p:nvPicPr>
          <p:cNvPr id="5125" name="Picture 5" descr="C:\Documents and Settings\daronstein\Desktop\BACH LOGO.jpg.jpg"/>
          <p:cNvPicPr>
            <a:picLocks noChangeAspect="1" noChangeArrowheads="1"/>
          </p:cNvPicPr>
          <p:nvPr/>
        </p:nvPicPr>
        <p:blipFill>
          <a:blip r:embed="rId4" cstate="print"/>
          <a:srcRect/>
          <a:stretch>
            <a:fillRect/>
          </a:stretch>
        </p:blipFill>
        <p:spPr bwMode="auto">
          <a:xfrm>
            <a:off x="2754313" y="611188"/>
            <a:ext cx="3933825" cy="66675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Organizing for Success</a:t>
            </a:r>
            <a:br>
              <a:rPr lang="en-US" dirty="0" smtClean="0"/>
            </a:br>
            <a:endParaRPr lang="en-US" dirty="0"/>
          </a:p>
        </p:txBody>
      </p:sp>
      <p:sp>
        <p:nvSpPr>
          <p:cNvPr id="3" name="Content Placeholder 2"/>
          <p:cNvSpPr>
            <a:spLocks noGrp="1"/>
          </p:cNvSpPr>
          <p:nvPr>
            <p:ph sz="half" idx="1"/>
          </p:nvPr>
        </p:nvSpPr>
        <p:spPr/>
        <p:txBody>
          <a:bodyPr/>
          <a:lstStyle/>
          <a:p>
            <a:r>
              <a:rPr lang="en-US" dirty="0" smtClean="0"/>
              <a:t>Rethinking missions</a:t>
            </a:r>
          </a:p>
          <a:p>
            <a:r>
              <a:rPr lang="en-US" dirty="0" smtClean="0"/>
              <a:t>How we do our work</a:t>
            </a:r>
          </a:p>
          <a:p>
            <a:r>
              <a:rPr lang="en-US" dirty="0" smtClean="0"/>
              <a:t>New partnerships – who else needs to be at the table</a:t>
            </a:r>
          </a:p>
          <a:p>
            <a:r>
              <a:rPr lang="en-US" dirty="0" smtClean="0"/>
              <a:t>Engaging Residents</a:t>
            </a:r>
          </a:p>
          <a:p>
            <a:endParaRPr lang="en-US" dirty="0" smtClean="0"/>
          </a:p>
          <a:p>
            <a:endParaRPr lang="en-US" dirty="0"/>
          </a:p>
        </p:txBody>
      </p:sp>
      <p:sp>
        <p:nvSpPr>
          <p:cNvPr id="4" name="Content Placeholder 3"/>
          <p:cNvSpPr>
            <a:spLocks noGrp="1"/>
          </p:cNvSpPr>
          <p:nvPr>
            <p:ph sz="half" idx="2"/>
          </p:nvPr>
        </p:nvSpPr>
        <p:spPr/>
        <p:txBody>
          <a:bodyPr/>
          <a:lstStyle/>
          <a:p>
            <a:r>
              <a:rPr lang="en-US" dirty="0" smtClean="0"/>
              <a:t>Working while planning:</a:t>
            </a:r>
          </a:p>
          <a:p>
            <a:pPr>
              <a:buNone/>
            </a:pPr>
            <a:r>
              <a:rPr lang="en-US" sz="1800" dirty="0" smtClean="0"/>
              <a:t>(some examples)</a:t>
            </a:r>
          </a:p>
          <a:p>
            <a:pPr lvl="1"/>
            <a:r>
              <a:rPr lang="en-US" dirty="0" smtClean="0"/>
              <a:t>Farmer’s Markets</a:t>
            </a:r>
          </a:p>
          <a:p>
            <a:pPr lvl="1"/>
            <a:r>
              <a:rPr lang="en-US" dirty="0" smtClean="0"/>
              <a:t>Smoking Cessation</a:t>
            </a:r>
          </a:p>
          <a:p>
            <a:pPr lvl="1"/>
            <a:r>
              <a:rPr lang="en-US" dirty="0" smtClean="0"/>
              <a:t>Exercise Group</a:t>
            </a:r>
            <a:endParaRPr lang="en-US" dirty="0"/>
          </a:p>
          <a:p>
            <a:pPr lvl="1"/>
            <a:r>
              <a:rPr lang="en-US" dirty="0" smtClean="0"/>
              <a:t>Substance abuse prevention</a:t>
            </a:r>
          </a:p>
          <a:p>
            <a:pPr lvl="1"/>
            <a:r>
              <a:rPr lang="en-US" dirty="0" smtClean="0"/>
              <a:t>Obesity prevention</a:t>
            </a:r>
          </a:p>
          <a:p>
            <a:pPr lvl="1"/>
            <a:r>
              <a:rPr lang="en-US" dirty="0" smtClean="0"/>
              <a:t>Renewed parks</a:t>
            </a:r>
          </a:p>
          <a:p>
            <a:pPr lvl="1"/>
            <a:r>
              <a:rPr lang="en-US" dirty="0" smtClean="0"/>
              <a:t>Health Equity Training</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Visioning</a:t>
            </a:r>
            <a:endParaRPr lang="en-US" dirty="0"/>
          </a:p>
        </p:txBody>
      </p:sp>
      <p:sp>
        <p:nvSpPr>
          <p:cNvPr id="3" name="Content Placeholder 2"/>
          <p:cNvSpPr>
            <a:spLocks noGrp="1"/>
          </p:cNvSpPr>
          <p:nvPr>
            <p:ph sz="half" idx="1"/>
          </p:nvPr>
        </p:nvSpPr>
        <p:spPr/>
        <p:txBody>
          <a:bodyPr/>
          <a:lstStyle/>
          <a:p>
            <a:r>
              <a:rPr lang="en-US" dirty="0" smtClean="0"/>
              <a:t>On the neighborhood and citywide levels</a:t>
            </a:r>
          </a:p>
          <a:p>
            <a:r>
              <a:rPr lang="en-US" dirty="0" smtClean="0"/>
              <a:t>Creating a vision together that can serve as our “north star” as we plan and implement</a:t>
            </a:r>
            <a:endParaRPr lang="en-US" dirty="0"/>
          </a:p>
        </p:txBody>
      </p:sp>
      <p:sp>
        <p:nvSpPr>
          <p:cNvPr id="4" name="Content Placeholder 3"/>
          <p:cNvSpPr>
            <a:spLocks noGrp="1"/>
          </p:cNvSpPr>
          <p:nvPr>
            <p:ph sz="half" idx="2"/>
          </p:nvPr>
        </p:nvSpPr>
        <p:spPr/>
        <p:txBody>
          <a:bodyPr/>
          <a:lstStyle/>
          <a:p>
            <a:endParaRPr lang="en-US" dirty="0"/>
          </a:p>
        </p:txBody>
      </p:sp>
      <p:pic>
        <p:nvPicPr>
          <p:cNvPr id="31746" name="Picture 2" descr="C:\Documents and Settings\daronstein\Desktop\Visiong Pic 2 Health of Roxbury[33].jpg"/>
          <p:cNvPicPr>
            <a:picLocks noChangeAspect="1" noChangeArrowheads="1"/>
          </p:cNvPicPr>
          <p:nvPr/>
        </p:nvPicPr>
        <p:blipFill>
          <a:blip r:embed="rId2" cstate="print"/>
          <a:srcRect/>
          <a:stretch>
            <a:fillRect/>
          </a:stretch>
        </p:blipFill>
        <p:spPr bwMode="auto">
          <a:xfrm>
            <a:off x="4648200" y="1600200"/>
            <a:ext cx="4038600" cy="449580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Assessment</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We are doing four kinds of assessments:</a:t>
            </a:r>
          </a:p>
          <a:p>
            <a:endParaRPr lang="en-US" dirty="0"/>
          </a:p>
          <a:p>
            <a:pPr marL="514350" indent="-514350">
              <a:buFont typeface="+mj-lt"/>
              <a:buAutoNum type="arabicPeriod"/>
            </a:pPr>
            <a:r>
              <a:rPr lang="en-US" dirty="0" smtClean="0"/>
              <a:t>Community Health Status</a:t>
            </a:r>
          </a:p>
          <a:p>
            <a:pPr lvl="1"/>
            <a:r>
              <a:rPr lang="en-US" dirty="0" smtClean="0"/>
              <a:t>“hard” data, health and other social and economic statistics</a:t>
            </a:r>
          </a:p>
          <a:p>
            <a:endParaRPr lang="en-US" dirty="0" smtClean="0"/>
          </a:p>
          <a:p>
            <a:pPr marL="514350" indent="-514350">
              <a:buNone/>
            </a:pPr>
            <a:r>
              <a:rPr lang="en-US" dirty="0" smtClean="0"/>
              <a:t>2.	Community Themes and Strengths</a:t>
            </a:r>
          </a:p>
          <a:p>
            <a:pPr lvl="1"/>
            <a:r>
              <a:rPr lang="en-US" dirty="0" smtClean="0"/>
              <a:t>Neighborhood assets in the physical space </a:t>
            </a:r>
          </a:p>
          <a:p>
            <a:pPr lvl="1">
              <a:buNone/>
            </a:pPr>
            <a:r>
              <a:rPr lang="en-US" dirty="0" smtClean="0"/>
              <a:t>	and social networks</a:t>
            </a:r>
          </a:p>
          <a:p>
            <a:pPr lvl="2"/>
            <a:r>
              <a:rPr lang="en-US" dirty="0" smtClean="0"/>
              <a:t>Mapping</a:t>
            </a:r>
          </a:p>
          <a:p>
            <a:pPr lvl="2"/>
            <a:r>
              <a:rPr lang="en-US" dirty="0" smtClean="0"/>
              <a:t>Focus Groups</a:t>
            </a:r>
          </a:p>
          <a:p>
            <a:pPr lvl="2"/>
            <a:r>
              <a:rPr lang="en-US" dirty="0" smtClean="0"/>
              <a:t>Surveys</a:t>
            </a:r>
          </a:p>
          <a:p>
            <a:endParaRPr lang="en-US" dirty="0" smtClean="0"/>
          </a:p>
          <a:p>
            <a:pPr>
              <a:buNone/>
            </a:pPr>
            <a:endParaRPr lang="en-US" dirty="0"/>
          </a:p>
        </p:txBody>
      </p:sp>
      <p:pic>
        <p:nvPicPr>
          <p:cNvPr id="50178" name="Picture 2" descr="C:\Documents and Settings\daronstein\Desktop\136279837.jpg"/>
          <p:cNvPicPr>
            <a:picLocks noChangeAspect="1" noChangeArrowheads="1"/>
          </p:cNvPicPr>
          <p:nvPr/>
        </p:nvPicPr>
        <p:blipFill>
          <a:blip r:embed="rId2" cstate="print"/>
          <a:srcRect/>
          <a:stretch>
            <a:fillRect/>
          </a:stretch>
        </p:blipFill>
        <p:spPr bwMode="auto">
          <a:xfrm>
            <a:off x="6705600" y="3886200"/>
            <a:ext cx="2286000" cy="2286000"/>
          </a:xfrm>
          <a:prstGeom prst="rect">
            <a:avLst/>
          </a:prstGeom>
          <a:noFill/>
        </p:spPr>
      </p:pic>
      <p:pic>
        <p:nvPicPr>
          <p:cNvPr id="50179" name="Picture 3" descr="C:\Documents and Settings\daronstein\Desktop\136558011.jpg"/>
          <p:cNvPicPr>
            <a:picLocks noChangeAspect="1" noChangeArrowheads="1"/>
          </p:cNvPicPr>
          <p:nvPr/>
        </p:nvPicPr>
        <p:blipFill>
          <a:blip r:embed="rId3" cstate="print"/>
          <a:srcRect/>
          <a:stretch>
            <a:fillRect/>
          </a:stretch>
        </p:blipFill>
        <p:spPr bwMode="auto">
          <a:xfrm>
            <a:off x="6629400" y="457200"/>
            <a:ext cx="2286000" cy="228600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Assessment</a:t>
            </a:r>
            <a:endParaRPr lang="en-US" dirty="0"/>
          </a:p>
        </p:txBody>
      </p:sp>
      <p:sp>
        <p:nvSpPr>
          <p:cNvPr id="3" name="Content Placeholder 2"/>
          <p:cNvSpPr>
            <a:spLocks noGrp="1"/>
          </p:cNvSpPr>
          <p:nvPr>
            <p:ph idx="1"/>
          </p:nvPr>
        </p:nvSpPr>
        <p:spPr/>
        <p:txBody>
          <a:bodyPr/>
          <a:lstStyle/>
          <a:p>
            <a:pPr marL="514350" indent="-514350">
              <a:buNone/>
            </a:pPr>
            <a:r>
              <a:rPr lang="en-US" dirty="0" smtClean="0"/>
              <a:t>3.	Forces of Change</a:t>
            </a:r>
          </a:p>
          <a:p>
            <a:pPr lvl="1"/>
            <a:r>
              <a:rPr lang="en-US" dirty="0" smtClean="0"/>
              <a:t>What will help us and what will get in the way of creating our vision of a healthy Boston?</a:t>
            </a:r>
          </a:p>
          <a:p>
            <a:pPr lvl="1">
              <a:buNone/>
            </a:pPr>
            <a:endParaRPr lang="en-US" dirty="0" smtClean="0"/>
          </a:p>
          <a:p>
            <a:pPr>
              <a:buNone/>
            </a:pPr>
            <a:r>
              <a:rPr lang="en-US" dirty="0" smtClean="0"/>
              <a:t>4.	   Local Public Health System Assessment</a:t>
            </a:r>
          </a:p>
          <a:p>
            <a:pPr lvl="1"/>
            <a:r>
              <a:rPr lang="en-US" dirty="0" smtClean="0"/>
              <a:t>How well are all the parts of the system working together to improve public health?</a:t>
            </a:r>
          </a:p>
          <a:p>
            <a:endParaRPr lang="en-US" dirty="0"/>
          </a:p>
        </p:txBody>
      </p:sp>
      <p:pic>
        <p:nvPicPr>
          <p:cNvPr id="51202" name="Picture 2" descr="C:\Documents and Settings\daronstein\Desktop\economic-downturn.jpg"/>
          <p:cNvPicPr>
            <a:picLocks noChangeAspect="1" noChangeArrowheads="1"/>
          </p:cNvPicPr>
          <p:nvPr/>
        </p:nvPicPr>
        <p:blipFill>
          <a:blip r:embed="rId2" cstate="print"/>
          <a:srcRect/>
          <a:stretch>
            <a:fillRect/>
          </a:stretch>
        </p:blipFill>
        <p:spPr bwMode="auto">
          <a:xfrm>
            <a:off x="6324600" y="304800"/>
            <a:ext cx="2608556" cy="1791042"/>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419600" y="2882900"/>
            <a:ext cx="693738" cy="962025"/>
            <a:chOff x="2735" y="1899"/>
            <a:chExt cx="492" cy="606"/>
          </a:xfrm>
        </p:grpSpPr>
        <p:sp>
          <p:nvSpPr>
            <p:cNvPr id="28064" name="Oval 3"/>
            <p:cNvSpPr>
              <a:spLocks noChangeArrowheads="1"/>
            </p:cNvSpPr>
            <p:nvPr/>
          </p:nvSpPr>
          <p:spPr bwMode="auto">
            <a:xfrm>
              <a:off x="2735" y="1899"/>
              <a:ext cx="492" cy="606"/>
            </a:xfrm>
            <a:prstGeom prst="ellipse">
              <a:avLst/>
            </a:prstGeom>
            <a:solidFill>
              <a:srgbClr val="201000"/>
            </a:solidFill>
            <a:ln w="12700">
              <a:noFill/>
              <a:round/>
              <a:headEnd/>
              <a:tailEnd/>
            </a:ln>
          </p:spPr>
          <p:txBody>
            <a:bodyPr wrap="none" anchor="ctr"/>
            <a:lstStyle/>
            <a:p>
              <a:endParaRPr lang="en-US"/>
            </a:p>
          </p:txBody>
        </p:sp>
        <p:sp>
          <p:nvSpPr>
            <p:cNvPr id="28065" name="Oval 4"/>
            <p:cNvSpPr>
              <a:spLocks noChangeArrowheads="1"/>
            </p:cNvSpPr>
            <p:nvPr/>
          </p:nvSpPr>
          <p:spPr bwMode="auto">
            <a:xfrm>
              <a:off x="2743" y="1900"/>
              <a:ext cx="449" cy="554"/>
            </a:xfrm>
            <a:prstGeom prst="ellipse">
              <a:avLst/>
            </a:prstGeom>
            <a:solidFill>
              <a:srgbClr val="402000"/>
            </a:solidFill>
            <a:ln w="12700">
              <a:noFill/>
              <a:round/>
              <a:headEnd/>
              <a:tailEnd/>
            </a:ln>
          </p:spPr>
          <p:txBody>
            <a:bodyPr wrap="none" anchor="ctr"/>
            <a:lstStyle/>
            <a:p>
              <a:endParaRPr lang="en-US"/>
            </a:p>
          </p:txBody>
        </p:sp>
        <p:sp>
          <p:nvSpPr>
            <p:cNvPr id="28066" name="Oval 5"/>
            <p:cNvSpPr>
              <a:spLocks noChangeArrowheads="1"/>
            </p:cNvSpPr>
            <p:nvPr/>
          </p:nvSpPr>
          <p:spPr bwMode="auto">
            <a:xfrm>
              <a:off x="2753" y="1911"/>
              <a:ext cx="400" cy="491"/>
            </a:xfrm>
            <a:prstGeom prst="ellipse">
              <a:avLst/>
            </a:prstGeom>
            <a:solidFill>
              <a:srgbClr val="603000"/>
            </a:solidFill>
            <a:ln w="12700">
              <a:noFill/>
              <a:round/>
              <a:headEnd/>
              <a:tailEnd/>
            </a:ln>
          </p:spPr>
          <p:txBody>
            <a:bodyPr wrap="none" anchor="ctr"/>
            <a:lstStyle/>
            <a:p>
              <a:endParaRPr lang="en-US"/>
            </a:p>
          </p:txBody>
        </p:sp>
        <p:sp>
          <p:nvSpPr>
            <p:cNvPr id="28067" name="Oval 6"/>
            <p:cNvSpPr>
              <a:spLocks noChangeArrowheads="1"/>
            </p:cNvSpPr>
            <p:nvPr/>
          </p:nvSpPr>
          <p:spPr bwMode="auto">
            <a:xfrm>
              <a:off x="2763" y="1920"/>
              <a:ext cx="352" cy="430"/>
            </a:xfrm>
            <a:prstGeom prst="ellipse">
              <a:avLst/>
            </a:prstGeom>
            <a:solidFill>
              <a:srgbClr val="804000"/>
            </a:solidFill>
            <a:ln w="12700">
              <a:noFill/>
              <a:round/>
              <a:headEnd/>
              <a:tailEnd/>
            </a:ln>
          </p:spPr>
          <p:txBody>
            <a:bodyPr wrap="none" anchor="ctr"/>
            <a:lstStyle/>
            <a:p>
              <a:endParaRPr lang="en-US"/>
            </a:p>
          </p:txBody>
        </p:sp>
        <p:sp>
          <p:nvSpPr>
            <p:cNvPr id="28068" name="Oval 7"/>
            <p:cNvSpPr>
              <a:spLocks noChangeArrowheads="1"/>
            </p:cNvSpPr>
            <p:nvPr/>
          </p:nvSpPr>
          <p:spPr bwMode="auto">
            <a:xfrm>
              <a:off x="2777" y="1930"/>
              <a:ext cx="299" cy="368"/>
            </a:xfrm>
            <a:prstGeom prst="ellipse">
              <a:avLst/>
            </a:prstGeom>
            <a:solidFill>
              <a:srgbClr val="A05000"/>
            </a:solidFill>
            <a:ln w="12700">
              <a:noFill/>
              <a:round/>
              <a:headEnd/>
              <a:tailEnd/>
            </a:ln>
          </p:spPr>
          <p:txBody>
            <a:bodyPr wrap="none" anchor="ctr"/>
            <a:lstStyle/>
            <a:p>
              <a:endParaRPr lang="en-US"/>
            </a:p>
          </p:txBody>
        </p:sp>
        <p:sp>
          <p:nvSpPr>
            <p:cNvPr id="28069" name="Oval 8"/>
            <p:cNvSpPr>
              <a:spLocks noChangeArrowheads="1"/>
            </p:cNvSpPr>
            <p:nvPr/>
          </p:nvSpPr>
          <p:spPr bwMode="auto">
            <a:xfrm>
              <a:off x="2788" y="1941"/>
              <a:ext cx="249" cy="307"/>
            </a:xfrm>
            <a:prstGeom prst="ellipse">
              <a:avLst/>
            </a:prstGeom>
            <a:solidFill>
              <a:srgbClr val="C06000"/>
            </a:solidFill>
            <a:ln w="12700">
              <a:noFill/>
              <a:round/>
              <a:headEnd/>
              <a:tailEnd/>
            </a:ln>
          </p:spPr>
          <p:txBody>
            <a:bodyPr wrap="none" anchor="ctr"/>
            <a:lstStyle/>
            <a:p>
              <a:endParaRPr lang="en-US"/>
            </a:p>
          </p:txBody>
        </p:sp>
        <p:sp>
          <p:nvSpPr>
            <p:cNvPr id="28070" name="Oval 9"/>
            <p:cNvSpPr>
              <a:spLocks noChangeArrowheads="1"/>
            </p:cNvSpPr>
            <p:nvPr/>
          </p:nvSpPr>
          <p:spPr bwMode="auto">
            <a:xfrm>
              <a:off x="2798" y="1953"/>
              <a:ext cx="200" cy="246"/>
            </a:xfrm>
            <a:prstGeom prst="ellipse">
              <a:avLst/>
            </a:prstGeom>
            <a:solidFill>
              <a:srgbClr val="E07000"/>
            </a:solidFill>
            <a:ln w="12700">
              <a:noFill/>
              <a:round/>
              <a:headEnd/>
              <a:tailEnd/>
            </a:ln>
          </p:spPr>
          <p:txBody>
            <a:bodyPr wrap="none" anchor="ctr"/>
            <a:lstStyle/>
            <a:p>
              <a:endParaRPr lang="en-US"/>
            </a:p>
          </p:txBody>
        </p:sp>
        <p:sp>
          <p:nvSpPr>
            <p:cNvPr id="28071" name="Oval 10"/>
            <p:cNvSpPr>
              <a:spLocks noChangeArrowheads="1"/>
            </p:cNvSpPr>
            <p:nvPr/>
          </p:nvSpPr>
          <p:spPr bwMode="auto">
            <a:xfrm>
              <a:off x="2810" y="1963"/>
              <a:ext cx="149" cy="181"/>
            </a:xfrm>
            <a:prstGeom prst="ellipse">
              <a:avLst/>
            </a:prstGeom>
            <a:solidFill>
              <a:srgbClr val="FF8000"/>
            </a:solidFill>
            <a:ln w="12700">
              <a:noFill/>
              <a:round/>
              <a:headEnd/>
              <a:tailEnd/>
            </a:ln>
          </p:spPr>
          <p:txBody>
            <a:bodyPr wrap="none" anchor="ctr"/>
            <a:lstStyle/>
            <a:p>
              <a:endParaRPr lang="en-US"/>
            </a:p>
          </p:txBody>
        </p:sp>
        <p:sp>
          <p:nvSpPr>
            <p:cNvPr id="28072" name="Oval 11"/>
            <p:cNvSpPr>
              <a:spLocks noChangeArrowheads="1"/>
            </p:cNvSpPr>
            <p:nvPr/>
          </p:nvSpPr>
          <p:spPr bwMode="auto">
            <a:xfrm>
              <a:off x="2819" y="1965"/>
              <a:ext cx="120" cy="149"/>
            </a:xfrm>
            <a:prstGeom prst="ellipse">
              <a:avLst/>
            </a:prstGeom>
            <a:solidFill>
              <a:srgbClr val="FFA040"/>
            </a:solidFill>
            <a:ln w="12700">
              <a:noFill/>
              <a:round/>
              <a:headEnd/>
              <a:tailEnd/>
            </a:ln>
          </p:spPr>
          <p:txBody>
            <a:bodyPr wrap="none" anchor="ctr"/>
            <a:lstStyle/>
            <a:p>
              <a:endParaRPr lang="en-US"/>
            </a:p>
          </p:txBody>
        </p:sp>
        <p:sp>
          <p:nvSpPr>
            <p:cNvPr id="28073" name="Oval 12"/>
            <p:cNvSpPr>
              <a:spLocks noChangeArrowheads="1"/>
            </p:cNvSpPr>
            <p:nvPr/>
          </p:nvSpPr>
          <p:spPr bwMode="auto">
            <a:xfrm>
              <a:off x="2825" y="1974"/>
              <a:ext cx="89" cy="110"/>
            </a:xfrm>
            <a:prstGeom prst="ellipse">
              <a:avLst/>
            </a:prstGeom>
            <a:solidFill>
              <a:srgbClr val="FFC080"/>
            </a:solidFill>
            <a:ln w="12700">
              <a:noFill/>
              <a:round/>
              <a:headEnd/>
              <a:tailEnd/>
            </a:ln>
          </p:spPr>
          <p:txBody>
            <a:bodyPr wrap="none" anchor="ctr"/>
            <a:lstStyle/>
            <a:p>
              <a:endParaRPr lang="en-US"/>
            </a:p>
          </p:txBody>
        </p:sp>
        <p:sp>
          <p:nvSpPr>
            <p:cNvPr id="28074" name="Oval 13"/>
            <p:cNvSpPr>
              <a:spLocks noChangeArrowheads="1"/>
            </p:cNvSpPr>
            <p:nvPr/>
          </p:nvSpPr>
          <p:spPr bwMode="auto">
            <a:xfrm>
              <a:off x="2832" y="1981"/>
              <a:ext cx="60" cy="78"/>
            </a:xfrm>
            <a:prstGeom prst="ellipse">
              <a:avLst/>
            </a:prstGeom>
            <a:solidFill>
              <a:srgbClr val="FFE0C0"/>
            </a:solidFill>
            <a:ln w="12700">
              <a:noFill/>
              <a:round/>
              <a:headEnd/>
              <a:tailEnd/>
            </a:ln>
          </p:spPr>
          <p:txBody>
            <a:bodyPr wrap="none" anchor="ctr"/>
            <a:lstStyle/>
            <a:p>
              <a:endParaRPr lang="en-US"/>
            </a:p>
          </p:txBody>
        </p:sp>
      </p:grpSp>
      <p:sp>
        <p:nvSpPr>
          <p:cNvPr id="27651" name="Rectangle 14"/>
          <p:cNvSpPr>
            <a:spLocks noChangeArrowheads="1"/>
          </p:cNvSpPr>
          <p:nvPr/>
        </p:nvSpPr>
        <p:spPr bwMode="auto">
          <a:xfrm>
            <a:off x="3657600" y="1752600"/>
            <a:ext cx="1671638" cy="393700"/>
          </a:xfrm>
          <a:prstGeom prst="rect">
            <a:avLst/>
          </a:prstGeom>
          <a:noFill/>
          <a:ln w="12700">
            <a:noFill/>
            <a:miter lim="800000"/>
            <a:headEnd/>
            <a:tailEnd/>
          </a:ln>
        </p:spPr>
        <p:txBody>
          <a:bodyPr lIns="90488" tIns="44450" rIns="90488" bIns="44450">
            <a:spAutoFit/>
          </a:bodyPr>
          <a:lstStyle/>
          <a:p>
            <a:pPr algn="ctr">
              <a:spcBef>
                <a:spcPct val="50000"/>
              </a:spcBef>
            </a:pPr>
            <a:r>
              <a:rPr lang="en-US" sz="2000">
                <a:solidFill>
                  <a:srgbClr val="000099"/>
                </a:solidFill>
              </a:rPr>
              <a:t>MCOs</a:t>
            </a:r>
          </a:p>
        </p:txBody>
      </p:sp>
      <p:grpSp>
        <p:nvGrpSpPr>
          <p:cNvPr id="3" name="Group 15"/>
          <p:cNvGrpSpPr>
            <a:grpSpLocks/>
          </p:cNvGrpSpPr>
          <p:nvPr/>
        </p:nvGrpSpPr>
        <p:grpSpPr bwMode="auto">
          <a:xfrm>
            <a:off x="5791200" y="3111500"/>
            <a:ext cx="561975" cy="781050"/>
            <a:chOff x="4013" y="2015"/>
            <a:chExt cx="398" cy="492"/>
          </a:xfrm>
        </p:grpSpPr>
        <p:sp>
          <p:nvSpPr>
            <p:cNvPr id="28053" name="Oval 16"/>
            <p:cNvSpPr>
              <a:spLocks noChangeArrowheads="1"/>
            </p:cNvSpPr>
            <p:nvPr/>
          </p:nvSpPr>
          <p:spPr bwMode="auto">
            <a:xfrm>
              <a:off x="4013" y="2015"/>
              <a:ext cx="398" cy="492"/>
            </a:xfrm>
            <a:prstGeom prst="ellipse">
              <a:avLst/>
            </a:prstGeom>
            <a:solidFill>
              <a:srgbClr val="200020"/>
            </a:solidFill>
            <a:ln w="12700">
              <a:noFill/>
              <a:round/>
              <a:headEnd/>
              <a:tailEnd/>
            </a:ln>
          </p:spPr>
          <p:txBody>
            <a:bodyPr wrap="none" anchor="ctr"/>
            <a:lstStyle/>
            <a:p>
              <a:endParaRPr lang="en-US"/>
            </a:p>
          </p:txBody>
        </p:sp>
        <p:sp>
          <p:nvSpPr>
            <p:cNvPr id="28054" name="Oval 17"/>
            <p:cNvSpPr>
              <a:spLocks noChangeArrowheads="1"/>
            </p:cNvSpPr>
            <p:nvPr/>
          </p:nvSpPr>
          <p:spPr bwMode="auto">
            <a:xfrm>
              <a:off x="4021" y="2019"/>
              <a:ext cx="362" cy="448"/>
            </a:xfrm>
            <a:prstGeom prst="ellipse">
              <a:avLst/>
            </a:prstGeom>
            <a:solidFill>
              <a:srgbClr val="400040"/>
            </a:solidFill>
            <a:ln w="12700">
              <a:noFill/>
              <a:round/>
              <a:headEnd/>
              <a:tailEnd/>
            </a:ln>
          </p:spPr>
          <p:txBody>
            <a:bodyPr wrap="none" anchor="ctr"/>
            <a:lstStyle/>
            <a:p>
              <a:endParaRPr lang="en-US"/>
            </a:p>
          </p:txBody>
        </p:sp>
        <p:sp>
          <p:nvSpPr>
            <p:cNvPr id="28055" name="Oval 18"/>
            <p:cNvSpPr>
              <a:spLocks noChangeArrowheads="1"/>
            </p:cNvSpPr>
            <p:nvPr/>
          </p:nvSpPr>
          <p:spPr bwMode="auto">
            <a:xfrm>
              <a:off x="4029" y="2026"/>
              <a:ext cx="322" cy="399"/>
            </a:xfrm>
            <a:prstGeom prst="ellipse">
              <a:avLst/>
            </a:prstGeom>
            <a:solidFill>
              <a:srgbClr val="600060"/>
            </a:solidFill>
            <a:ln w="12700">
              <a:noFill/>
              <a:round/>
              <a:headEnd/>
              <a:tailEnd/>
            </a:ln>
          </p:spPr>
          <p:txBody>
            <a:bodyPr wrap="none" anchor="ctr"/>
            <a:lstStyle/>
            <a:p>
              <a:endParaRPr lang="en-US"/>
            </a:p>
          </p:txBody>
        </p:sp>
        <p:sp>
          <p:nvSpPr>
            <p:cNvPr id="28056" name="Oval 19"/>
            <p:cNvSpPr>
              <a:spLocks noChangeArrowheads="1"/>
            </p:cNvSpPr>
            <p:nvPr/>
          </p:nvSpPr>
          <p:spPr bwMode="auto">
            <a:xfrm>
              <a:off x="4038" y="2035"/>
              <a:ext cx="281" cy="348"/>
            </a:xfrm>
            <a:prstGeom prst="ellipse">
              <a:avLst/>
            </a:prstGeom>
            <a:solidFill>
              <a:srgbClr val="800080"/>
            </a:solidFill>
            <a:ln w="12700">
              <a:noFill/>
              <a:round/>
              <a:headEnd/>
              <a:tailEnd/>
            </a:ln>
          </p:spPr>
          <p:txBody>
            <a:bodyPr wrap="none" anchor="ctr"/>
            <a:lstStyle/>
            <a:p>
              <a:endParaRPr lang="en-US"/>
            </a:p>
          </p:txBody>
        </p:sp>
        <p:sp>
          <p:nvSpPr>
            <p:cNvPr id="28057" name="Oval 20"/>
            <p:cNvSpPr>
              <a:spLocks noChangeArrowheads="1"/>
            </p:cNvSpPr>
            <p:nvPr/>
          </p:nvSpPr>
          <p:spPr bwMode="auto">
            <a:xfrm>
              <a:off x="4049" y="2042"/>
              <a:ext cx="240" cy="298"/>
            </a:xfrm>
            <a:prstGeom prst="ellipse">
              <a:avLst/>
            </a:prstGeom>
            <a:solidFill>
              <a:srgbClr val="A000A0"/>
            </a:solidFill>
            <a:ln w="12700">
              <a:noFill/>
              <a:round/>
              <a:headEnd/>
              <a:tailEnd/>
            </a:ln>
          </p:spPr>
          <p:txBody>
            <a:bodyPr wrap="none" anchor="ctr"/>
            <a:lstStyle/>
            <a:p>
              <a:endParaRPr lang="en-US"/>
            </a:p>
          </p:txBody>
        </p:sp>
        <p:sp>
          <p:nvSpPr>
            <p:cNvPr id="28058" name="Oval 21"/>
            <p:cNvSpPr>
              <a:spLocks noChangeArrowheads="1"/>
            </p:cNvSpPr>
            <p:nvPr/>
          </p:nvSpPr>
          <p:spPr bwMode="auto">
            <a:xfrm>
              <a:off x="4057" y="2052"/>
              <a:ext cx="199" cy="247"/>
            </a:xfrm>
            <a:prstGeom prst="ellipse">
              <a:avLst/>
            </a:prstGeom>
            <a:solidFill>
              <a:srgbClr val="C000C0"/>
            </a:solidFill>
            <a:ln w="12700">
              <a:noFill/>
              <a:round/>
              <a:headEnd/>
              <a:tailEnd/>
            </a:ln>
          </p:spPr>
          <p:txBody>
            <a:bodyPr wrap="none" anchor="ctr"/>
            <a:lstStyle/>
            <a:p>
              <a:endParaRPr lang="en-US"/>
            </a:p>
          </p:txBody>
        </p:sp>
        <p:sp>
          <p:nvSpPr>
            <p:cNvPr id="28059" name="Oval 22"/>
            <p:cNvSpPr>
              <a:spLocks noChangeArrowheads="1"/>
            </p:cNvSpPr>
            <p:nvPr/>
          </p:nvSpPr>
          <p:spPr bwMode="auto">
            <a:xfrm>
              <a:off x="4066" y="2062"/>
              <a:ext cx="159" cy="198"/>
            </a:xfrm>
            <a:prstGeom prst="ellipse">
              <a:avLst/>
            </a:prstGeom>
            <a:solidFill>
              <a:srgbClr val="E000E0"/>
            </a:solidFill>
            <a:ln w="12700">
              <a:noFill/>
              <a:round/>
              <a:headEnd/>
              <a:tailEnd/>
            </a:ln>
          </p:spPr>
          <p:txBody>
            <a:bodyPr wrap="none" anchor="ctr"/>
            <a:lstStyle/>
            <a:p>
              <a:endParaRPr lang="en-US"/>
            </a:p>
          </p:txBody>
        </p:sp>
        <p:sp>
          <p:nvSpPr>
            <p:cNvPr id="28060" name="Oval 23"/>
            <p:cNvSpPr>
              <a:spLocks noChangeArrowheads="1"/>
            </p:cNvSpPr>
            <p:nvPr/>
          </p:nvSpPr>
          <p:spPr bwMode="auto">
            <a:xfrm>
              <a:off x="4076" y="2070"/>
              <a:ext cx="118" cy="147"/>
            </a:xfrm>
            <a:prstGeom prst="ellipse">
              <a:avLst/>
            </a:prstGeom>
            <a:solidFill>
              <a:srgbClr val="FF00FF"/>
            </a:solidFill>
            <a:ln w="12700">
              <a:noFill/>
              <a:round/>
              <a:headEnd/>
              <a:tailEnd/>
            </a:ln>
          </p:spPr>
          <p:txBody>
            <a:bodyPr wrap="none" anchor="ctr"/>
            <a:lstStyle/>
            <a:p>
              <a:endParaRPr lang="en-US"/>
            </a:p>
          </p:txBody>
        </p:sp>
        <p:sp>
          <p:nvSpPr>
            <p:cNvPr id="28061" name="Oval 24"/>
            <p:cNvSpPr>
              <a:spLocks noChangeArrowheads="1"/>
            </p:cNvSpPr>
            <p:nvPr/>
          </p:nvSpPr>
          <p:spPr bwMode="auto">
            <a:xfrm>
              <a:off x="4083" y="2072"/>
              <a:ext cx="95" cy="119"/>
            </a:xfrm>
            <a:prstGeom prst="ellipse">
              <a:avLst/>
            </a:prstGeom>
            <a:solidFill>
              <a:srgbClr val="FF40FF"/>
            </a:solidFill>
            <a:ln w="12700">
              <a:noFill/>
              <a:round/>
              <a:headEnd/>
              <a:tailEnd/>
            </a:ln>
          </p:spPr>
          <p:txBody>
            <a:bodyPr wrap="none" anchor="ctr"/>
            <a:lstStyle/>
            <a:p>
              <a:endParaRPr lang="en-US"/>
            </a:p>
          </p:txBody>
        </p:sp>
        <p:sp>
          <p:nvSpPr>
            <p:cNvPr id="28062" name="Oval 25"/>
            <p:cNvSpPr>
              <a:spLocks noChangeArrowheads="1"/>
            </p:cNvSpPr>
            <p:nvPr/>
          </p:nvSpPr>
          <p:spPr bwMode="auto">
            <a:xfrm>
              <a:off x="4088" y="2079"/>
              <a:ext cx="69" cy="87"/>
            </a:xfrm>
            <a:prstGeom prst="ellipse">
              <a:avLst/>
            </a:prstGeom>
            <a:solidFill>
              <a:srgbClr val="FF80FF"/>
            </a:solidFill>
            <a:ln w="12700">
              <a:noFill/>
              <a:round/>
              <a:headEnd/>
              <a:tailEnd/>
            </a:ln>
          </p:spPr>
          <p:txBody>
            <a:bodyPr wrap="none" anchor="ctr"/>
            <a:lstStyle/>
            <a:p>
              <a:endParaRPr lang="en-US"/>
            </a:p>
          </p:txBody>
        </p:sp>
        <p:sp>
          <p:nvSpPr>
            <p:cNvPr id="28063" name="Oval 26"/>
            <p:cNvSpPr>
              <a:spLocks noChangeArrowheads="1"/>
            </p:cNvSpPr>
            <p:nvPr/>
          </p:nvSpPr>
          <p:spPr bwMode="auto">
            <a:xfrm>
              <a:off x="4092" y="2084"/>
              <a:ext cx="49" cy="62"/>
            </a:xfrm>
            <a:prstGeom prst="ellipse">
              <a:avLst/>
            </a:prstGeom>
            <a:solidFill>
              <a:srgbClr val="FFC0FF"/>
            </a:solidFill>
            <a:ln w="12700">
              <a:noFill/>
              <a:round/>
              <a:headEnd/>
              <a:tailEnd/>
            </a:ln>
          </p:spPr>
          <p:txBody>
            <a:bodyPr wrap="none" anchor="ctr"/>
            <a:lstStyle/>
            <a:p>
              <a:endParaRPr lang="en-US"/>
            </a:p>
          </p:txBody>
        </p:sp>
      </p:grpSp>
      <p:grpSp>
        <p:nvGrpSpPr>
          <p:cNvPr id="4" name="Group 27"/>
          <p:cNvGrpSpPr>
            <a:grpSpLocks/>
          </p:cNvGrpSpPr>
          <p:nvPr/>
        </p:nvGrpSpPr>
        <p:grpSpPr bwMode="auto">
          <a:xfrm>
            <a:off x="7675563" y="977900"/>
            <a:ext cx="460375" cy="639763"/>
            <a:chOff x="5669" y="1191"/>
            <a:chExt cx="326" cy="403"/>
          </a:xfrm>
        </p:grpSpPr>
        <p:sp>
          <p:nvSpPr>
            <p:cNvPr id="28042" name="Oval 28"/>
            <p:cNvSpPr>
              <a:spLocks noChangeArrowheads="1"/>
            </p:cNvSpPr>
            <p:nvPr/>
          </p:nvSpPr>
          <p:spPr bwMode="auto">
            <a:xfrm>
              <a:off x="5669" y="1191"/>
              <a:ext cx="326" cy="403"/>
            </a:xfrm>
            <a:prstGeom prst="ellipse">
              <a:avLst/>
            </a:prstGeom>
            <a:solidFill>
              <a:srgbClr val="200020"/>
            </a:solidFill>
            <a:ln w="12700">
              <a:noFill/>
              <a:round/>
              <a:headEnd/>
              <a:tailEnd/>
            </a:ln>
          </p:spPr>
          <p:txBody>
            <a:bodyPr wrap="none" anchor="ctr"/>
            <a:lstStyle/>
            <a:p>
              <a:endParaRPr lang="en-US"/>
            </a:p>
          </p:txBody>
        </p:sp>
        <p:sp>
          <p:nvSpPr>
            <p:cNvPr id="28043" name="Oval 29"/>
            <p:cNvSpPr>
              <a:spLocks noChangeArrowheads="1"/>
            </p:cNvSpPr>
            <p:nvPr/>
          </p:nvSpPr>
          <p:spPr bwMode="auto">
            <a:xfrm>
              <a:off x="5675" y="1194"/>
              <a:ext cx="296" cy="366"/>
            </a:xfrm>
            <a:prstGeom prst="ellipse">
              <a:avLst/>
            </a:prstGeom>
            <a:solidFill>
              <a:srgbClr val="400040"/>
            </a:solidFill>
            <a:ln w="12700">
              <a:noFill/>
              <a:round/>
              <a:headEnd/>
              <a:tailEnd/>
            </a:ln>
          </p:spPr>
          <p:txBody>
            <a:bodyPr wrap="none" anchor="ctr"/>
            <a:lstStyle/>
            <a:p>
              <a:endParaRPr lang="en-US"/>
            </a:p>
          </p:txBody>
        </p:sp>
        <p:sp>
          <p:nvSpPr>
            <p:cNvPr id="28044" name="Oval 30"/>
            <p:cNvSpPr>
              <a:spLocks noChangeArrowheads="1"/>
            </p:cNvSpPr>
            <p:nvPr/>
          </p:nvSpPr>
          <p:spPr bwMode="auto">
            <a:xfrm>
              <a:off x="5682" y="1200"/>
              <a:ext cx="263" cy="325"/>
            </a:xfrm>
            <a:prstGeom prst="ellipse">
              <a:avLst/>
            </a:prstGeom>
            <a:solidFill>
              <a:srgbClr val="600060"/>
            </a:solidFill>
            <a:ln w="12700">
              <a:noFill/>
              <a:round/>
              <a:headEnd/>
              <a:tailEnd/>
            </a:ln>
          </p:spPr>
          <p:txBody>
            <a:bodyPr wrap="none" anchor="ctr"/>
            <a:lstStyle/>
            <a:p>
              <a:endParaRPr lang="en-US"/>
            </a:p>
          </p:txBody>
        </p:sp>
        <p:sp>
          <p:nvSpPr>
            <p:cNvPr id="28045" name="Oval 31"/>
            <p:cNvSpPr>
              <a:spLocks noChangeArrowheads="1"/>
            </p:cNvSpPr>
            <p:nvPr/>
          </p:nvSpPr>
          <p:spPr bwMode="auto">
            <a:xfrm>
              <a:off x="5689" y="1207"/>
              <a:ext cx="230" cy="284"/>
            </a:xfrm>
            <a:prstGeom prst="ellipse">
              <a:avLst/>
            </a:prstGeom>
            <a:solidFill>
              <a:srgbClr val="800080"/>
            </a:solidFill>
            <a:ln w="12700">
              <a:noFill/>
              <a:round/>
              <a:headEnd/>
              <a:tailEnd/>
            </a:ln>
          </p:spPr>
          <p:txBody>
            <a:bodyPr wrap="none" anchor="ctr"/>
            <a:lstStyle/>
            <a:p>
              <a:endParaRPr lang="en-US"/>
            </a:p>
          </p:txBody>
        </p:sp>
        <p:sp>
          <p:nvSpPr>
            <p:cNvPr id="28046" name="Oval 32"/>
            <p:cNvSpPr>
              <a:spLocks noChangeArrowheads="1"/>
            </p:cNvSpPr>
            <p:nvPr/>
          </p:nvSpPr>
          <p:spPr bwMode="auto">
            <a:xfrm>
              <a:off x="5698" y="1213"/>
              <a:ext cx="196" cy="243"/>
            </a:xfrm>
            <a:prstGeom prst="ellipse">
              <a:avLst/>
            </a:prstGeom>
            <a:solidFill>
              <a:srgbClr val="A000A0"/>
            </a:solidFill>
            <a:ln w="12700">
              <a:noFill/>
              <a:round/>
              <a:headEnd/>
              <a:tailEnd/>
            </a:ln>
          </p:spPr>
          <p:txBody>
            <a:bodyPr wrap="none" anchor="ctr"/>
            <a:lstStyle/>
            <a:p>
              <a:endParaRPr lang="en-US"/>
            </a:p>
          </p:txBody>
        </p:sp>
        <p:sp>
          <p:nvSpPr>
            <p:cNvPr id="28047" name="Oval 33"/>
            <p:cNvSpPr>
              <a:spLocks noChangeArrowheads="1"/>
            </p:cNvSpPr>
            <p:nvPr/>
          </p:nvSpPr>
          <p:spPr bwMode="auto">
            <a:xfrm>
              <a:off x="5705" y="1221"/>
              <a:ext cx="162" cy="201"/>
            </a:xfrm>
            <a:prstGeom prst="ellipse">
              <a:avLst/>
            </a:prstGeom>
            <a:solidFill>
              <a:srgbClr val="C000C0"/>
            </a:solidFill>
            <a:ln w="12700">
              <a:noFill/>
              <a:round/>
              <a:headEnd/>
              <a:tailEnd/>
            </a:ln>
          </p:spPr>
          <p:txBody>
            <a:bodyPr wrap="none" anchor="ctr"/>
            <a:lstStyle/>
            <a:p>
              <a:endParaRPr lang="en-US"/>
            </a:p>
          </p:txBody>
        </p:sp>
        <p:sp>
          <p:nvSpPr>
            <p:cNvPr id="28048" name="Oval 34"/>
            <p:cNvSpPr>
              <a:spLocks noChangeArrowheads="1"/>
            </p:cNvSpPr>
            <p:nvPr/>
          </p:nvSpPr>
          <p:spPr bwMode="auto">
            <a:xfrm>
              <a:off x="5712" y="1229"/>
              <a:ext cx="130" cy="161"/>
            </a:xfrm>
            <a:prstGeom prst="ellipse">
              <a:avLst/>
            </a:prstGeom>
            <a:solidFill>
              <a:srgbClr val="E000E0"/>
            </a:solidFill>
            <a:ln w="12700">
              <a:noFill/>
              <a:round/>
              <a:headEnd/>
              <a:tailEnd/>
            </a:ln>
          </p:spPr>
          <p:txBody>
            <a:bodyPr wrap="none" anchor="ctr"/>
            <a:lstStyle/>
            <a:p>
              <a:endParaRPr lang="en-US"/>
            </a:p>
          </p:txBody>
        </p:sp>
        <p:sp>
          <p:nvSpPr>
            <p:cNvPr id="28049" name="Oval 35"/>
            <p:cNvSpPr>
              <a:spLocks noChangeArrowheads="1"/>
            </p:cNvSpPr>
            <p:nvPr/>
          </p:nvSpPr>
          <p:spPr bwMode="auto">
            <a:xfrm>
              <a:off x="5720" y="1235"/>
              <a:ext cx="96" cy="119"/>
            </a:xfrm>
            <a:prstGeom prst="ellipse">
              <a:avLst/>
            </a:prstGeom>
            <a:solidFill>
              <a:srgbClr val="FF00FF"/>
            </a:solidFill>
            <a:ln w="12700">
              <a:noFill/>
              <a:round/>
              <a:headEnd/>
              <a:tailEnd/>
            </a:ln>
          </p:spPr>
          <p:txBody>
            <a:bodyPr wrap="none" anchor="ctr"/>
            <a:lstStyle/>
            <a:p>
              <a:endParaRPr lang="en-US"/>
            </a:p>
          </p:txBody>
        </p:sp>
        <p:sp>
          <p:nvSpPr>
            <p:cNvPr id="28050" name="Oval 36"/>
            <p:cNvSpPr>
              <a:spLocks noChangeArrowheads="1"/>
            </p:cNvSpPr>
            <p:nvPr/>
          </p:nvSpPr>
          <p:spPr bwMode="auto">
            <a:xfrm>
              <a:off x="5726" y="1237"/>
              <a:ext cx="77" cy="96"/>
            </a:xfrm>
            <a:prstGeom prst="ellipse">
              <a:avLst/>
            </a:prstGeom>
            <a:solidFill>
              <a:srgbClr val="FF40FF"/>
            </a:solidFill>
            <a:ln w="12700">
              <a:noFill/>
              <a:round/>
              <a:headEnd/>
              <a:tailEnd/>
            </a:ln>
          </p:spPr>
          <p:txBody>
            <a:bodyPr wrap="none" anchor="ctr"/>
            <a:lstStyle/>
            <a:p>
              <a:endParaRPr lang="en-US"/>
            </a:p>
          </p:txBody>
        </p:sp>
        <p:sp>
          <p:nvSpPr>
            <p:cNvPr id="28051" name="Oval 37"/>
            <p:cNvSpPr>
              <a:spLocks noChangeArrowheads="1"/>
            </p:cNvSpPr>
            <p:nvPr/>
          </p:nvSpPr>
          <p:spPr bwMode="auto">
            <a:xfrm>
              <a:off x="5730" y="1243"/>
              <a:ext cx="56" cy="71"/>
            </a:xfrm>
            <a:prstGeom prst="ellipse">
              <a:avLst/>
            </a:prstGeom>
            <a:solidFill>
              <a:srgbClr val="FF80FF"/>
            </a:solidFill>
            <a:ln w="12700">
              <a:noFill/>
              <a:round/>
              <a:headEnd/>
              <a:tailEnd/>
            </a:ln>
          </p:spPr>
          <p:txBody>
            <a:bodyPr wrap="none" anchor="ctr"/>
            <a:lstStyle/>
            <a:p>
              <a:endParaRPr lang="en-US"/>
            </a:p>
          </p:txBody>
        </p:sp>
        <p:sp>
          <p:nvSpPr>
            <p:cNvPr id="28052" name="Oval 38"/>
            <p:cNvSpPr>
              <a:spLocks noChangeArrowheads="1"/>
            </p:cNvSpPr>
            <p:nvPr/>
          </p:nvSpPr>
          <p:spPr bwMode="auto">
            <a:xfrm>
              <a:off x="5734" y="1248"/>
              <a:ext cx="38" cy="48"/>
            </a:xfrm>
            <a:prstGeom prst="ellipse">
              <a:avLst/>
            </a:prstGeom>
            <a:solidFill>
              <a:srgbClr val="FFC0FF"/>
            </a:solidFill>
            <a:ln w="12700">
              <a:noFill/>
              <a:round/>
              <a:headEnd/>
              <a:tailEnd/>
            </a:ln>
          </p:spPr>
          <p:txBody>
            <a:bodyPr wrap="none" anchor="ctr"/>
            <a:lstStyle/>
            <a:p>
              <a:endParaRPr lang="en-US"/>
            </a:p>
          </p:txBody>
        </p:sp>
      </p:grpSp>
      <p:sp>
        <p:nvSpPr>
          <p:cNvPr id="27654" name="Rectangle 39"/>
          <p:cNvSpPr>
            <a:spLocks noChangeArrowheads="1"/>
          </p:cNvSpPr>
          <p:nvPr/>
        </p:nvSpPr>
        <p:spPr bwMode="auto">
          <a:xfrm>
            <a:off x="7086600" y="1511300"/>
            <a:ext cx="1671638" cy="393700"/>
          </a:xfrm>
          <a:prstGeom prst="rect">
            <a:avLst/>
          </a:prstGeom>
          <a:noFill/>
          <a:ln w="12700">
            <a:noFill/>
            <a:miter lim="800000"/>
            <a:headEnd/>
            <a:tailEnd/>
          </a:ln>
        </p:spPr>
        <p:txBody>
          <a:bodyPr lIns="90488" tIns="44450" rIns="90488" bIns="44450">
            <a:spAutoFit/>
          </a:bodyPr>
          <a:lstStyle/>
          <a:p>
            <a:pPr algn="ctr">
              <a:spcBef>
                <a:spcPct val="50000"/>
              </a:spcBef>
            </a:pPr>
            <a:r>
              <a:rPr lang="en-US" sz="2000">
                <a:solidFill>
                  <a:srgbClr val="000099"/>
                </a:solidFill>
              </a:rPr>
              <a:t>Home Health</a:t>
            </a:r>
          </a:p>
        </p:txBody>
      </p:sp>
      <p:sp>
        <p:nvSpPr>
          <p:cNvPr id="27655" name="Rectangle 40"/>
          <p:cNvSpPr>
            <a:spLocks noChangeArrowheads="1"/>
          </p:cNvSpPr>
          <p:nvPr/>
        </p:nvSpPr>
        <p:spPr bwMode="auto">
          <a:xfrm>
            <a:off x="8310563" y="2730500"/>
            <a:ext cx="833437" cy="396875"/>
          </a:xfrm>
          <a:prstGeom prst="rect">
            <a:avLst/>
          </a:prstGeom>
          <a:noFill/>
          <a:ln w="9525">
            <a:noFill/>
            <a:miter lim="800000"/>
            <a:headEnd/>
            <a:tailEnd/>
          </a:ln>
        </p:spPr>
        <p:txBody>
          <a:bodyPr wrap="none">
            <a:spAutoFit/>
          </a:bodyPr>
          <a:lstStyle/>
          <a:p>
            <a:pPr eaLnBrk="1" hangingPunct="1"/>
            <a:r>
              <a:rPr lang="en-US" sz="2000">
                <a:solidFill>
                  <a:srgbClr val="000099"/>
                </a:solidFill>
              </a:rPr>
              <a:t>Parks</a:t>
            </a:r>
          </a:p>
        </p:txBody>
      </p:sp>
      <p:grpSp>
        <p:nvGrpSpPr>
          <p:cNvPr id="5" name="Group 41"/>
          <p:cNvGrpSpPr>
            <a:grpSpLocks/>
          </p:cNvGrpSpPr>
          <p:nvPr/>
        </p:nvGrpSpPr>
        <p:grpSpPr bwMode="auto">
          <a:xfrm>
            <a:off x="8001000" y="3416300"/>
            <a:ext cx="458788" cy="639763"/>
            <a:chOff x="5556" y="2876"/>
            <a:chExt cx="326" cy="403"/>
          </a:xfrm>
        </p:grpSpPr>
        <p:sp>
          <p:nvSpPr>
            <p:cNvPr id="28031" name="Oval 42"/>
            <p:cNvSpPr>
              <a:spLocks noChangeArrowheads="1"/>
            </p:cNvSpPr>
            <p:nvPr/>
          </p:nvSpPr>
          <p:spPr bwMode="auto">
            <a:xfrm>
              <a:off x="5556" y="2876"/>
              <a:ext cx="326" cy="403"/>
            </a:xfrm>
            <a:prstGeom prst="ellipse">
              <a:avLst/>
            </a:prstGeom>
            <a:solidFill>
              <a:srgbClr val="200020"/>
            </a:solidFill>
            <a:ln w="12700">
              <a:noFill/>
              <a:round/>
              <a:headEnd/>
              <a:tailEnd/>
            </a:ln>
          </p:spPr>
          <p:txBody>
            <a:bodyPr wrap="none" anchor="ctr"/>
            <a:lstStyle/>
            <a:p>
              <a:endParaRPr lang="en-US"/>
            </a:p>
          </p:txBody>
        </p:sp>
        <p:sp>
          <p:nvSpPr>
            <p:cNvPr id="28032" name="Oval 43"/>
            <p:cNvSpPr>
              <a:spLocks noChangeArrowheads="1"/>
            </p:cNvSpPr>
            <p:nvPr/>
          </p:nvSpPr>
          <p:spPr bwMode="auto">
            <a:xfrm>
              <a:off x="5562" y="2879"/>
              <a:ext cx="296" cy="366"/>
            </a:xfrm>
            <a:prstGeom prst="ellipse">
              <a:avLst/>
            </a:prstGeom>
            <a:solidFill>
              <a:srgbClr val="400040"/>
            </a:solidFill>
            <a:ln w="12700">
              <a:noFill/>
              <a:round/>
              <a:headEnd/>
              <a:tailEnd/>
            </a:ln>
          </p:spPr>
          <p:txBody>
            <a:bodyPr wrap="none" anchor="ctr"/>
            <a:lstStyle/>
            <a:p>
              <a:endParaRPr lang="en-US"/>
            </a:p>
          </p:txBody>
        </p:sp>
        <p:sp>
          <p:nvSpPr>
            <p:cNvPr id="28033" name="Oval 44"/>
            <p:cNvSpPr>
              <a:spLocks noChangeArrowheads="1"/>
            </p:cNvSpPr>
            <p:nvPr/>
          </p:nvSpPr>
          <p:spPr bwMode="auto">
            <a:xfrm>
              <a:off x="5569" y="2885"/>
              <a:ext cx="263" cy="325"/>
            </a:xfrm>
            <a:prstGeom prst="ellipse">
              <a:avLst/>
            </a:prstGeom>
            <a:solidFill>
              <a:srgbClr val="600060"/>
            </a:solidFill>
            <a:ln w="12700">
              <a:noFill/>
              <a:round/>
              <a:headEnd/>
              <a:tailEnd/>
            </a:ln>
          </p:spPr>
          <p:txBody>
            <a:bodyPr wrap="none" anchor="ctr"/>
            <a:lstStyle/>
            <a:p>
              <a:endParaRPr lang="en-US"/>
            </a:p>
          </p:txBody>
        </p:sp>
        <p:sp>
          <p:nvSpPr>
            <p:cNvPr id="28034" name="Oval 45"/>
            <p:cNvSpPr>
              <a:spLocks noChangeArrowheads="1"/>
            </p:cNvSpPr>
            <p:nvPr/>
          </p:nvSpPr>
          <p:spPr bwMode="auto">
            <a:xfrm>
              <a:off x="5576" y="2892"/>
              <a:ext cx="230" cy="284"/>
            </a:xfrm>
            <a:prstGeom prst="ellipse">
              <a:avLst/>
            </a:prstGeom>
            <a:solidFill>
              <a:srgbClr val="800080"/>
            </a:solidFill>
            <a:ln w="12700">
              <a:noFill/>
              <a:round/>
              <a:headEnd/>
              <a:tailEnd/>
            </a:ln>
          </p:spPr>
          <p:txBody>
            <a:bodyPr wrap="none" anchor="ctr"/>
            <a:lstStyle/>
            <a:p>
              <a:endParaRPr lang="en-US"/>
            </a:p>
          </p:txBody>
        </p:sp>
        <p:sp>
          <p:nvSpPr>
            <p:cNvPr id="28035" name="Oval 46"/>
            <p:cNvSpPr>
              <a:spLocks noChangeArrowheads="1"/>
            </p:cNvSpPr>
            <p:nvPr/>
          </p:nvSpPr>
          <p:spPr bwMode="auto">
            <a:xfrm>
              <a:off x="5585" y="2898"/>
              <a:ext cx="196" cy="243"/>
            </a:xfrm>
            <a:prstGeom prst="ellipse">
              <a:avLst/>
            </a:prstGeom>
            <a:solidFill>
              <a:srgbClr val="A000A0"/>
            </a:solidFill>
            <a:ln w="12700">
              <a:noFill/>
              <a:round/>
              <a:headEnd/>
              <a:tailEnd/>
            </a:ln>
          </p:spPr>
          <p:txBody>
            <a:bodyPr wrap="none" anchor="ctr"/>
            <a:lstStyle/>
            <a:p>
              <a:endParaRPr lang="en-US"/>
            </a:p>
          </p:txBody>
        </p:sp>
        <p:sp>
          <p:nvSpPr>
            <p:cNvPr id="28036" name="Oval 47"/>
            <p:cNvSpPr>
              <a:spLocks noChangeArrowheads="1"/>
            </p:cNvSpPr>
            <p:nvPr/>
          </p:nvSpPr>
          <p:spPr bwMode="auto">
            <a:xfrm>
              <a:off x="5592" y="2906"/>
              <a:ext cx="162" cy="201"/>
            </a:xfrm>
            <a:prstGeom prst="ellipse">
              <a:avLst/>
            </a:prstGeom>
            <a:solidFill>
              <a:srgbClr val="C000C0"/>
            </a:solidFill>
            <a:ln w="12700">
              <a:noFill/>
              <a:round/>
              <a:headEnd/>
              <a:tailEnd/>
            </a:ln>
          </p:spPr>
          <p:txBody>
            <a:bodyPr wrap="none" anchor="ctr"/>
            <a:lstStyle/>
            <a:p>
              <a:endParaRPr lang="en-US"/>
            </a:p>
          </p:txBody>
        </p:sp>
        <p:sp>
          <p:nvSpPr>
            <p:cNvPr id="28037" name="Oval 48"/>
            <p:cNvSpPr>
              <a:spLocks noChangeArrowheads="1"/>
            </p:cNvSpPr>
            <p:nvPr/>
          </p:nvSpPr>
          <p:spPr bwMode="auto">
            <a:xfrm>
              <a:off x="5599" y="2914"/>
              <a:ext cx="130" cy="161"/>
            </a:xfrm>
            <a:prstGeom prst="ellipse">
              <a:avLst/>
            </a:prstGeom>
            <a:solidFill>
              <a:srgbClr val="E000E0"/>
            </a:solidFill>
            <a:ln w="12700">
              <a:noFill/>
              <a:round/>
              <a:headEnd/>
              <a:tailEnd/>
            </a:ln>
          </p:spPr>
          <p:txBody>
            <a:bodyPr wrap="none" anchor="ctr"/>
            <a:lstStyle/>
            <a:p>
              <a:endParaRPr lang="en-US"/>
            </a:p>
          </p:txBody>
        </p:sp>
        <p:sp>
          <p:nvSpPr>
            <p:cNvPr id="28038" name="Oval 49"/>
            <p:cNvSpPr>
              <a:spLocks noChangeArrowheads="1"/>
            </p:cNvSpPr>
            <p:nvPr/>
          </p:nvSpPr>
          <p:spPr bwMode="auto">
            <a:xfrm>
              <a:off x="5607" y="2920"/>
              <a:ext cx="96" cy="119"/>
            </a:xfrm>
            <a:prstGeom prst="ellipse">
              <a:avLst/>
            </a:prstGeom>
            <a:solidFill>
              <a:srgbClr val="FF00FF"/>
            </a:solidFill>
            <a:ln w="12700">
              <a:noFill/>
              <a:round/>
              <a:headEnd/>
              <a:tailEnd/>
            </a:ln>
          </p:spPr>
          <p:txBody>
            <a:bodyPr wrap="none" anchor="ctr"/>
            <a:lstStyle/>
            <a:p>
              <a:endParaRPr lang="en-US"/>
            </a:p>
          </p:txBody>
        </p:sp>
        <p:sp>
          <p:nvSpPr>
            <p:cNvPr id="28039" name="Oval 50"/>
            <p:cNvSpPr>
              <a:spLocks noChangeArrowheads="1"/>
            </p:cNvSpPr>
            <p:nvPr/>
          </p:nvSpPr>
          <p:spPr bwMode="auto">
            <a:xfrm>
              <a:off x="5613" y="2922"/>
              <a:ext cx="77" cy="96"/>
            </a:xfrm>
            <a:prstGeom prst="ellipse">
              <a:avLst/>
            </a:prstGeom>
            <a:solidFill>
              <a:srgbClr val="FF40FF"/>
            </a:solidFill>
            <a:ln w="12700">
              <a:noFill/>
              <a:round/>
              <a:headEnd/>
              <a:tailEnd/>
            </a:ln>
          </p:spPr>
          <p:txBody>
            <a:bodyPr wrap="none" anchor="ctr"/>
            <a:lstStyle/>
            <a:p>
              <a:endParaRPr lang="en-US"/>
            </a:p>
          </p:txBody>
        </p:sp>
        <p:sp>
          <p:nvSpPr>
            <p:cNvPr id="28040" name="Oval 51"/>
            <p:cNvSpPr>
              <a:spLocks noChangeArrowheads="1"/>
            </p:cNvSpPr>
            <p:nvPr/>
          </p:nvSpPr>
          <p:spPr bwMode="auto">
            <a:xfrm>
              <a:off x="5617" y="2928"/>
              <a:ext cx="56" cy="71"/>
            </a:xfrm>
            <a:prstGeom prst="ellipse">
              <a:avLst/>
            </a:prstGeom>
            <a:solidFill>
              <a:srgbClr val="FF80FF"/>
            </a:solidFill>
            <a:ln w="12700">
              <a:noFill/>
              <a:round/>
              <a:headEnd/>
              <a:tailEnd/>
            </a:ln>
          </p:spPr>
          <p:txBody>
            <a:bodyPr wrap="none" anchor="ctr"/>
            <a:lstStyle/>
            <a:p>
              <a:endParaRPr lang="en-US"/>
            </a:p>
          </p:txBody>
        </p:sp>
        <p:sp>
          <p:nvSpPr>
            <p:cNvPr id="28041" name="Oval 52"/>
            <p:cNvSpPr>
              <a:spLocks noChangeArrowheads="1"/>
            </p:cNvSpPr>
            <p:nvPr/>
          </p:nvSpPr>
          <p:spPr bwMode="auto">
            <a:xfrm>
              <a:off x="5621" y="2933"/>
              <a:ext cx="38" cy="48"/>
            </a:xfrm>
            <a:prstGeom prst="ellipse">
              <a:avLst/>
            </a:prstGeom>
            <a:solidFill>
              <a:srgbClr val="FFC0FF"/>
            </a:solidFill>
            <a:ln w="12700">
              <a:noFill/>
              <a:round/>
              <a:headEnd/>
              <a:tailEnd/>
            </a:ln>
          </p:spPr>
          <p:txBody>
            <a:bodyPr wrap="none" anchor="ctr"/>
            <a:lstStyle/>
            <a:p>
              <a:endParaRPr lang="en-US"/>
            </a:p>
          </p:txBody>
        </p:sp>
      </p:grpSp>
      <p:grpSp>
        <p:nvGrpSpPr>
          <p:cNvPr id="6" name="Group 53"/>
          <p:cNvGrpSpPr>
            <a:grpSpLocks/>
          </p:cNvGrpSpPr>
          <p:nvPr/>
        </p:nvGrpSpPr>
        <p:grpSpPr bwMode="auto">
          <a:xfrm>
            <a:off x="6477000" y="5397500"/>
            <a:ext cx="1752600" cy="1092200"/>
            <a:chOff x="4459" y="3207"/>
            <a:chExt cx="1185" cy="750"/>
          </a:xfrm>
        </p:grpSpPr>
        <p:grpSp>
          <p:nvGrpSpPr>
            <p:cNvPr id="7" name="Group 54"/>
            <p:cNvGrpSpPr>
              <a:grpSpLocks/>
            </p:cNvGrpSpPr>
            <p:nvPr/>
          </p:nvGrpSpPr>
          <p:grpSpPr bwMode="auto">
            <a:xfrm>
              <a:off x="4867" y="3207"/>
              <a:ext cx="326" cy="403"/>
              <a:chOff x="4867" y="3207"/>
              <a:chExt cx="326" cy="403"/>
            </a:xfrm>
          </p:grpSpPr>
          <p:sp>
            <p:nvSpPr>
              <p:cNvPr id="28020" name="Oval 55"/>
              <p:cNvSpPr>
                <a:spLocks noChangeArrowheads="1"/>
              </p:cNvSpPr>
              <p:nvPr/>
            </p:nvSpPr>
            <p:spPr bwMode="auto">
              <a:xfrm>
                <a:off x="4867" y="3207"/>
                <a:ext cx="326" cy="403"/>
              </a:xfrm>
              <a:prstGeom prst="ellipse">
                <a:avLst/>
              </a:prstGeom>
              <a:solidFill>
                <a:srgbClr val="200020"/>
              </a:solidFill>
              <a:ln w="12700">
                <a:noFill/>
                <a:round/>
                <a:headEnd/>
                <a:tailEnd/>
              </a:ln>
            </p:spPr>
            <p:txBody>
              <a:bodyPr wrap="none" anchor="ctr"/>
              <a:lstStyle/>
              <a:p>
                <a:endParaRPr lang="en-US"/>
              </a:p>
            </p:txBody>
          </p:sp>
          <p:sp>
            <p:nvSpPr>
              <p:cNvPr id="28021" name="Oval 56"/>
              <p:cNvSpPr>
                <a:spLocks noChangeArrowheads="1"/>
              </p:cNvSpPr>
              <p:nvPr/>
            </p:nvSpPr>
            <p:spPr bwMode="auto">
              <a:xfrm>
                <a:off x="4873" y="3210"/>
                <a:ext cx="296" cy="366"/>
              </a:xfrm>
              <a:prstGeom prst="ellipse">
                <a:avLst/>
              </a:prstGeom>
              <a:solidFill>
                <a:srgbClr val="400040"/>
              </a:solidFill>
              <a:ln w="12700">
                <a:noFill/>
                <a:round/>
                <a:headEnd/>
                <a:tailEnd/>
              </a:ln>
            </p:spPr>
            <p:txBody>
              <a:bodyPr wrap="none" anchor="ctr"/>
              <a:lstStyle/>
              <a:p>
                <a:endParaRPr lang="en-US"/>
              </a:p>
            </p:txBody>
          </p:sp>
          <p:sp>
            <p:nvSpPr>
              <p:cNvPr id="28022" name="Oval 57"/>
              <p:cNvSpPr>
                <a:spLocks noChangeArrowheads="1"/>
              </p:cNvSpPr>
              <p:nvPr/>
            </p:nvSpPr>
            <p:spPr bwMode="auto">
              <a:xfrm>
                <a:off x="4880" y="3216"/>
                <a:ext cx="263" cy="325"/>
              </a:xfrm>
              <a:prstGeom prst="ellipse">
                <a:avLst/>
              </a:prstGeom>
              <a:solidFill>
                <a:srgbClr val="600060"/>
              </a:solidFill>
              <a:ln w="12700">
                <a:noFill/>
                <a:round/>
                <a:headEnd/>
                <a:tailEnd/>
              </a:ln>
            </p:spPr>
            <p:txBody>
              <a:bodyPr wrap="none" anchor="ctr"/>
              <a:lstStyle/>
              <a:p>
                <a:endParaRPr lang="en-US"/>
              </a:p>
            </p:txBody>
          </p:sp>
          <p:sp>
            <p:nvSpPr>
              <p:cNvPr id="28023" name="Oval 58"/>
              <p:cNvSpPr>
                <a:spLocks noChangeArrowheads="1"/>
              </p:cNvSpPr>
              <p:nvPr/>
            </p:nvSpPr>
            <p:spPr bwMode="auto">
              <a:xfrm>
                <a:off x="4887" y="3223"/>
                <a:ext cx="230" cy="284"/>
              </a:xfrm>
              <a:prstGeom prst="ellipse">
                <a:avLst/>
              </a:prstGeom>
              <a:solidFill>
                <a:srgbClr val="800080"/>
              </a:solidFill>
              <a:ln w="12700">
                <a:noFill/>
                <a:round/>
                <a:headEnd/>
                <a:tailEnd/>
              </a:ln>
            </p:spPr>
            <p:txBody>
              <a:bodyPr wrap="none" anchor="ctr"/>
              <a:lstStyle/>
              <a:p>
                <a:endParaRPr lang="en-US"/>
              </a:p>
            </p:txBody>
          </p:sp>
          <p:sp>
            <p:nvSpPr>
              <p:cNvPr id="28024" name="Oval 59"/>
              <p:cNvSpPr>
                <a:spLocks noChangeArrowheads="1"/>
              </p:cNvSpPr>
              <p:nvPr/>
            </p:nvSpPr>
            <p:spPr bwMode="auto">
              <a:xfrm>
                <a:off x="4896" y="3229"/>
                <a:ext cx="196" cy="243"/>
              </a:xfrm>
              <a:prstGeom prst="ellipse">
                <a:avLst/>
              </a:prstGeom>
              <a:solidFill>
                <a:srgbClr val="A000A0"/>
              </a:solidFill>
              <a:ln w="12700">
                <a:noFill/>
                <a:round/>
                <a:headEnd/>
                <a:tailEnd/>
              </a:ln>
            </p:spPr>
            <p:txBody>
              <a:bodyPr wrap="none" anchor="ctr"/>
              <a:lstStyle/>
              <a:p>
                <a:endParaRPr lang="en-US"/>
              </a:p>
            </p:txBody>
          </p:sp>
          <p:sp>
            <p:nvSpPr>
              <p:cNvPr id="28025" name="Oval 60"/>
              <p:cNvSpPr>
                <a:spLocks noChangeArrowheads="1"/>
              </p:cNvSpPr>
              <p:nvPr/>
            </p:nvSpPr>
            <p:spPr bwMode="auto">
              <a:xfrm>
                <a:off x="4903" y="3237"/>
                <a:ext cx="162" cy="201"/>
              </a:xfrm>
              <a:prstGeom prst="ellipse">
                <a:avLst/>
              </a:prstGeom>
              <a:solidFill>
                <a:srgbClr val="C000C0"/>
              </a:solidFill>
              <a:ln w="12700">
                <a:noFill/>
                <a:round/>
                <a:headEnd/>
                <a:tailEnd/>
              </a:ln>
            </p:spPr>
            <p:txBody>
              <a:bodyPr wrap="none" anchor="ctr"/>
              <a:lstStyle/>
              <a:p>
                <a:endParaRPr lang="en-US"/>
              </a:p>
            </p:txBody>
          </p:sp>
          <p:sp>
            <p:nvSpPr>
              <p:cNvPr id="28026" name="Oval 61"/>
              <p:cNvSpPr>
                <a:spLocks noChangeArrowheads="1"/>
              </p:cNvSpPr>
              <p:nvPr/>
            </p:nvSpPr>
            <p:spPr bwMode="auto">
              <a:xfrm>
                <a:off x="4910" y="3245"/>
                <a:ext cx="130" cy="161"/>
              </a:xfrm>
              <a:prstGeom prst="ellipse">
                <a:avLst/>
              </a:prstGeom>
              <a:solidFill>
                <a:srgbClr val="E000E0"/>
              </a:solidFill>
              <a:ln w="12700">
                <a:noFill/>
                <a:round/>
                <a:headEnd/>
                <a:tailEnd/>
              </a:ln>
            </p:spPr>
            <p:txBody>
              <a:bodyPr wrap="none" anchor="ctr"/>
              <a:lstStyle/>
              <a:p>
                <a:endParaRPr lang="en-US"/>
              </a:p>
            </p:txBody>
          </p:sp>
          <p:sp>
            <p:nvSpPr>
              <p:cNvPr id="28027" name="Oval 62"/>
              <p:cNvSpPr>
                <a:spLocks noChangeArrowheads="1"/>
              </p:cNvSpPr>
              <p:nvPr/>
            </p:nvSpPr>
            <p:spPr bwMode="auto">
              <a:xfrm>
                <a:off x="4918" y="3251"/>
                <a:ext cx="96" cy="119"/>
              </a:xfrm>
              <a:prstGeom prst="ellipse">
                <a:avLst/>
              </a:prstGeom>
              <a:solidFill>
                <a:srgbClr val="FF00FF"/>
              </a:solidFill>
              <a:ln w="12700">
                <a:noFill/>
                <a:round/>
                <a:headEnd/>
                <a:tailEnd/>
              </a:ln>
            </p:spPr>
            <p:txBody>
              <a:bodyPr wrap="none" anchor="ctr"/>
              <a:lstStyle/>
              <a:p>
                <a:endParaRPr lang="en-US"/>
              </a:p>
            </p:txBody>
          </p:sp>
          <p:sp>
            <p:nvSpPr>
              <p:cNvPr id="28028" name="Oval 63"/>
              <p:cNvSpPr>
                <a:spLocks noChangeArrowheads="1"/>
              </p:cNvSpPr>
              <p:nvPr/>
            </p:nvSpPr>
            <p:spPr bwMode="auto">
              <a:xfrm>
                <a:off x="4924" y="3253"/>
                <a:ext cx="77" cy="96"/>
              </a:xfrm>
              <a:prstGeom prst="ellipse">
                <a:avLst/>
              </a:prstGeom>
              <a:solidFill>
                <a:srgbClr val="FF40FF"/>
              </a:solidFill>
              <a:ln w="12700">
                <a:noFill/>
                <a:round/>
                <a:headEnd/>
                <a:tailEnd/>
              </a:ln>
            </p:spPr>
            <p:txBody>
              <a:bodyPr wrap="none" anchor="ctr"/>
              <a:lstStyle/>
              <a:p>
                <a:endParaRPr lang="en-US"/>
              </a:p>
            </p:txBody>
          </p:sp>
          <p:sp>
            <p:nvSpPr>
              <p:cNvPr id="28029" name="Oval 64"/>
              <p:cNvSpPr>
                <a:spLocks noChangeArrowheads="1"/>
              </p:cNvSpPr>
              <p:nvPr/>
            </p:nvSpPr>
            <p:spPr bwMode="auto">
              <a:xfrm>
                <a:off x="4928" y="3259"/>
                <a:ext cx="56" cy="71"/>
              </a:xfrm>
              <a:prstGeom prst="ellipse">
                <a:avLst/>
              </a:prstGeom>
              <a:solidFill>
                <a:srgbClr val="FF80FF"/>
              </a:solidFill>
              <a:ln w="12700">
                <a:noFill/>
                <a:round/>
                <a:headEnd/>
                <a:tailEnd/>
              </a:ln>
            </p:spPr>
            <p:txBody>
              <a:bodyPr wrap="none" anchor="ctr"/>
              <a:lstStyle/>
              <a:p>
                <a:endParaRPr lang="en-US"/>
              </a:p>
            </p:txBody>
          </p:sp>
          <p:sp>
            <p:nvSpPr>
              <p:cNvPr id="28030" name="Oval 65"/>
              <p:cNvSpPr>
                <a:spLocks noChangeArrowheads="1"/>
              </p:cNvSpPr>
              <p:nvPr/>
            </p:nvSpPr>
            <p:spPr bwMode="auto">
              <a:xfrm>
                <a:off x="4932" y="3264"/>
                <a:ext cx="38" cy="48"/>
              </a:xfrm>
              <a:prstGeom prst="ellipse">
                <a:avLst/>
              </a:prstGeom>
              <a:solidFill>
                <a:srgbClr val="FFC0FF"/>
              </a:solidFill>
              <a:ln w="12700">
                <a:noFill/>
                <a:round/>
                <a:headEnd/>
                <a:tailEnd/>
              </a:ln>
            </p:spPr>
            <p:txBody>
              <a:bodyPr wrap="none" anchor="ctr"/>
              <a:lstStyle/>
              <a:p>
                <a:endParaRPr lang="en-US"/>
              </a:p>
            </p:txBody>
          </p:sp>
        </p:grpSp>
        <p:sp>
          <p:nvSpPr>
            <p:cNvPr id="28019" name="Rectangle 66"/>
            <p:cNvSpPr>
              <a:spLocks noChangeArrowheads="1"/>
            </p:cNvSpPr>
            <p:nvPr/>
          </p:nvSpPr>
          <p:spPr bwMode="auto">
            <a:xfrm>
              <a:off x="4459" y="3477"/>
              <a:ext cx="1185" cy="480"/>
            </a:xfrm>
            <a:prstGeom prst="rect">
              <a:avLst/>
            </a:prstGeom>
            <a:noFill/>
            <a:ln w="12700">
              <a:noFill/>
              <a:miter lim="800000"/>
              <a:headEnd/>
              <a:tailEnd/>
            </a:ln>
          </p:spPr>
          <p:txBody>
            <a:bodyPr lIns="90488" tIns="44450" rIns="90488" bIns="44450">
              <a:spAutoFit/>
            </a:bodyPr>
            <a:lstStyle/>
            <a:p>
              <a:pPr algn="ctr">
                <a:spcBef>
                  <a:spcPct val="50000"/>
                </a:spcBef>
              </a:pPr>
              <a:r>
                <a:rPr lang="en-US" sz="2000">
                  <a:solidFill>
                    <a:srgbClr val="000099"/>
                  </a:solidFill>
                </a:rPr>
                <a:t>Economic Development</a:t>
              </a:r>
            </a:p>
          </p:txBody>
        </p:sp>
      </p:grpSp>
      <p:sp>
        <p:nvSpPr>
          <p:cNvPr id="27658" name="Rectangle 67"/>
          <p:cNvSpPr>
            <a:spLocks noChangeArrowheads="1"/>
          </p:cNvSpPr>
          <p:nvPr/>
        </p:nvSpPr>
        <p:spPr bwMode="auto">
          <a:xfrm>
            <a:off x="7470775" y="3949700"/>
            <a:ext cx="1673225" cy="393700"/>
          </a:xfrm>
          <a:prstGeom prst="rect">
            <a:avLst/>
          </a:prstGeom>
          <a:noFill/>
          <a:ln w="12700">
            <a:noFill/>
            <a:miter lim="800000"/>
            <a:headEnd/>
            <a:tailEnd/>
          </a:ln>
        </p:spPr>
        <p:txBody>
          <a:bodyPr lIns="90488" tIns="44450" rIns="90488" bIns="44450">
            <a:spAutoFit/>
          </a:bodyPr>
          <a:lstStyle/>
          <a:p>
            <a:pPr algn="ctr">
              <a:spcBef>
                <a:spcPct val="50000"/>
              </a:spcBef>
            </a:pPr>
            <a:r>
              <a:rPr lang="en-US" sz="2000">
                <a:solidFill>
                  <a:srgbClr val="000099"/>
                </a:solidFill>
              </a:rPr>
              <a:t>Mass Transit</a:t>
            </a:r>
          </a:p>
        </p:txBody>
      </p:sp>
      <p:sp>
        <p:nvSpPr>
          <p:cNvPr id="27659" name="Line 68"/>
          <p:cNvSpPr>
            <a:spLocks noChangeShapeType="1"/>
          </p:cNvSpPr>
          <p:nvPr/>
        </p:nvSpPr>
        <p:spPr bwMode="auto">
          <a:xfrm>
            <a:off x="5029200" y="3644900"/>
            <a:ext cx="762000" cy="1981200"/>
          </a:xfrm>
          <a:prstGeom prst="line">
            <a:avLst/>
          </a:prstGeom>
          <a:noFill/>
          <a:ln w="12700">
            <a:solidFill>
              <a:schemeClr val="folHlink"/>
            </a:solidFill>
            <a:round/>
            <a:headEnd/>
            <a:tailEnd/>
          </a:ln>
        </p:spPr>
        <p:txBody>
          <a:bodyPr wrap="none" anchor="ctr"/>
          <a:lstStyle/>
          <a:p>
            <a:endParaRPr lang="en-US"/>
          </a:p>
        </p:txBody>
      </p:sp>
      <p:grpSp>
        <p:nvGrpSpPr>
          <p:cNvPr id="8" name="Group 69"/>
          <p:cNvGrpSpPr>
            <a:grpSpLocks/>
          </p:cNvGrpSpPr>
          <p:nvPr/>
        </p:nvGrpSpPr>
        <p:grpSpPr bwMode="auto">
          <a:xfrm>
            <a:off x="5029200" y="5549900"/>
            <a:ext cx="1671638" cy="811213"/>
            <a:chOff x="3680" y="2979"/>
            <a:chExt cx="1185" cy="511"/>
          </a:xfrm>
        </p:grpSpPr>
        <p:grpSp>
          <p:nvGrpSpPr>
            <p:cNvPr id="9" name="Group 70"/>
            <p:cNvGrpSpPr>
              <a:grpSpLocks/>
            </p:cNvGrpSpPr>
            <p:nvPr/>
          </p:nvGrpSpPr>
          <p:grpSpPr bwMode="auto">
            <a:xfrm>
              <a:off x="4122" y="2979"/>
              <a:ext cx="326" cy="402"/>
              <a:chOff x="4122" y="2979"/>
              <a:chExt cx="326" cy="402"/>
            </a:xfrm>
          </p:grpSpPr>
          <p:sp>
            <p:nvSpPr>
              <p:cNvPr id="28007" name="Oval 71"/>
              <p:cNvSpPr>
                <a:spLocks noChangeArrowheads="1"/>
              </p:cNvSpPr>
              <p:nvPr/>
            </p:nvSpPr>
            <p:spPr bwMode="auto">
              <a:xfrm>
                <a:off x="4122" y="2979"/>
                <a:ext cx="326" cy="402"/>
              </a:xfrm>
              <a:prstGeom prst="ellipse">
                <a:avLst/>
              </a:prstGeom>
              <a:solidFill>
                <a:srgbClr val="200020"/>
              </a:solidFill>
              <a:ln w="12700">
                <a:noFill/>
                <a:round/>
                <a:headEnd/>
                <a:tailEnd/>
              </a:ln>
            </p:spPr>
            <p:txBody>
              <a:bodyPr wrap="none" anchor="ctr"/>
              <a:lstStyle/>
              <a:p>
                <a:endParaRPr lang="en-US"/>
              </a:p>
            </p:txBody>
          </p:sp>
          <p:sp>
            <p:nvSpPr>
              <p:cNvPr id="28008" name="Oval 72"/>
              <p:cNvSpPr>
                <a:spLocks noChangeArrowheads="1"/>
              </p:cNvSpPr>
              <p:nvPr/>
            </p:nvSpPr>
            <p:spPr bwMode="auto">
              <a:xfrm>
                <a:off x="4128" y="2982"/>
                <a:ext cx="296" cy="366"/>
              </a:xfrm>
              <a:prstGeom prst="ellipse">
                <a:avLst/>
              </a:prstGeom>
              <a:solidFill>
                <a:srgbClr val="400040"/>
              </a:solidFill>
              <a:ln w="12700">
                <a:noFill/>
                <a:round/>
                <a:headEnd/>
                <a:tailEnd/>
              </a:ln>
            </p:spPr>
            <p:txBody>
              <a:bodyPr wrap="none" anchor="ctr"/>
              <a:lstStyle/>
              <a:p>
                <a:endParaRPr lang="en-US"/>
              </a:p>
            </p:txBody>
          </p:sp>
          <p:sp>
            <p:nvSpPr>
              <p:cNvPr id="28009" name="Oval 73"/>
              <p:cNvSpPr>
                <a:spLocks noChangeArrowheads="1"/>
              </p:cNvSpPr>
              <p:nvPr/>
            </p:nvSpPr>
            <p:spPr bwMode="auto">
              <a:xfrm>
                <a:off x="4135" y="2988"/>
                <a:ext cx="263" cy="325"/>
              </a:xfrm>
              <a:prstGeom prst="ellipse">
                <a:avLst/>
              </a:prstGeom>
              <a:solidFill>
                <a:srgbClr val="600060"/>
              </a:solidFill>
              <a:ln w="12700">
                <a:noFill/>
                <a:round/>
                <a:headEnd/>
                <a:tailEnd/>
              </a:ln>
            </p:spPr>
            <p:txBody>
              <a:bodyPr wrap="none" anchor="ctr"/>
              <a:lstStyle/>
              <a:p>
                <a:endParaRPr lang="en-US"/>
              </a:p>
            </p:txBody>
          </p:sp>
          <p:sp>
            <p:nvSpPr>
              <p:cNvPr id="28010" name="Oval 74"/>
              <p:cNvSpPr>
                <a:spLocks noChangeArrowheads="1"/>
              </p:cNvSpPr>
              <p:nvPr/>
            </p:nvSpPr>
            <p:spPr bwMode="auto">
              <a:xfrm>
                <a:off x="4142" y="2994"/>
                <a:ext cx="230" cy="285"/>
              </a:xfrm>
              <a:prstGeom prst="ellipse">
                <a:avLst/>
              </a:prstGeom>
              <a:solidFill>
                <a:srgbClr val="800080"/>
              </a:solidFill>
              <a:ln w="12700">
                <a:noFill/>
                <a:round/>
                <a:headEnd/>
                <a:tailEnd/>
              </a:ln>
            </p:spPr>
            <p:txBody>
              <a:bodyPr wrap="none" anchor="ctr"/>
              <a:lstStyle/>
              <a:p>
                <a:endParaRPr lang="en-US"/>
              </a:p>
            </p:txBody>
          </p:sp>
          <p:sp>
            <p:nvSpPr>
              <p:cNvPr id="28011" name="Oval 75"/>
              <p:cNvSpPr>
                <a:spLocks noChangeArrowheads="1"/>
              </p:cNvSpPr>
              <p:nvPr/>
            </p:nvSpPr>
            <p:spPr bwMode="auto">
              <a:xfrm>
                <a:off x="4151" y="3000"/>
                <a:ext cx="196" cy="245"/>
              </a:xfrm>
              <a:prstGeom prst="ellipse">
                <a:avLst/>
              </a:prstGeom>
              <a:solidFill>
                <a:srgbClr val="A000A0"/>
              </a:solidFill>
              <a:ln w="12700">
                <a:noFill/>
                <a:round/>
                <a:headEnd/>
                <a:tailEnd/>
              </a:ln>
            </p:spPr>
            <p:txBody>
              <a:bodyPr wrap="none" anchor="ctr"/>
              <a:lstStyle/>
              <a:p>
                <a:endParaRPr lang="en-US"/>
              </a:p>
            </p:txBody>
          </p:sp>
          <p:sp>
            <p:nvSpPr>
              <p:cNvPr id="28012" name="Oval 76"/>
              <p:cNvSpPr>
                <a:spLocks noChangeArrowheads="1"/>
              </p:cNvSpPr>
              <p:nvPr/>
            </p:nvSpPr>
            <p:spPr bwMode="auto">
              <a:xfrm>
                <a:off x="4158" y="3008"/>
                <a:ext cx="162" cy="202"/>
              </a:xfrm>
              <a:prstGeom prst="ellipse">
                <a:avLst/>
              </a:prstGeom>
              <a:solidFill>
                <a:srgbClr val="C000C0"/>
              </a:solidFill>
              <a:ln w="12700">
                <a:noFill/>
                <a:round/>
                <a:headEnd/>
                <a:tailEnd/>
              </a:ln>
            </p:spPr>
            <p:txBody>
              <a:bodyPr wrap="none" anchor="ctr"/>
              <a:lstStyle/>
              <a:p>
                <a:endParaRPr lang="en-US"/>
              </a:p>
            </p:txBody>
          </p:sp>
          <p:sp>
            <p:nvSpPr>
              <p:cNvPr id="28013" name="Oval 77"/>
              <p:cNvSpPr>
                <a:spLocks noChangeArrowheads="1"/>
              </p:cNvSpPr>
              <p:nvPr/>
            </p:nvSpPr>
            <p:spPr bwMode="auto">
              <a:xfrm>
                <a:off x="4165" y="3016"/>
                <a:ext cx="129" cy="161"/>
              </a:xfrm>
              <a:prstGeom prst="ellipse">
                <a:avLst/>
              </a:prstGeom>
              <a:solidFill>
                <a:srgbClr val="E000E0"/>
              </a:solidFill>
              <a:ln w="12700">
                <a:noFill/>
                <a:round/>
                <a:headEnd/>
                <a:tailEnd/>
              </a:ln>
            </p:spPr>
            <p:txBody>
              <a:bodyPr wrap="none" anchor="ctr"/>
              <a:lstStyle/>
              <a:p>
                <a:endParaRPr lang="en-US"/>
              </a:p>
            </p:txBody>
          </p:sp>
          <p:sp>
            <p:nvSpPr>
              <p:cNvPr id="28014" name="Oval 78"/>
              <p:cNvSpPr>
                <a:spLocks noChangeArrowheads="1"/>
              </p:cNvSpPr>
              <p:nvPr/>
            </p:nvSpPr>
            <p:spPr bwMode="auto">
              <a:xfrm>
                <a:off x="4173" y="3022"/>
                <a:ext cx="95" cy="119"/>
              </a:xfrm>
              <a:prstGeom prst="ellipse">
                <a:avLst/>
              </a:prstGeom>
              <a:solidFill>
                <a:srgbClr val="FF00FF"/>
              </a:solidFill>
              <a:ln w="12700">
                <a:noFill/>
                <a:round/>
                <a:headEnd/>
                <a:tailEnd/>
              </a:ln>
            </p:spPr>
            <p:txBody>
              <a:bodyPr wrap="none" anchor="ctr"/>
              <a:lstStyle/>
              <a:p>
                <a:endParaRPr lang="en-US"/>
              </a:p>
            </p:txBody>
          </p:sp>
          <p:sp>
            <p:nvSpPr>
              <p:cNvPr id="28015" name="Oval 79"/>
              <p:cNvSpPr>
                <a:spLocks noChangeArrowheads="1"/>
              </p:cNvSpPr>
              <p:nvPr/>
            </p:nvSpPr>
            <p:spPr bwMode="auto">
              <a:xfrm>
                <a:off x="4179" y="3024"/>
                <a:ext cx="76" cy="96"/>
              </a:xfrm>
              <a:prstGeom prst="ellipse">
                <a:avLst/>
              </a:prstGeom>
              <a:solidFill>
                <a:srgbClr val="FF40FF"/>
              </a:solidFill>
              <a:ln w="12700">
                <a:noFill/>
                <a:round/>
                <a:headEnd/>
                <a:tailEnd/>
              </a:ln>
            </p:spPr>
            <p:txBody>
              <a:bodyPr wrap="none" anchor="ctr"/>
              <a:lstStyle/>
              <a:p>
                <a:endParaRPr lang="en-US"/>
              </a:p>
            </p:txBody>
          </p:sp>
          <p:sp>
            <p:nvSpPr>
              <p:cNvPr id="28016" name="Oval 80"/>
              <p:cNvSpPr>
                <a:spLocks noChangeArrowheads="1"/>
              </p:cNvSpPr>
              <p:nvPr/>
            </p:nvSpPr>
            <p:spPr bwMode="auto">
              <a:xfrm>
                <a:off x="4183" y="3030"/>
                <a:ext cx="56" cy="70"/>
              </a:xfrm>
              <a:prstGeom prst="ellipse">
                <a:avLst/>
              </a:prstGeom>
              <a:solidFill>
                <a:srgbClr val="FF80FF"/>
              </a:solidFill>
              <a:ln w="12700">
                <a:noFill/>
                <a:round/>
                <a:headEnd/>
                <a:tailEnd/>
              </a:ln>
            </p:spPr>
            <p:txBody>
              <a:bodyPr wrap="none" anchor="ctr"/>
              <a:lstStyle/>
              <a:p>
                <a:endParaRPr lang="en-US"/>
              </a:p>
            </p:txBody>
          </p:sp>
          <p:sp>
            <p:nvSpPr>
              <p:cNvPr id="28017" name="Oval 81"/>
              <p:cNvSpPr>
                <a:spLocks noChangeArrowheads="1"/>
              </p:cNvSpPr>
              <p:nvPr/>
            </p:nvSpPr>
            <p:spPr bwMode="auto">
              <a:xfrm>
                <a:off x="4187" y="3035"/>
                <a:ext cx="38" cy="48"/>
              </a:xfrm>
              <a:prstGeom prst="ellipse">
                <a:avLst/>
              </a:prstGeom>
              <a:solidFill>
                <a:srgbClr val="FFC0FF"/>
              </a:solidFill>
              <a:ln w="12700">
                <a:noFill/>
                <a:round/>
                <a:headEnd/>
                <a:tailEnd/>
              </a:ln>
            </p:spPr>
            <p:txBody>
              <a:bodyPr wrap="none" anchor="ctr"/>
              <a:lstStyle/>
              <a:p>
                <a:endParaRPr lang="en-US"/>
              </a:p>
            </p:txBody>
          </p:sp>
        </p:grpSp>
        <p:sp>
          <p:nvSpPr>
            <p:cNvPr id="28006" name="Rectangle 82"/>
            <p:cNvSpPr>
              <a:spLocks noChangeArrowheads="1"/>
            </p:cNvSpPr>
            <p:nvPr/>
          </p:nvSpPr>
          <p:spPr bwMode="auto">
            <a:xfrm>
              <a:off x="3680" y="3242"/>
              <a:ext cx="1185" cy="248"/>
            </a:xfrm>
            <a:prstGeom prst="rect">
              <a:avLst/>
            </a:prstGeom>
            <a:noFill/>
            <a:ln w="12700">
              <a:noFill/>
              <a:miter lim="800000"/>
              <a:headEnd/>
              <a:tailEnd/>
            </a:ln>
          </p:spPr>
          <p:txBody>
            <a:bodyPr lIns="90488" tIns="44450" rIns="90488" bIns="44450">
              <a:spAutoFit/>
            </a:bodyPr>
            <a:lstStyle/>
            <a:p>
              <a:pPr algn="ctr">
                <a:spcBef>
                  <a:spcPct val="50000"/>
                </a:spcBef>
              </a:pPr>
              <a:r>
                <a:rPr lang="en-US" sz="2000">
                  <a:solidFill>
                    <a:srgbClr val="000099"/>
                  </a:solidFill>
                </a:rPr>
                <a:t>Employers</a:t>
              </a:r>
            </a:p>
          </p:txBody>
        </p:sp>
      </p:grpSp>
      <p:grpSp>
        <p:nvGrpSpPr>
          <p:cNvPr id="10" name="Group 83"/>
          <p:cNvGrpSpPr>
            <a:grpSpLocks/>
          </p:cNvGrpSpPr>
          <p:nvPr/>
        </p:nvGrpSpPr>
        <p:grpSpPr bwMode="auto">
          <a:xfrm>
            <a:off x="6096000" y="3656013"/>
            <a:ext cx="1671638" cy="1068387"/>
            <a:chOff x="4077" y="973"/>
            <a:chExt cx="1185" cy="673"/>
          </a:xfrm>
        </p:grpSpPr>
        <p:grpSp>
          <p:nvGrpSpPr>
            <p:cNvPr id="11" name="Group 84"/>
            <p:cNvGrpSpPr>
              <a:grpSpLocks/>
            </p:cNvGrpSpPr>
            <p:nvPr/>
          </p:nvGrpSpPr>
          <p:grpSpPr bwMode="auto">
            <a:xfrm>
              <a:off x="4489" y="973"/>
              <a:ext cx="326" cy="402"/>
              <a:chOff x="4489" y="973"/>
              <a:chExt cx="326" cy="402"/>
            </a:xfrm>
          </p:grpSpPr>
          <p:sp>
            <p:nvSpPr>
              <p:cNvPr id="27994" name="Oval 85"/>
              <p:cNvSpPr>
                <a:spLocks noChangeArrowheads="1"/>
              </p:cNvSpPr>
              <p:nvPr/>
            </p:nvSpPr>
            <p:spPr bwMode="auto">
              <a:xfrm>
                <a:off x="4489" y="973"/>
                <a:ext cx="326" cy="402"/>
              </a:xfrm>
              <a:prstGeom prst="ellipse">
                <a:avLst/>
              </a:prstGeom>
              <a:solidFill>
                <a:srgbClr val="200020"/>
              </a:solidFill>
              <a:ln w="12700">
                <a:noFill/>
                <a:round/>
                <a:headEnd/>
                <a:tailEnd/>
              </a:ln>
            </p:spPr>
            <p:txBody>
              <a:bodyPr wrap="none" anchor="ctr"/>
              <a:lstStyle/>
              <a:p>
                <a:endParaRPr lang="en-US"/>
              </a:p>
            </p:txBody>
          </p:sp>
          <p:sp>
            <p:nvSpPr>
              <p:cNvPr id="27995" name="Oval 86"/>
              <p:cNvSpPr>
                <a:spLocks noChangeArrowheads="1"/>
              </p:cNvSpPr>
              <p:nvPr/>
            </p:nvSpPr>
            <p:spPr bwMode="auto">
              <a:xfrm>
                <a:off x="4495" y="976"/>
                <a:ext cx="296" cy="366"/>
              </a:xfrm>
              <a:prstGeom prst="ellipse">
                <a:avLst/>
              </a:prstGeom>
              <a:solidFill>
                <a:srgbClr val="400040"/>
              </a:solidFill>
              <a:ln w="12700">
                <a:noFill/>
                <a:round/>
                <a:headEnd/>
                <a:tailEnd/>
              </a:ln>
            </p:spPr>
            <p:txBody>
              <a:bodyPr wrap="none" anchor="ctr"/>
              <a:lstStyle/>
              <a:p>
                <a:endParaRPr lang="en-US"/>
              </a:p>
            </p:txBody>
          </p:sp>
          <p:sp>
            <p:nvSpPr>
              <p:cNvPr id="27996" name="Oval 87"/>
              <p:cNvSpPr>
                <a:spLocks noChangeArrowheads="1"/>
              </p:cNvSpPr>
              <p:nvPr/>
            </p:nvSpPr>
            <p:spPr bwMode="auto">
              <a:xfrm>
                <a:off x="4502" y="982"/>
                <a:ext cx="263" cy="325"/>
              </a:xfrm>
              <a:prstGeom prst="ellipse">
                <a:avLst/>
              </a:prstGeom>
              <a:solidFill>
                <a:srgbClr val="600060"/>
              </a:solidFill>
              <a:ln w="12700">
                <a:noFill/>
                <a:round/>
                <a:headEnd/>
                <a:tailEnd/>
              </a:ln>
            </p:spPr>
            <p:txBody>
              <a:bodyPr wrap="none" anchor="ctr"/>
              <a:lstStyle/>
              <a:p>
                <a:endParaRPr lang="en-US"/>
              </a:p>
            </p:txBody>
          </p:sp>
          <p:sp>
            <p:nvSpPr>
              <p:cNvPr id="27997" name="Oval 88"/>
              <p:cNvSpPr>
                <a:spLocks noChangeArrowheads="1"/>
              </p:cNvSpPr>
              <p:nvPr/>
            </p:nvSpPr>
            <p:spPr bwMode="auto">
              <a:xfrm>
                <a:off x="4509" y="988"/>
                <a:ext cx="230" cy="285"/>
              </a:xfrm>
              <a:prstGeom prst="ellipse">
                <a:avLst/>
              </a:prstGeom>
              <a:solidFill>
                <a:srgbClr val="800080"/>
              </a:solidFill>
              <a:ln w="12700">
                <a:noFill/>
                <a:round/>
                <a:headEnd/>
                <a:tailEnd/>
              </a:ln>
            </p:spPr>
            <p:txBody>
              <a:bodyPr wrap="none" anchor="ctr"/>
              <a:lstStyle/>
              <a:p>
                <a:endParaRPr lang="en-US"/>
              </a:p>
            </p:txBody>
          </p:sp>
          <p:sp>
            <p:nvSpPr>
              <p:cNvPr id="27998" name="Oval 89"/>
              <p:cNvSpPr>
                <a:spLocks noChangeArrowheads="1"/>
              </p:cNvSpPr>
              <p:nvPr/>
            </p:nvSpPr>
            <p:spPr bwMode="auto">
              <a:xfrm>
                <a:off x="4518" y="994"/>
                <a:ext cx="196" cy="245"/>
              </a:xfrm>
              <a:prstGeom prst="ellipse">
                <a:avLst/>
              </a:prstGeom>
              <a:solidFill>
                <a:srgbClr val="A000A0"/>
              </a:solidFill>
              <a:ln w="12700">
                <a:noFill/>
                <a:round/>
                <a:headEnd/>
                <a:tailEnd/>
              </a:ln>
            </p:spPr>
            <p:txBody>
              <a:bodyPr wrap="none" anchor="ctr"/>
              <a:lstStyle/>
              <a:p>
                <a:endParaRPr lang="en-US"/>
              </a:p>
            </p:txBody>
          </p:sp>
          <p:sp>
            <p:nvSpPr>
              <p:cNvPr id="27999" name="Oval 90"/>
              <p:cNvSpPr>
                <a:spLocks noChangeArrowheads="1"/>
              </p:cNvSpPr>
              <p:nvPr/>
            </p:nvSpPr>
            <p:spPr bwMode="auto">
              <a:xfrm>
                <a:off x="4525" y="1002"/>
                <a:ext cx="162" cy="202"/>
              </a:xfrm>
              <a:prstGeom prst="ellipse">
                <a:avLst/>
              </a:prstGeom>
              <a:solidFill>
                <a:srgbClr val="C000C0"/>
              </a:solidFill>
              <a:ln w="12700">
                <a:noFill/>
                <a:round/>
                <a:headEnd/>
                <a:tailEnd/>
              </a:ln>
            </p:spPr>
            <p:txBody>
              <a:bodyPr wrap="none" anchor="ctr"/>
              <a:lstStyle/>
              <a:p>
                <a:endParaRPr lang="en-US"/>
              </a:p>
            </p:txBody>
          </p:sp>
          <p:sp>
            <p:nvSpPr>
              <p:cNvPr id="28000" name="Oval 91"/>
              <p:cNvSpPr>
                <a:spLocks noChangeArrowheads="1"/>
              </p:cNvSpPr>
              <p:nvPr/>
            </p:nvSpPr>
            <p:spPr bwMode="auto">
              <a:xfrm>
                <a:off x="4532" y="1010"/>
                <a:ext cx="129" cy="161"/>
              </a:xfrm>
              <a:prstGeom prst="ellipse">
                <a:avLst/>
              </a:prstGeom>
              <a:solidFill>
                <a:srgbClr val="E000E0"/>
              </a:solidFill>
              <a:ln w="12700">
                <a:noFill/>
                <a:round/>
                <a:headEnd/>
                <a:tailEnd/>
              </a:ln>
            </p:spPr>
            <p:txBody>
              <a:bodyPr wrap="none" anchor="ctr"/>
              <a:lstStyle/>
              <a:p>
                <a:endParaRPr lang="en-US"/>
              </a:p>
            </p:txBody>
          </p:sp>
          <p:sp>
            <p:nvSpPr>
              <p:cNvPr id="28001" name="Oval 92"/>
              <p:cNvSpPr>
                <a:spLocks noChangeArrowheads="1"/>
              </p:cNvSpPr>
              <p:nvPr/>
            </p:nvSpPr>
            <p:spPr bwMode="auto">
              <a:xfrm>
                <a:off x="4540" y="1016"/>
                <a:ext cx="95" cy="119"/>
              </a:xfrm>
              <a:prstGeom prst="ellipse">
                <a:avLst/>
              </a:prstGeom>
              <a:solidFill>
                <a:srgbClr val="FF00FF"/>
              </a:solidFill>
              <a:ln w="12700">
                <a:noFill/>
                <a:round/>
                <a:headEnd/>
                <a:tailEnd/>
              </a:ln>
            </p:spPr>
            <p:txBody>
              <a:bodyPr wrap="none" anchor="ctr"/>
              <a:lstStyle/>
              <a:p>
                <a:endParaRPr lang="en-US"/>
              </a:p>
            </p:txBody>
          </p:sp>
          <p:sp>
            <p:nvSpPr>
              <p:cNvPr id="28002" name="Oval 93"/>
              <p:cNvSpPr>
                <a:spLocks noChangeArrowheads="1"/>
              </p:cNvSpPr>
              <p:nvPr/>
            </p:nvSpPr>
            <p:spPr bwMode="auto">
              <a:xfrm>
                <a:off x="4546" y="1018"/>
                <a:ext cx="76" cy="96"/>
              </a:xfrm>
              <a:prstGeom prst="ellipse">
                <a:avLst/>
              </a:prstGeom>
              <a:solidFill>
                <a:srgbClr val="FF40FF"/>
              </a:solidFill>
              <a:ln w="12700">
                <a:noFill/>
                <a:round/>
                <a:headEnd/>
                <a:tailEnd/>
              </a:ln>
            </p:spPr>
            <p:txBody>
              <a:bodyPr wrap="none" anchor="ctr"/>
              <a:lstStyle/>
              <a:p>
                <a:endParaRPr lang="en-US"/>
              </a:p>
            </p:txBody>
          </p:sp>
          <p:sp>
            <p:nvSpPr>
              <p:cNvPr id="28003" name="Oval 94"/>
              <p:cNvSpPr>
                <a:spLocks noChangeArrowheads="1"/>
              </p:cNvSpPr>
              <p:nvPr/>
            </p:nvSpPr>
            <p:spPr bwMode="auto">
              <a:xfrm>
                <a:off x="4550" y="1024"/>
                <a:ext cx="56" cy="70"/>
              </a:xfrm>
              <a:prstGeom prst="ellipse">
                <a:avLst/>
              </a:prstGeom>
              <a:solidFill>
                <a:srgbClr val="FF80FF"/>
              </a:solidFill>
              <a:ln w="12700">
                <a:noFill/>
                <a:round/>
                <a:headEnd/>
                <a:tailEnd/>
              </a:ln>
            </p:spPr>
            <p:txBody>
              <a:bodyPr wrap="none" anchor="ctr"/>
              <a:lstStyle/>
              <a:p>
                <a:endParaRPr lang="en-US"/>
              </a:p>
            </p:txBody>
          </p:sp>
          <p:sp>
            <p:nvSpPr>
              <p:cNvPr id="28004" name="Oval 95"/>
              <p:cNvSpPr>
                <a:spLocks noChangeArrowheads="1"/>
              </p:cNvSpPr>
              <p:nvPr/>
            </p:nvSpPr>
            <p:spPr bwMode="auto">
              <a:xfrm>
                <a:off x="4554" y="1029"/>
                <a:ext cx="38" cy="48"/>
              </a:xfrm>
              <a:prstGeom prst="ellipse">
                <a:avLst/>
              </a:prstGeom>
              <a:solidFill>
                <a:srgbClr val="FFC0FF"/>
              </a:solidFill>
              <a:ln w="12700">
                <a:noFill/>
                <a:round/>
                <a:headEnd/>
                <a:tailEnd/>
              </a:ln>
            </p:spPr>
            <p:txBody>
              <a:bodyPr wrap="none" anchor="ctr"/>
              <a:lstStyle/>
              <a:p>
                <a:endParaRPr lang="en-US"/>
              </a:p>
            </p:txBody>
          </p:sp>
        </p:grpSp>
        <p:sp>
          <p:nvSpPr>
            <p:cNvPr id="27993" name="Rectangle 96"/>
            <p:cNvSpPr>
              <a:spLocks noChangeArrowheads="1"/>
            </p:cNvSpPr>
            <p:nvPr/>
          </p:nvSpPr>
          <p:spPr bwMode="auto">
            <a:xfrm>
              <a:off x="4077" y="1244"/>
              <a:ext cx="1185" cy="402"/>
            </a:xfrm>
            <a:prstGeom prst="rect">
              <a:avLst/>
            </a:prstGeom>
            <a:noFill/>
            <a:ln w="12700">
              <a:noFill/>
              <a:miter lim="800000"/>
              <a:headEnd/>
              <a:tailEnd/>
            </a:ln>
          </p:spPr>
          <p:txBody>
            <a:bodyPr lIns="90488" tIns="44450" rIns="90488" bIns="44450">
              <a:spAutoFit/>
            </a:bodyPr>
            <a:lstStyle/>
            <a:p>
              <a:pPr algn="ctr">
                <a:lnSpc>
                  <a:spcPct val="90000"/>
                </a:lnSpc>
                <a:spcBef>
                  <a:spcPct val="50000"/>
                </a:spcBef>
              </a:pPr>
              <a:r>
                <a:rPr lang="en-US" sz="2000">
                  <a:solidFill>
                    <a:srgbClr val="000099"/>
                  </a:solidFill>
                </a:rPr>
                <a:t>Nursing Homes</a:t>
              </a:r>
            </a:p>
          </p:txBody>
        </p:sp>
      </p:grpSp>
      <p:sp>
        <p:nvSpPr>
          <p:cNvPr id="27662" name="Line 97"/>
          <p:cNvSpPr>
            <a:spLocks noChangeShapeType="1"/>
          </p:cNvSpPr>
          <p:nvPr/>
        </p:nvSpPr>
        <p:spPr bwMode="auto">
          <a:xfrm flipV="1">
            <a:off x="6248400" y="2501900"/>
            <a:ext cx="2133600" cy="685800"/>
          </a:xfrm>
          <a:prstGeom prst="line">
            <a:avLst/>
          </a:prstGeom>
          <a:noFill/>
          <a:ln w="12700">
            <a:solidFill>
              <a:schemeClr val="folHlink"/>
            </a:solidFill>
            <a:round/>
            <a:headEnd/>
            <a:tailEnd/>
          </a:ln>
        </p:spPr>
        <p:txBody>
          <a:bodyPr wrap="none" anchor="ctr"/>
          <a:lstStyle/>
          <a:p>
            <a:endParaRPr lang="en-US"/>
          </a:p>
        </p:txBody>
      </p:sp>
      <p:sp>
        <p:nvSpPr>
          <p:cNvPr id="27663" name="Line 98"/>
          <p:cNvSpPr>
            <a:spLocks noChangeShapeType="1"/>
          </p:cNvSpPr>
          <p:nvPr/>
        </p:nvSpPr>
        <p:spPr bwMode="auto">
          <a:xfrm flipV="1">
            <a:off x="4953000" y="1587500"/>
            <a:ext cx="762000" cy="1371600"/>
          </a:xfrm>
          <a:prstGeom prst="line">
            <a:avLst/>
          </a:prstGeom>
          <a:noFill/>
          <a:ln w="12700">
            <a:solidFill>
              <a:schemeClr val="folHlink"/>
            </a:solidFill>
            <a:round/>
            <a:headEnd/>
            <a:tailEnd/>
          </a:ln>
        </p:spPr>
        <p:txBody>
          <a:bodyPr wrap="none" anchor="ctr"/>
          <a:lstStyle/>
          <a:p>
            <a:endParaRPr lang="en-US"/>
          </a:p>
        </p:txBody>
      </p:sp>
      <p:sp>
        <p:nvSpPr>
          <p:cNvPr id="27664" name="Line 99"/>
          <p:cNvSpPr>
            <a:spLocks noChangeShapeType="1"/>
          </p:cNvSpPr>
          <p:nvPr/>
        </p:nvSpPr>
        <p:spPr bwMode="auto">
          <a:xfrm flipH="1">
            <a:off x="8229600" y="2654300"/>
            <a:ext cx="152400" cy="762000"/>
          </a:xfrm>
          <a:prstGeom prst="line">
            <a:avLst/>
          </a:prstGeom>
          <a:noFill/>
          <a:ln w="12700">
            <a:solidFill>
              <a:schemeClr val="folHlink"/>
            </a:solidFill>
            <a:round/>
            <a:headEnd/>
            <a:tailEnd/>
          </a:ln>
        </p:spPr>
        <p:txBody>
          <a:bodyPr wrap="none" anchor="ctr"/>
          <a:lstStyle/>
          <a:p>
            <a:endParaRPr lang="en-US"/>
          </a:p>
        </p:txBody>
      </p:sp>
      <p:sp>
        <p:nvSpPr>
          <p:cNvPr id="27665" name="Line 100"/>
          <p:cNvSpPr>
            <a:spLocks noChangeShapeType="1"/>
          </p:cNvSpPr>
          <p:nvPr/>
        </p:nvSpPr>
        <p:spPr bwMode="auto">
          <a:xfrm>
            <a:off x="6324600" y="3416300"/>
            <a:ext cx="1676400" cy="304800"/>
          </a:xfrm>
          <a:prstGeom prst="line">
            <a:avLst/>
          </a:prstGeom>
          <a:noFill/>
          <a:ln w="12700">
            <a:solidFill>
              <a:schemeClr val="folHlink"/>
            </a:solidFill>
            <a:round/>
            <a:headEnd/>
            <a:tailEnd/>
          </a:ln>
        </p:spPr>
        <p:txBody>
          <a:bodyPr wrap="none" anchor="ctr"/>
          <a:lstStyle/>
          <a:p>
            <a:endParaRPr lang="en-US"/>
          </a:p>
        </p:txBody>
      </p:sp>
      <p:sp>
        <p:nvSpPr>
          <p:cNvPr id="27666" name="Line 101"/>
          <p:cNvSpPr>
            <a:spLocks noChangeShapeType="1"/>
          </p:cNvSpPr>
          <p:nvPr/>
        </p:nvSpPr>
        <p:spPr bwMode="auto">
          <a:xfrm flipV="1">
            <a:off x="7467600" y="4025900"/>
            <a:ext cx="762000" cy="1431925"/>
          </a:xfrm>
          <a:prstGeom prst="line">
            <a:avLst/>
          </a:prstGeom>
          <a:noFill/>
          <a:ln w="12700">
            <a:solidFill>
              <a:schemeClr val="folHlink"/>
            </a:solidFill>
            <a:round/>
            <a:headEnd/>
            <a:tailEnd/>
          </a:ln>
        </p:spPr>
        <p:txBody>
          <a:bodyPr wrap="none" anchor="ctr"/>
          <a:lstStyle/>
          <a:p>
            <a:endParaRPr lang="en-US"/>
          </a:p>
        </p:txBody>
      </p:sp>
      <p:sp>
        <p:nvSpPr>
          <p:cNvPr id="27667" name="Line 102"/>
          <p:cNvSpPr>
            <a:spLocks noChangeShapeType="1"/>
          </p:cNvSpPr>
          <p:nvPr/>
        </p:nvSpPr>
        <p:spPr bwMode="auto">
          <a:xfrm flipV="1">
            <a:off x="6096000" y="5702300"/>
            <a:ext cx="990600" cy="0"/>
          </a:xfrm>
          <a:prstGeom prst="line">
            <a:avLst/>
          </a:prstGeom>
          <a:noFill/>
          <a:ln w="12700">
            <a:solidFill>
              <a:schemeClr val="folHlink"/>
            </a:solidFill>
            <a:round/>
            <a:headEnd/>
            <a:tailEnd/>
          </a:ln>
        </p:spPr>
        <p:txBody>
          <a:bodyPr wrap="none" anchor="ctr"/>
          <a:lstStyle/>
          <a:p>
            <a:endParaRPr lang="en-US"/>
          </a:p>
        </p:txBody>
      </p:sp>
      <p:sp>
        <p:nvSpPr>
          <p:cNvPr id="27668" name="Line 103"/>
          <p:cNvSpPr>
            <a:spLocks noChangeShapeType="1"/>
          </p:cNvSpPr>
          <p:nvPr/>
        </p:nvSpPr>
        <p:spPr bwMode="auto">
          <a:xfrm>
            <a:off x="6324600" y="3721100"/>
            <a:ext cx="914400" cy="1676400"/>
          </a:xfrm>
          <a:prstGeom prst="line">
            <a:avLst/>
          </a:prstGeom>
          <a:noFill/>
          <a:ln w="12700">
            <a:solidFill>
              <a:schemeClr val="folHlink"/>
            </a:solidFill>
            <a:round/>
            <a:headEnd/>
            <a:tailEnd/>
          </a:ln>
        </p:spPr>
        <p:txBody>
          <a:bodyPr wrap="none" anchor="ctr"/>
          <a:lstStyle/>
          <a:p>
            <a:endParaRPr lang="en-US"/>
          </a:p>
        </p:txBody>
      </p:sp>
      <p:sp>
        <p:nvSpPr>
          <p:cNvPr id="27669" name="Line 104"/>
          <p:cNvSpPr>
            <a:spLocks noChangeShapeType="1"/>
          </p:cNvSpPr>
          <p:nvPr/>
        </p:nvSpPr>
        <p:spPr bwMode="auto">
          <a:xfrm flipH="1" flipV="1">
            <a:off x="5943600" y="1358900"/>
            <a:ext cx="2438400" cy="990600"/>
          </a:xfrm>
          <a:prstGeom prst="line">
            <a:avLst/>
          </a:prstGeom>
          <a:noFill/>
          <a:ln w="12700">
            <a:solidFill>
              <a:schemeClr val="folHlink"/>
            </a:solidFill>
            <a:round/>
            <a:headEnd/>
            <a:tailEnd/>
          </a:ln>
        </p:spPr>
        <p:txBody>
          <a:bodyPr wrap="none" anchor="ctr"/>
          <a:lstStyle/>
          <a:p>
            <a:endParaRPr lang="en-US"/>
          </a:p>
        </p:txBody>
      </p:sp>
      <p:sp>
        <p:nvSpPr>
          <p:cNvPr id="27670" name="Line 105"/>
          <p:cNvSpPr>
            <a:spLocks noChangeShapeType="1"/>
          </p:cNvSpPr>
          <p:nvPr/>
        </p:nvSpPr>
        <p:spPr bwMode="auto">
          <a:xfrm flipH="1">
            <a:off x="5029200" y="1054100"/>
            <a:ext cx="2743200" cy="1981200"/>
          </a:xfrm>
          <a:prstGeom prst="line">
            <a:avLst/>
          </a:prstGeom>
          <a:noFill/>
          <a:ln w="12700">
            <a:solidFill>
              <a:schemeClr val="folHlink"/>
            </a:solidFill>
            <a:round/>
            <a:headEnd/>
            <a:tailEnd/>
          </a:ln>
        </p:spPr>
        <p:txBody>
          <a:bodyPr wrap="none" anchor="ctr"/>
          <a:lstStyle/>
          <a:p>
            <a:endParaRPr lang="en-US"/>
          </a:p>
        </p:txBody>
      </p:sp>
      <p:sp>
        <p:nvSpPr>
          <p:cNvPr id="27671" name="Line 106"/>
          <p:cNvSpPr>
            <a:spLocks noChangeShapeType="1"/>
          </p:cNvSpPr>
          <p:nvPr/>
        </p:nvSpPr>
        <p:spPr bwMode="auto">
          <a:xfrm>
            <a:off x="5105400" y="3416300"/>
            <a:ext cx="692150" cy="0"/>
          </a:xfrm>
          <a:prstGeom prst="line">
            <a:avLst/>
          </a:prstGeom>
          <a:noFill/>
          <a:ln w="12700">
            <a:solidFill>
              <a:schemeClr val="folHlink"/>
            </a:solidFill>
            <a:round/>
            <a:headEnd/>
            <a:tailEnd/>
          </a:ln>
        </p:spPr>
        <p:txBody>
          <a:bodyPr wrap="none" anchor="ctr"/>
          <a:lstStyle/>
          <a:p>
            <a:endParaRPr lang="en-US"/>
          </a:p>
        </p:txBody>
      </p:sp>
      <p:grpSp>
        <p:nvGrpSpPr>
          <p:cNvPr id="12" name="Group 107"/>
          <p:cNvGrpSpPr>
            <a:grpSpLocks/>
          </p:cNvGrpSpPr>
          <p:nvPr/>
        </p:nvGrpSpPr>
        <p:grpSpPr bwMode="auto">
          <a:xfrm>
            <a:off x="3429000" y="5702300"/>
            <a:ext cx="460375" cy="641350"/>
            <a:chOff x="3629" y="3513"/>
            <a:chExt cx="326" cy="404"/>
          </a:xfrm>
        </p:grpSpPr>
        <p:sp>
          <p:nvSpPr>
            <p:cNvPr id="27981" name="Oval 108"/>
            <p:cNvSpPr>
              <a:spLocks noChangeArrowheads="1"/>
            </p:cNvSpPr>
            <p:nvPr/>
          </p:nvSpPr>
          <p:spPr bwMode="auto">
            <a:xfrm>
              <a:off x="3629" y="3513"/>
              <a:ext cx="326" cy="404"/>
            </a:xfrm>
            <a:prstGeom prst="ellipse">
              <a:avLst/>
            </a:prstGeom>
            <a:solidFill>
              <a:srgbClr val="200000"/>
            </a:solidFill>
            <a:ln w="12700">
              <a:noFill/>
              <a:round/>
              <a:headEnd/>
              <a:tailEnd/>
            </a:ln>
          </p:spPr>
          <p:txBody>
            <a:bodyPr wrap="none" anchor="ctr"/>
            <a:lstStyle/>
            <a:p>
              <a:endParaRPr lang="en-US"/>
            </a:p>
          </p:txBody>
        </p:sp>
        <p:sp>
          <p:nvSpPr>
            <p:cNvPr id="27982" name="Oval 109"/>
            <p:cNvSpPr>
              <a:spLocks noChangeArrowheads="1"/>
            </p:cNvSpPr>
            <p:nvPr/>
          </p:nvSpPr>
          <p:spPr bwMode="auto">
            <a:xfrm>
              <a:off x="3635" y="3516"/>
              <a:ext cx="296" cy="366"/>
            </a:xfrm>
            <a:prstGeom prst="ellipse">
              <a:avLst/>
            </a:prstGeom>
            <a:solidFill>
              <a:srgbClr val="400000"/>
            </a:solidFill>
            <a:ln w="12700">
              <a:noFill/>
              <a:round/>
              <a:headEnd/>
              <a:tailEnd/>
            </a:ln>
          </p:spPr>
          <p:txBody>
            <a:bodyPr wrap="none" anchor="ctr"/>
            <a:lstStyle/>
            <a:p>
              <a:endParaRPr lang="en-US"/>
            </a:p>
          </p:txBody>
        </p:sp>
        <p:sp>
          <p:nvSpPr>
            <p:cNvPr id="27983" name="Oval 110"/>
            <p:cNvSpPr>
              <a:spLocks noChangeArrowheads="1"/>
            </p:cNvSpPr>
            <p:nvPr/>
          </p:nvSpPr>
          <p:spPr bwMode="auto">
            <a:xfrm>
              <a:off x="3642" y="3522"/>
              <a:ext cx="263" cy="326"/>
            </a:xfrm>
            <a:prstGeom prst="ellipse">
              <a:avLst/>
            </a:prstGeom>
            <a:solidFill>
              <a:srgbClr val="600000"/>
            </a:solidFill>
            <a:ln w="12700">
              <a:noFill/>
              <a:round/>
              <a:headEnd/>
              <a:tailEnd/>
            </a:ln>
          </p:spPr>
          <p:txBody>
            <a:bodyPr wrap="none" anchor="ctr"/>
            <a:lstStyle/>
            <a:p>
              <a:endParaRPr lang="en-US"/>
            </a:p>
          </p:txBody>
        </p:sp>
        <p:sp>
          <p:nvSpPr>
            <p:cNvPr id="27984" name="Oval 111"/>
            <p:cNvSpPr>
              <a:spLocks noChangeArrowheads="1"/>
            </p:cNvSpPr>
            <p:nvPr/>
          </p:nvSpPr>
          <p:spPr bwMode="auto">
            <a:xfrm>
              <a:off x="3649" y="3529"/>
              <a:ext cx="230" cy="284"/>
            </a:xfrm>
            <a:prstGeom prst="ellipse">
              <a:avLst/>
            </a:prstGeom>
            <a:solidFill>
              <a:srgbClr val="800000"/>
            </a:solidFill>
            <a:ln w="12700">
              <a:noFill/>
              <a:round/>
              <a:headEnd/>
              <a:tailEnd/>
            </a:ln>
          </p:spPr>
          <p:txBody>
            <a:bodyPr wrap="none" anchor="ctr"/>
            <a:lstStyle/>
            <a:p>
              <a:endParaRPr lang="en-US"/>
            </a:p>
          </p:txBody>
        </p:sp>
        <p:sp>
          <p:nvSpPr>
            <p:cNvPr id="27985" name="Oval 112"/>
            <p:cNvSpPr>
              <a:spLocks noChangeArrowheads="1"/>
            </p:cNvSpPr>
            <p:nvPr/>
          </p:nvSpPr>
          <p:spPr bwMode="auto">
            <a:xfrm>
              <a:off x="3658" y="3535"/>
              <a:ext cx="196" cy="244"/>
            </a:xfrm>
            <a:prstGeom prst="ellipse">
              <a:avLst/>
            </a:prstGeom>
            <a:solidFill>
              <a:srgbClr val="A00000"/>
            </a:solidFill>
            <a:ln w="12700">
              <a:noFill/>
              <a:round/>
              <a:headEnd/>
              <a:tailEnd/>
            </a:ln>
          </p:spPr>
          <p:txBody>
            <a:bodyPr wrap="none" anchor="ctr"/>
            <a:lstStyle/>
            <a:p>
              <a:endParaRPr lang="en-US"/>
            </a:p>
          </p:txBody>
        </p:sp>
        <p:sp>
          <p:nvSpPr>
            <p:cNvPr id="27986" name="Oval 113"/>
            <p:cNvSpPr>
              <a:spLocks noChangeArrowheads="1"/>
            </p:cNvSpPr>
            <p:nvPr/>
          </p:nvSpPr>
          <p:spPr bwMode="auto">
            <a:xfrm>
              <a:off x="3665" y="3543"/>
              <a:ext cx="163" cy="201"/>
            </a:xfrm>
            <a:prstGeom prst="ellipse">
              <a:avLst/>
            </a:prstGeom>
            <a:solidFill>
              <a:srgbClr val="C00000"/>
            </a:solidFill>
            <a:ln w="12700">
              <a:noFill/>
              <a:round/>
              <a:headEnd/>
              <a:tailEnd/>
            </a:ln>
          </p:spPr>
          <p:txBody>
            <a:bodyPr wrap="none" anchor="ctr"/>
            <a:lstStyle/>
            <a:p>
              <a:endParaRPr lang="en-US"/>
            </a:p>
          </p:txBody>
        </p:sp>
        <p:sp>
          <p:nvSpPr>
            <p:cNvPr id="27987" name="Oval 114"/>
            <p:cNvSpPr>
              <a:spLocks noChangeArrowheads="1"/>
            </p:cNvSpPr>
            <p:nvPr/>
          </p:nvSpPr>
          <p:spPr bwMode="auto">
            <a:xfrm>
              <a:off x="3672" y="3551"/>
              <a:ext cx="130" cy="160"/>
            </a:xfrm>
            <a:prstGeom prst="ellipse">
              <a:avLst/>
            </a:prstGeom>
            <a:solidFill>
              <a:srgbClr val="E00000"/>
            </a:solidFill>
            <a:ln w="12700">
              <a:noFill/>
              <a:round/>
              <a:headEnd/>
              <a:tailEnd/>
            </a:ln>
          </p:spPr>
          <p:txBody>
            <a:bodyPr wrap="none" anchor="ctr"/>
            <a:lstStyle/>
            <a:p>
              <a:endParaRPr lang="en-US"/>
            </a:p>
          </p:txBody>
        </p:sp>
        <p:sp>
          <p:nvSpPr>
            <p:cNvPr id="27988" name="Oval 115"/>
            <p:cNvSpPr>
              <a:spLocks noChangeArrowheads="1"/>
            </p:cNvSpPr>
            <p:nvPr/>
          </p:nvSpPr>
          <p:spPr bwMode="auto">
            <a:xfrm>
              <a:off x="3680" y="3558"/>
              <a:ext cx="96" cy="117"/>
            </a:xfrm>
            <a:prstGeom prst="ellipse">
              <a:avLst/>
            </a:prstGeom>
            <a:solidFill>
              <a:srgbClr val="FF0000"/>
            </a:solidFill>
            <a:ln w="12700">
              <a:noFill/>
              <a:round/>
              <a:headEnd/>
              <a:tailEnd/>
            </a:ln>
          </p:spPr>
          <p:txBody>
            <a:bodyPr wrap="none" anchor="ctr"/>
            <a:lstStyle/>
            <a:p>
              <a:endParaRPr lang="en-US"/>
            </a:p>
          </p:txBody>
        </p:sp>
        <p:sp>
          <p:nvSpPr>
            <p:cNvPr id="27989" name="Oval 116"/>
            <p:cNvSpPr>
              <a:spLocks noChangeArrowheads="1"/>
            </p:cNvSpPr>
            <p:nvPr/>
          </p:nvSpPr>
          <p:spPr bwMode="auto">
            <a:xfrm>
              <a:off x="3686" y="3559"/>
              <a:ext cx="77" cy="95"/>
            </a:xfrm>
            <a:prstGeom prst="ellipse">
              <a:avLst/>
            </a:prstGeom>
            <a:solidFill>
              <a:srgbClr val="FF4040"/>
            </a:solidFill>
            <a:ln w="12700">
              <a:noFill/>
              <a:round/>
              <a:headEnd/>
              <a:tailEnd/>
            </a:ln>
          </p:spPr>
          <p:txBody>
            <a:bodyPr wrap="none" anchor="ctr"/>
            <a:lstStyle/>
            <a:p>
              <a:endParaRPr lang="en-US"/>
            </a:p>
          </p:txBody>
        </p:sp>
        <p:sp>
          <p:nvSpPr>
            <p:cNvPr id="27990" name="Oval 117"/>
            <p:cNvSpPr>
              <a:spLocks noChangeArrowheads="1"/>
            </p:cNvSpPr>
            <p:nvPr/>
          </p:nvSpPr>
          <p:spPr bwMode="auto">
            <a:xfrm>
              <a:off x="3690" y="3565"/>
              <a:ext cx="56" cy="71"/>
            </a:xfrm>
            <a:prstGeom prst="ellipse">
              <a:avLst/>
            </a:prstGeom>
            <a:solidFill>
              <a:srgbClr val="FF8080"/>
            </a:solidFill>
            <a:ln w="12700">
              <a:noFill/>
              <a:round/>
              <a:headEnd/>
              <a:tailEnd/>
            </a:ln>
          </p:spPr>
          <p:txBody>
            <a:bodyPr wrap="none" anchor="ctr"/>
            <a:lstStyle/>
            <a:p>
              <a:endParaRPr lang="en-US"/>
            </a:p>
          </p:txBody>
        </p:sp>
        <p:sp>
          <p:nvSpPr>
            <p:cNvPr id="27991" name="Oval 118"/>
            <p:cNvSpPr>
              <a:spLocks noChangeArrowheads="1"/>
            </p:cNvSpPr>
            <p:nvPr/>
          </p:nvSpPr>
          <p:spPr bwMode="auto">
            <a:xfrm>
              <a:off x="3694" y="3570"/>
              <a:ext cx="38" cy="49"/>
            </a:xfrm>
            <a:prstGeom prst="ellipse">
              <a:avLst/>
            </a:prstGeom>
            <a:solidFill>
              <a:srgbClr val="FFC0C0"/>
            </a:solidFill>
            <a:ln w="12700">
              <a:noFill/>
              <a:round/>
              <a:headEnd/>
              <a:tailEnd/>
            </a:ln>
          </p:spPr>
          <p:txBody>
            <a:bodyPr wrap="none" anchor="ctr"/>
            <a:lstStyle/>
            <a:p>
              <a:endParaRPr lang="en-US"/>
            </a:p>
          </p:txBody>
        </p:sp>
      </p:grpSp>
      <p:sp>
        <p:nvSpPr>
          <p:cNvPr id="27673" name="Rectangle 119"/>
          <p:cNvSpPr>
            <a:spLocks noChangeArrowheads="1"/>
          </p:cNvSpPr>
          <p:nvPr/>
        </p:nvSpPr>
        <p:spPr bwMode="auto">
          <a:xfrm>
            <a:off x="3657600" y="5930900"/>
            <a:ext cx="1371600" cy="698500"/>
          </a:xfrm>
          <a:prstGeom prst="rect">
            <a:avLst/>
          </a:prstGeom>
          <a:noFill/>
          <a:ln w="12700">
            <a:noFill/>
            <a:miter lim="800000"/>
            <a:headEnd/>
            <a:tailEnd/>
          </a:ln>
        </p:spPr>
        <p:txBody>
          <a:bodyPr lIns="90488" tIns="44450" rIns="90488" bIns="44450">
            <a:spAutoFit/>
          </a:bodyPr>
          <a:lstStyle/>
          <a:p>
            <a:pPr algn="ctr">
              <a:spcBef>
                <a:spcPct val="50000"/>
              </a:spcBef>
            </a:pPr>
            <a:r>
              <a:rPr lang="en-US" sz="2000">
                <a:solidFill>
                  <a:srgbClr val="000099"/>
                </a:solidFill>
              </a:rPr>
              <a:t>Mental Health</a:t>
            </a:r>
          </a:p>
        </p:txBody>
      </p:sp>
      <p:sp>
        <p:nvSpPr>
          <p:cNvPr id="27674" name="Rectangle 120"/>
          <p:cNvSpPr>
            <a:spLocks noChangeArrowheads="1"/>
          </p:cNvSpPr>
          <p:nvPr/>
        </p:nvSpPr>
        <p:spPr bwMode="auto">
          <a:xfrm>
            <a:off x="1752600" y="6007100"/>
            <a:ext cx="1600200" cy="698500"/>
          </a:xfrm>
          <a:prstGeom prst="rect">
            <a:avLst/>
          </a:prstGeom>
          <a:noFill/>
          <a:ln w="12700">
            <a:noFill/>
            <a:miter lim="800000"/>
            <a:headEnd/>
            <a:tailEnd/>
          </a:ln>
        </p:spPr>
        <p:txBody>
          <a:bodyPr lIns="90488" tIns="44450" rIns="90488" bIns="44450">
            <a:spAutoFit/>
          </a:bodyPr>
          <a:lstStyle/>
          <a:p>
            <a:pPr algn="ctr">
              <a:spcBef>
                <a:spcPct val="50000"/>
              </a:spcBef>
            </a:pPr>
            <a:r>
              <a:rPr lang="en-US" sz="2000">
                <a:solidFill>
                  <a:srgbClr val="000099"/>
                </a:solidFill>
              </a:rPr>
              <a:t>Drug Treatment</a:t>
            </a:r>
          </a:p>
        </p:txBody>
      </p:sp>
      <p:grpSp>
        <p:nvGrpSpPr>
          <p:cNvPr id="13" name="Group 121"/>
          <p:cNvGrpSpPr>
            <a:grpSpLocks/>
          </p:cNvGrpSpPr>
          <p:nvPr/>
        </p:nvGrpSpPr>
        <p:grpSpPr bwMode="auto">
          <a:xfrm>
            <a:off x="1828800" y="5397500"/>
            <a:ext cx="460375" cy="641350"/>
            <a:chOff x="2267" y="3461"/>
            <a:chExt cx="326" cy="404"/>
          </a:xfrm>
        </p:grpSpPr>
        <p:sp>
          <p:nvSpPr>
            <p:cNvPr id="27970" name="Oval 122"/>
            <p:cNvSpPr>
              <a:spLocks noChangeArrowheads="1"/>
            </p:cNvSpPr>
            <p:nvPr/>
          </p:nvSpPr>
          <p:spPr bwMode="auto">
            <a:xfrm>
              <a:off x="2267" y="3461"/>
              <a:ext cx="326" cy="404"/>
            </a:xfrm>
            <a:prstGeom prst="ellipse">
              <a:avLst/>
            </a:prstGeom>
            <a:solidFill>
              <a:srgbClr val="200000"/>
            </a:solidFill>
            <a:ln w="12700">
              <a:noFill/>
              <a:round/>
              <a:headEnd/>
              <a:tailEnd/>
            </a:ln>
          </p:spPr>
          <p:txBody>
            <a:bodyPr wrap="none" anchor="ctr"/>
            <a:lstStyle/>
            <a:p>
              <a:endParaRPr lang="en-US"/>
            </a:p>
          </p:txBody>
        </p:sp>
        <p:sp>
          <p:nvSpPr>
            <p:cNvPr id="27971" name="Oval 123"/>
            <p:cNvSpPr>
              <a:spLocks noChangeArrowheads="1"/>
            </p:cNvSpPr>
            <p:nvPr/>
          </p:nvSpPr>
          <p:spPr bwMode="auto">
            <a:xfrm>
              <a:off x="2273" y="3464"/>
              <a:ext cx="296" cy="366"/>
            </a:xfrm>
            <a:prstGeom prst="ellipse">
              <a:avLst/>
            </a:prstGeom>
            <a:solidFill>
              <a:srgbClr val="400000"/>
            </a:solidFill>
            <a:ln w="12700">
              <a:noFill/>
              <a:round/>
              <a:headEnd/>
              <a:tailEnd/>
            </a:ln>
          </p:spPr>
          <p:txBody>
            <a:bodyPr wrap="none" anchor="ctr"/>
            <a:lstStyle/>
            <a:p>
              <a:endParaRPr lang="en-US"/>
            </a:p>
          </p:txBody>
        </p:sp>
        <p:sp>
          <p:nvSpPr>
            <p:cNvPr id="27972" name="Oval 124"/>
            <p:cNvSpPr>
              <a:spLocks noChangeArrowheads="1"/>
            </p:cNvSpPr>
            <p:nvPr/>
          </p:nvSpPr>
          <p:spPr bwMode="auto">
            <a:xfrm>
              <a:off x="2280" y="3470"/>
              <a:ext cx="263" cy="326"/>
            </a:xfrm>
            <a:prstGeom prst="ellipse">
              <a:avLst/>
            </a:prstGeom>
            <a:solidFill>
              <a:srgbClr val="600000"/>
            </a:solidFill>
            <a:ln w="12700">
              <a:noFill/>
              <a:round/>
              <a:headEnd/>
              <a:tailEnd/>
            </a:ln>
          </p:spPr>
          <p:txBody>
            <a:bodyPr wrap="none" anchor="ctr"/>
            <a:lstStyle/>
            <a:p>
              <a:endParaRPr lang="en-US"/>
            </a:p>
          </p:txBody>
        </p:sp>
        <p:sp>
          <p:nvSpPr>
            <p:cNvPr id="27973" name="Oval 125"/>
            <p:cNvSpPr>
              <a:spLocks noChangeArrowheads="1"/>
            </p:cNvSpPr>
            <p:nvPr/>
          </p:nvSpPr>
          <p:spPr bwMode="auto">
            <a:xfrm>
              <a:off x="2287" y="3477"/>
              <a:ext cx="230" cy="284"/>
            </a:xfrm>
            <a:prstGeom prst="ellipse">
              <a:avLst/>
            </a:prstGeom>
            <a:solidFill>
              <a:srgbClr val="800000"/>
            </a:solidFill>
            <a:ln w="12700">
              <a:noFill/>
              <a:round/>
              <a:headEnd/>
              <a:tailEnd/>
            </a:ln>
          </p:spPr>
          <p:txBody>
            <a:bodyPr wrap="none" anchor="ctr"/>
            <a:lstStyle/>
            <a:p>
              <a:endParaRPr lang="en-US"/>
            </a:p>
          </p:txBody>
        </p:sp>
        <p:sp>
          <p:nvSpPr>
            <p:cNvPr id="27974" name="Oval 126"/>
            <p:cNvSpPr>
              <a:spLocks noChangeArrowheads="1"/>
            </p:cNvSpPr>
            <p:nvPr/>
          </p:nvSpPr>
          <p:spPr bwMode="auto">
            <a:xfrm>
              <a:off x="2296" y="3483"/>
              <a:ext cx="196" cy="244"/>
            </a:xfrm>
            <a:prstGeom prst="ellipse">
              <a:avLst/>
            </a:prstGeom>
            <a:solidFill>
              <a:srgbClr val="A00000"/>
            </a:solidFill>
            <a:ln w="12700">
              <a:noFill/>
              <a:round/>
              <a:headEnd/>
              <a:tailEnd/>
            </a:ln>
          </p:spPr>
          <p:txBody>
            <a:bodyPr wrap="none" anchor="ctr"/>
            <a:lstStyle/>
            <a:p>
              <a:endParaRPr lang="en-US"/>
            </a:p>
          </p:txBody>
        </p:sp>
        <p:sp>
          <p:nvSpPr>
            <p:cNvPr id="27975" name="Oval 127"/>
            <p:cNvSpPr>
              <a:spLocks noChangeArrowheads="1"/>
            </p:cNvSpPr>
            <p:nvPr/>
          </p:nvSpPr>
          <p:spPr bwMode="auto">
            <a:xfrm>
              <a:off x="2303" y="3491"/>
              <a:ext cx="163" cy="201"/>
            </a:xfrm>
            <a:prstGeom prst="ellipse">
              <a:avLst/>
            </a:prstGeom>
            <a:solidFill>
              <a:srgbClr val="C00000"/>
            </a:solidFill>
            <a:ln w="12700">
              <a:noFill/>
              <a:round/>
              <a:headEnd/>
              <a:tailEnd/>
            </a:ln>
          </p:spPr>
          <p:txBody>
            <a:bodyPr wrap="none" anchor="ctr"/>
            <a:lstStyle/>
            <a:p>
              <a:endParaRPr lang="en-US"/>
            </a:p>
          </p:txBody>
        </p:sp>
        <p:sp>
          <p:nvSpPr>
            <p:cNvPr id="27976" name="Oval 128"/>
            <p:cNvSpPr>
              <a:spLocks noChangeArrowheads="1"/>
            </p:cNvSpPr>
            <p:nvPr/>
          </p:nvSpPr>
          <p:spPr bwMode="auto">
            <a:xfrm>
              <a:off x="2310" y="3499"/>
              <a:ext cx="130" cy="160"/>
            </a:xfrm>
            <a:prstGeom prst="ellipse">
              <a:avLst/>
            </a:prstGeom>
            <a:solidFill>
              <a:srgbClr val="E00000"/>
            </a:solidFill>
            <a:ln w="12700">
              <a:noFill/>
              <a:round/>
              <a:headEnd/>
              <a:tailEnd/>
            </a:ln>
          </p:spPr>
          <p:txBody>
            <a:bodyPr wrap="none" anchor="ctr"/>
            <a:lstStyle/>
            <a:p>
              <a:endParaRPr lang="en-US"/>
            </a:p>
          </p:txBody>
        </p:sp>
        <p:sp>
          <p:nvSpPr>
            <p:cNvPr id="27977" name="Oval 129"/>
            <p:cNvSpPr>
              <a:spLocks noChangeArrowheads="1"/>
            </p:cNvSpPr>
            <p:nvPr/>
          </p:nvSpPr>
          <p:spPr bwMode="auto">
            <a:xfrm>
              <a:off x="2318" y="3506"/>
              <a:ext cx="96" cy="117"/>
            </a:xfrm>
            <a:prstGeom prst="ellipse">
              <a:avLst/>
            </a:prstGeom>
            <a:solidFill>
              <a:srgbClr val="FF0000"/>
            </a:solidFill>
            <a:ln w="12700">
              <a:noFill/>
              <a:round/>
              <a:headEnd/>
              <a:tailEnd/>
            </a:ln>
          </p:spPr>
          <p:txBody>
            <a:bodyPr wrap="none" anchor="ctr"/>
            <a:lstStyle/>
            <a:p>
              <a:endParaRPr lang="en-US"/>
            </a:p>
          </p:txBody>
        </p:sp>
        <p:sp>
          <p:nvSpPr>
            <p:cNvPr id="27978" name="Oval 130"/>
            <p:cNvSpPr>
              <a:spLocks noChangeArrowheads="1"/>
            </p:cNvSpPr>
            <p:nvPr/>
          </p:nvSpPr>
          <p:spPr bwMode="auto">
            <a:xfrm>
              <a:off x="2324" y="3507"/>
              <a:ext cx="77" cy="95"/>
            </a:xfrm>
            <a:prstGeom prst="ellipse">
              <a:avLst/>
            </a:prstGeom>
            <a:solidFill>
              <a:srgbClr val="FF4040"/>
            </a:solidFill>
            <a:ln w="12700">
              <a:noFill/>
              <a:round/>
              <a:headEnd/>
              <a:tailEnd/>
            </a:ln>
          </p:spPr>
          <p:txBody>
            <a:bodyPr wrap="none" anchor="ctr"/>
            <a:lstStyle/>
            <a:p>
              <a:endParaRPr lang="en-US"/>
            </a:p>
          </p:txBody>
        </p:sp>
        <p:sp>
          <p:nvSpPr>
            <p:cNvPr id="27979" name="Oval 131"/>
            <p:cNvSpPr>
              <a:spLocks noChangeArrowheads="1"/>
            </p:cNvSpPr>
            <p:nvPr/>
          </p:nvSpPr>
          <p:spPr bwMode="auto">
            <a:xfrm>
              <a:off x="2328" y="3513"/>
              <a:ext cx="56" cy="71"/>
            </a:xfrm>
            <a:prstGeom prst="ellipse">
              <a:avLst/>
            </a:prstGeom>
            <a:solidFill>
              <a:srgbClr val="FF8080"/>
            </a:solidFill>
            <a:ln w="12700">
              <a:noFill/>
              <a:round/>
              <a:headEnd/>
              <a:tailEnd/>
            </a:ln>
          </p:spPr>
          <p:txBody>
            <a:bodyPr wrap="none" anchor="ctr"/>
            <a:lstStyle/>
            <a:p>
              <a:endParaRPr lang="en-US"/>
            </a:p>
          </p:txBody>
        </p:sp>
        <p:sp>
          <p:nvSpPr>
            <p:cNvPr id="27980" name="Oval 132"/>
            <p:cNvSpPr>
              <a:spLocks noChangeArrowheads="1"/>
            </p:cNvSpPr>
            <p:nvPr/>
          </p:nvSpPr>
          <p:spPr bwMode="auto">
            <a:xfrm>
              <a:off x="2332" y="3518"/>
              <a:ext cx="38" cy="49"/>
            </a:xfrm>
            <a:prstGeom prst="ellipse">
              <a:avLst/>
            </a:prstGeom>
            <a:solidFill>
              <a:srgbClr val="FFC0C0"/>
            </a:solidFill>
            <a:ln w="12700">
              <a:noFill/>
              <a:round/>
              <a:headEnd/>
              <a:tailEnd/>
            </a:ln>
          </p:spPr>
          <p:txBody>
            <a:bodyPr wrap="none" anchor="ctr"/>
            <a:lstStyle/>
            <a:p>
              <a:endParaRPr lang="en-US"/>
            </a:p>
          </p:txBody>
        </p:sp>
      </p:grpSp>
      <p:sp>
        <p:nvSpPr>
          <p:cNvPr id="27676" name="Line 133"/>
          <p:cNvSpPr>
            <a:spLocks noChangeShapeType="1"/>
          </p:cNvSpPr>
          <p:nvPr/>
        </p:nvSpPr>
        <p:spPr bwMode="auto">
          <a:xfrm flipH="1">
            <a:off x="3810000" y="5397500"/>
            <a:ext cx="762000" cy="457200"/>
          </a:xfrm>
          <a:prstGeom prst="line">
            <a:avLst/>
          </a:prstGeom>
          <a:noFill/>
          <a:ln w="12700">
            <a:solidFill>
              <a:schemeClr val="folHlink"/>
            </a:solidFill>
            <a:round/>
            <a:headEnd/>
            <a:tailEnd/>
          </a:ln>
        </p:spPr>
        <p:txBody>
          <a:bodyPr wrap="none" anchor="ctr"/>
          <a:lstStyle/>
          <a:p>
            <a:endParaRPr lang="en-US"/>
          </a:p>
        </p:txBody>
      </p:sp>
      <p:sp>
        <p:nvSpPr>
          <p:cNvPr id="27677" name="Line 134"/>
          <p:cNvSpPr>
            <a:spLocks noChangeShapeType="1"/>
          </p:cNvSpPr>
          <p:nvPr/>
        </p:nvSpPr>
        <p:spPr bwMode="auto">
          <a:xfrm>
            <a:off x="4038600" y="4025900"/>
            <a:ext cx="762000" cy="1295400"/>
          </a:xfrm>
          <a:prstGeom prst="line">
            <a:avLst/>
          </a:prstGeom>
          <a:noFill/>
          <a:ln w="12700">
            <a:solidFill>
              <a:schemeClr val="folHlink"/>
            </a:solidFill>
            <a:round/>
            <a:headEnd/>
            <a:tailEnd/>
          </a:ln>
        </p:spPr>
        <p:txBody>
          <a:bodyPr wrap="none" anchor="ctr"/>
          <a:lstStyle/>
          <a:p>
            <a:endParaRPr lang="en-US"/>
          </a:p>
        </p:txBody>
      </p:sp>
      <p:sp>
        <p:nvSpPr>
          <p:cNvPr id="27678" name="Line 135"/>
          <p:cNvSpPr>
            <a:spLocks noChangeShapeType="1"/>
          </p:cNvSpPr>
          <p:nvPr/>
        </p:nvSpPr>
        <p:spPr bwMode="auto">
          <a:xfrm flipH="1">
            <a:off x="2895600" y="4406900"/>
            <a:ext cx="152400" cy="609600"/>
          </a:xfrm>
          <a:prstGeom prst="line">
            <a:avLst/>
          </a:prstGeom>
          <a:noFill/>
          <a:ln w="12700">
            <a:solidFill>
              <a:schemeClr val="folHlink"/>
            </a:solidFill>
            <a:round/>
            <a:headEnd/>
            <a:tailEnd/>
          </a:ln>
        </p:spPr>
        <p:txBody>
          <a:bodyPr wrap="none" anchor="ctr"/>
          <a:lstStyle/>
          <a:p>
            <a:endParaRPr lang="en-US"/>
          </a:p>
        </p:txBody>
      </p:sp>
      <p:sp>
        <p:nvSpPr>
          <p:cNvPr id="27679" name="Line 136"/>
          <p:cNvSpPr>
            <a:spLocks noChangeShapeType="1"/>
          </p:cNvSpPr>
          <p:nvPr/>
        </p:nvSpPr>
        <p:spPr bwMode="auto">
          <a:xfrm flipH="1">
            <a:off x="1905000" y="3873500"/>
            <a:ext cx="304800" cy="1752600"/>
          </a:xfrm>
          <a:prstGeom prst="line">
            <a:avLst/>
          </a:prstGeom>
          <a:noFill/>
          <a:ln w="12700">
            <a:solidFill>
              <a:schemeClr val="folHlink"/>
            </a:solidFill>
            <a:round/>
            <a:headEnd/>
            <a:tailEnd/>
          </a:ln>
        </p:spPr>
        <p:txBody>
          <a:bodyPr wrap="none" anchor="ctr"/>
          <a:lstStyle/>
          <a:p>
            <a:endParaRPr lang="en-US"/>
          </a:p>
        </p:txBody>
      </p:sp>
      <p:sp>
        <p:nvSpPr>
          <p:cNvPr id="27680" name="Line 137"/>
          <p:cNvSpPr>
            <a:spLocks noChangeShapeType="1"/>
          </p:cNvSpPr>
          <p:nvPr/>
        </p:nvSpPr>
        <p:spPr bwMode="auto">
          <a:xfrm flipH="1">
            <a:off x="1295400" y="3797300"/>
            <a:ext cx="685800" cy="990600"/>
          </a:xfrm>
          <a:prstGeom prst="line">
            <a:avLst/>
          </a:prstGeom>
          <a:noFill/>
          <a:ln w="12700">
            <a:solidFill>
              <a:schemeClr val="folHlink"/>
            </a:solidFill>
            <a:round/>
            <a:headEnd/>
            <a:tailEnd/>
          </a:ln>
        </p:spPr>
        <p:txBody>
          <a:bodyPr wrap="none" anchor="ctr"/>
          <a:lstStyle/>
          <a:p>
            <a:endParaRPr lang="en-US"/>
          </a:p>
        </p:txBody>
      </p:sp>
      <p:sp>
        <p:nvSpPr>
          <p:cNvPr id="27681" name="Rectangle 138"/>
          <p:cNvSpPr>
            <a:spLocks noChangeArrowheads="1"/>
          </p:cNvSpPr>
          <p:nvPr/>
        </p:nvSpPr>
        <p:spPr bwMode="auto">
          <a:xfrm>
            <a:off x="2895600" y="4940300"/>
            <a:ext cx="1752600" cy="396875"/>
          </a:xfrm>
          <a:prstGeom prst="rect">
            <a:avLst/>
          </a:prstGeom>
          <a:noFill/>
          <a:ln w="9525">
            <a:noFill/>
            <a:miter lim="800000"/>
            <a:headEnd/>
            <a:tailEnd/>
          </a:ln>
        </p:spPr>
        <p:txBody>
          <a:bodyPr>
            <a:spAutoFit/>
          </a:bodyPr>
          <a:lstStyle/>
          <a:p>
            <a:pPr>
              <a:spcBef>
                <a:spcPct val="50000"/>
              </a:spcBef>
            </a:pPr>
            <a:r>
              <a:rPr lang="en-US" sz="2000">
                <a:solidFill>
                  <a:srgbClr val="000099"/>
                </a:solidFill>
              </a:rPr>
              <a:t>Civic Groups</a:t>
            </a:r>
          </a:p>
        </p:txBody>
      </p:sp>
      <p:sp>
        <p:nvSpPr>
          <p:cNvPr id="27682" name="Rectangle 139"/>
          <p:cNvSpPr>
            <a:spLocks noChangeArrowheads="1"/>
          </p:cNvSpPr>
          <p:nvPr/>
        </p:nvSpPr>
        <p:spPr bwMode="auto">
          <a:xfrm>
            <a:off x="381000" y="5245100"/>
            <a:ext cx="1673225" cy="393700"/>
          </a:xfrm>
          <a:prstGeom prst="rect">
            <a:avLst/>
          </a:prstGeom>
          <a:noFill/>
          <a:ln w="12700">
            <a:noFill/>
            <a:miter lim="800000"/>
            <a:headEnd/>
            <a:tailEnd/>
          </a:ln>
        </p:spPr>
        <p:txBody>
          <a:bodyPr lIns="90488" tIns="44450" rIns="90488" bIns="44450">
            <a:spAutoFit/>
          </a:bodyPr>
          <a:lstStyle/>
          <a:p>
            <a:pPr algn="ctr">
              <a:spcBef>
                <a:spcPct val="50000"/>
              </a:spcBef>
            </a:pPr>
            <a:r>
              <a:rPr lang="en-US" sz="2000">
                <a:solidFill>
                  <a:srgbClr val="000099"/>
                </a:solidFill>
              </a:rPr>
              <a:t>CHCs</a:t>
            </a:r>
          </a:p>
        </p:txBody>
      </p:sp>
      <p:grpSp>
        <p:nvGrpSpPr>
          <p:cNvPr id="14" name="Group 140"/>
          <p:cNvGrpSpPr>
            <a:grpSpLocks/>
          </p:cNvGrpSpPr>
          <p:nvPr/>
        </p:nvGrpSpPr>
        <p:grpSpPr bwMode="auto">
          <a:xfrm>
            <a:off x="3733800" y="3568700"/>
            <a:ext cx="407988" cy="568325"/>
            <a:chOff x="1325" y="3196"/>
            <a:chExt cx="289" cy="358"/>
          </a:xfrm>
        </p:grpSpPr>
        <p:sp>
          <p:nvSpPr>
            <p:cNvPr id="27959" name="Oval 141"/>
            <p:cNvSpPr>
              <a:spLocks noChangeArrowheads="1"/>
            </p:cNvSpPr>
            <p:nvPr/>
          </p:nvSpPr>
          <p:spPr bwMode="auto">
            <a:xfrm>
              <a:off x="1325" y="3196"/>
              <a:ext cx="289" cy="358"/>
            </a:xfrm>
            <a:prstGeom prst="ellipse">
              <a:avLst/>
            </a:prstGeom>
            <a:solidFill>
              <a:srgbClr val="202000"/>
            </a:solidFill>
            <a:ln w="12700">
              <a:noFill/>
              <a:round/>
              <a:headEnd/>
              <a:tailEnd/>
            </a:ln>
          </p:spPr>
          <p:txBody>
            <a:bodyPr wrap="none" anchor="ctr"/>
            <a:lstStyle/>
            <a:p>
              <a:endParaRPr lang="en-US"/>
            </a:p>
          </p:txBody>
        </p:sp>
        <p:sp>
          <p:nvSpPr>
            <p:cNvPr id="27960" name="Oval 142"/>
            <p:cNvSpPr>
              <a:spLocks noChangeArrowheads="1"/>
            </p:cNvSpPr>
            <p:nvPr/>
          </p:nvSpPr>
          <p:spPr bwMode="auto">
            <a:xfrm>
              <a:off x="1330" y="3197"/>
              <a:ext cx="263" cy="326"/>
            </a:xfrm>
            <a:prstGeom prst="ellipse">
              <a:avLst/>
            </a:prstGeom>
            <a:solidFill>
              <a:srgbClr val="404000"/>
            </a:solidFill>
            <a:ln w="12700">
              <a:noFill/>
              <a:round/>
              <a:headEnd/>
              <a:tailEnd/>
            </a:ln>
          </p:spPr>
          <p:txBody>
            <a:bodyPr wrap="none" anchor="ctr"/>
            <a:lstStyle/>
            <a:p>
              <a:endParaRPr lang="en-US"/>
            </a:p>
          </p:txBody>
        </p:sp>
        <p:sp>
          <p:nvSpPr>
            <p:cNvPr id="27961" name="Oval 143"/>
            <p:cNvSpPr>
              <a:spLocks noChangeArrowheads="1"/>
            </p:cNvSpPr>
            <p:nvPr/>
          </p:nvSpPr>
          <p:spPr bwMode="auto">
            <a:xfrm>
              <a:off x="1336" y="3203"/>
              <a:ext cx="234" cy="289"/>
            </a:xfrm>
            <a:prstGeom prst="ellipse">
              <a:avLst/>
            </a:prstGeom>
            <a:solidFill>
              <a:srgbClr val="606000"/>
            </a:solidFill>
            <a:ln w="12700">
              <a:noFill/>
              <a:round/>
              <a:headEnd/>
              <a:tailEnd/>
            </a:ln>
          </p:spPr>
          <p:txBody>
            <a:bodyPr wrap="none" anchor="ctr"/>
            <a:lstStyle/>
            <a:p>
              <a:endParaRPr lang="en-US"/>
            </a:p>
          </p:txBody>
        </p:sp>
        <p:sp>
          <p:nvSpPr>
            <p:cNvPr id="27962" name="Oval 144"/>
            <p:cNvSpPr>
              <a:spLocks noChangeArrowheads="1"/>
            </p:cNvSpPr>
            <p:nvPr/>
          </p:nvSpPr>
          <p:spPr bwMode="auto">
            <a:xfrm>
              <a:off x="1342" y="3209"/>
              <a:ext cx="205" cy="252"/>
            </a:xfrm>
            <a:prstGeom prst="ellipse">
              <a:avLst/>
            </a:prstGeom>
            <a:solidFill>
              <a:srgbClr val="808000"/>
            </a:solidFill>
            <a:ln w="12700">
              <a:noFill/>
              <a:round/>
              <a:headEnd/>
              <a:tailEnd/>
            </a:ln>
          </p:spPr>
          <p:txBody>
            <a:bodyPr wrap="none" anchor="ctr"/>
            <a:lstStyle/>
            <a:p>
              <a:endParaRPr lang="en-US"/>
            </a:p>
          </p:txBody>
        </p:sp>
        <p:sp>
          <p:nvSpPr>
            <p:cNvPr id="27963" name="Oval 145"/>
            <p:cNvSpPr>
              <a:spLocks noChangeArrowheads="1"/>
            </p:cNvSpPr>
            <p:nvPr/>
          </p:nvSpPr>
          <p:spPr bwMode="auto">
            <a:xfrm>
              <a:off x="1350" y="3216"/>
              <a:ext cx="174" cy="214"/>
            </a:xfrm>
            <a:prstGeom prst="ellipse">
              <a:avLst/>
            </a:prstGeom>
            <a:solidFill>
              <a:srgbClr val="A0A000"/>
            </a:solidFill>
            <a:ln w="12700">
              <a:noFill/>
              <a:round/>
              <a:headEnd/>
              <a:tailEnd/>
            </a:ln>
          </p:spPr>
          <p:txBody>
            <a:bodyPr wrap="none" anchor="ctr"/>
            <a:lstStyle/>
            <a:p>
              <a:endParaRPr lang="en-US"/>
            </a:p>
          </p:txBody>
        </p:sp>
        <p:sp>
          <p:nvSpPr>
            <p:cNvPr id="27964" name="Oval 146"/>
            <p:cNvSpPr>
              <a:spLocks noChangeArrowheads="1"/>
            </p:cNvSpPr>
            <p:nvPr/>
          </p:nvSpPr>
          <p:spPr bwMode="auto">
            <a:xfrm>
              <a:off x="1357" y="3222"/>
              <a:ext cx="144" cy="178"/>
            </a:xfrm>
            <a:prstGeom prst="ellipse">
              <a:avLst/>
            </a:prstGeom>
            <a:solidFill>
              <a:srgbClr val="C0C000"/>
            </a:solidFill>
            <a:ln w="12700">
              <a:noFill/>
              <a:round/>
              <a:headEnd/>
              <a:tailEnd/>
            </a:ln>
          </p:spPr>
          <p:txBody>
            <a:bodyPr wrap="none" anchor="ctr"/>
            <a:lstStyle/>
            <a:p>
              <a:endParaRPr lang="en-US"/>
            </a:p>
          </p:txBody>
        </p:sp>
        <p:sp>
          <p:nvSpPr>
            <p:cNvPr id="27965" name="Oval 147"/>
            <p:cNvSpPr>
              <a:spLocks noChangeArrowheads="1"/>
            </p:cNvSpPr>
            <p:nvPr/>
          </p:nvSpPr>
          <p:spPr bwMode="auto">
            <a:xfrm>
              <a:off x="1363" y="3229"/>
              <a:ext cx="115" cy="142"/>
            </a:xfrm>
            <a:prstGeom prst="ellipse">
              <a:avLst/>
            </a:prstGeom>
            <a:solidFill>
              <a:srgbClr val="E0E000"/>
            </a:solidFill>
            <a:ln w="12700">
              <a:noFill/>
              <a:round/>
              <a:headEnd/>
              <a:tailEnd/>
            </a:ln>
          </p:spPr>
          <p:txBody>
            <a:bodyPr wrap="none" anchor="ctr"/>
            <a:lstStyle/>
            <a:p>
              <a:endParaRPr lang="en-US"/>
            </a:p>
          </p:txBody>
        </p:sp>
        <p:sp>
          <p:nvSpPr>
            <p:cNvPr id="27966" name="Oval 148"/>
            <p:cNvSpPr>
              <a:spLocks noChangeArrowheads="1"/>
            </p:cNvSpPr>
            <p:nvPr/>
          </p:nvSpPr>
          <p:spPr bwMode="auto">
            <a:xfrm>
              <a:off x="1370" y="3235"/>
              <a:ext cx="85" cy="104"/>
            </a:xfrm>
            <a:prstGeom prst="ellipse">
              <a:avLst/>
            </a:prstGeom>
            <a:solidFill>
              <a:srgbClr val="FFFF00"/>
            </a:solidFill>
            <a:ln w="12700">
              <a:noFill/>
              <a:round/>
              <a:headEnd/>
              <a:tailEnd/>
            </a:ln>
          </p:spPr>
          <p:txBody>
            <a:bodyPr wrap="none" anchor="ctr"/>
            <a:lstStyle/>
            <a:p>
              <a:endParaRPr lang="en-US"/>
            </a:p>
          </p:txBody>
        </p:sp>
        <p:sp>
          <p:nvSpPr>
            <p:cNvPr id="27967" name="Oval 149"/>
            <p:cNvSpPr>
              <a:spLocks noChangeArrowheads="1"/>
            </p:cNvSpPr>
            <p:nvPr/>
          </p:nvSpPr>
          <p:spPr bwMode="auto">
            <a:xfrm>
              <a:off x="1375" y="3237"/>
              <a:ext cx="68" cy="84"/>
            </a:xfrm>
            <a:prstGeom prst="ellipse">
              <a:avLst/>
            </a:prstGeom>
            <a:solidFill>
              <a:srgbClr val="FFFF40"/>
            </a:solidFill>
            <a:ln w="12700">
              <a:noFill/>
              <a:round/>
              <a:headEnd/>
              <a:tailEnd/>
            </a:ln>
          </p:spPr>
          <p:txBody>
            <a:bodyPr wrap="none" anchor="ctr"/>
            <a:lstStyle/>
            <a:p>
              <a:endParaRPr lang="en-US"/>
            </a:p>
          </p:txBody>
        </p:sp>
        <p:sp>
          <p:nvSpPr>
            <p:cNvPr id="27968" name="Oval 150"/>
            <p:cNvSpPr>
              <a:spLocks noChangeArrowheads="1"/>
            </p:cNvSpPr>
            <p:nvPr/>
          </p:nvSpPr>
          <p:spPr bwMode="auto">
            <a:xfrm>
              <a:off x="1379" y="3241"/>
              <a:ext cx="49" cy="63"/>
            </a:xfrm>
            <a:prstGeom prst="ellipse">
              <a:avLst/>
            </a:prstGeom>
            <a:solidFill>
              <a:srgbClr val="FFFF80"/>
            </a:solidFill>
            <a:ln w="12700">
              <a:noFill/>
              <a:round/>
              <a:headEnd/>
              <a:tailEnd/>
            </a:ln>
          </p:spPr>
          <p:txBody>
            <a:bodyPr wrap="none" anchor="ctr"/>
            <a:lstStyle/>
            <a:p>
              <a:endParaRPr lang="en-US"/>
            </a:p>
          </p:txBody>
        </p:sp>
        <p:sp>
          <p:nvSpPr>
            <p:cNvPr id="27969" name="Oval 151"/>
            <p:cNvSpPr>
              <a:spLocks noChangeArrowheads="1"/>
            </p:cNvSpPr>
            <p:nvPr/>
          </p:nvSpPr>
          <p:spPr bwMode="auto">
            <a:xfrm>
              <a:off x="1383" y="3246"/>
              <a:ext cx="32" cy="43"/>
            </a:xfrm>
            <a:prstGeom prst="ellipse">
              <a:avLst/>
            </a:prstGeom>
            <a:solidFill>
              <a:srgbClr val="FFFFC0"/>
            </a:solidFill>
            <a:ln w="12700">
              <a:noFill/>
              <a:round/>
              <a:headEnd/>
              <a:tailEnd/>
            </a:ln>
          </p:spPr>
          <p:txBody>
            <a:bodyPr wrap="none" anchor="ctr"/>
            <a:lstStyle/>
            <a:p>
              <a:endParaRPr lang="en-US"/>
            </a:p>
          </p:txBody>
        </p:sp>
      </p:grpSp>
      <p:grpSp>
        <p:nvGrpSpPr>
          <p:cNvPr id="15" name="Group 152"/>
          <p:cNvGrpSpPr>
            <a:grpSpLocks/>
          </p:cNvGrpSpPr>
          <p:nvPr/>
        </p:nvGrpSpPr>
        <p:grpSpPr bwMode="auto">
          <a:xfrm>
            <a:off x="228600" y="5473700"/>
            <a:ext cx="407988" cy="568325"/>
            <a:chOff x="627" y="2812"/>
            <a:chExt cx="289" cy="358"/>
          </a:xfrm>
        </p:grpSpPr>
        <p:sp>
          <p:nvSpPr>
            <p:cNvPr id="27948" name="Oval 153"/>
            <p:cNvSpPr>
              <a:spLocks noChangeArrowheads="1"/>
            </p:cNvSpPr>
            <p:nvPr/>
          </p:nvSpPr>
          <p:spPr bwMode="auto">
            <a:xfrm>
              <a:off x="627" y="2812"/>
              <a:ext cx="289" cy="358"/>
            </a:xfrm>
            <a:prstGeom prst="ellipse">
              <a:avLst/>
            </a:prstGeom>
            <a:solidFill>
              <a:srgbClr val="202000"/>
            </a:solidFill>
            <a:ln w="12700">
              <a:noFill/>
              <a:round/>
              <a:headEnd/>
              <a:tailEnd/>
            </a:ln>
          </p:spPr>
          <p:txBody>
            <a:bodyPr wrap="none" anchor="ctr"/>
            <a:lstStyle/>
            <a:p>
              <a:endParaRPr lang="en-US"/>
            </a:p>
          </p:txBody>
        </p:sp>
        <p:sp>
          <p:nvSpPr>
            <p:cNvPr id="27949" name="Oval 154"/>
            <p:cNvSpPr>
              <a:spLocks noChangeArrowheads="1"/>
            </p:cNvSpPr>
            <p:nvPr/>
          </p:nvSpPr>
          <p:spPr bwMode="auto">
            <a:xfrm>
              <a:off x="632" y="2813"/>
              <a:ext cx="263" cy="326"/>
            </a:xfrm>
            <a:prstGeom prst="ellipse">
              <a:avLst/>
            </a:prstGeom>
            <a:solidFill>
              <a:srgbClr val="404000"/>
            </a:solidFill>
            <a:ln w="12700">
              <a:noFill/>
              <a:round/>
              <a:headEnd/>
              <a:tailEnd/>
            </a:ln>
          </p:spPr>
          <p:txBody>
            <a:bodyPr wrap="none" anchor="ctr"/>
            <a:lstStyle/>
            <a:p>
              <a:endParaRPr lang="en-US"/>
            </a:p>
          </p:txBody>
        </p:sp>
        <p:sp>
          <p:nvSpPr>
            <p:cNvPr id="27950" name="Oval 155"/>
            <p:cNvSpPr>
              <a:spLocks noChangeArrowheads="1"/>
            </p:cNvSpPr>
            <p:nvPr/>
          </p:nvSpPr>
          <p:spPr bwMode="auto">
            <a:xfrm>
              <a:off x="638" y="2819"/>
              <a:ext cx="234" cy="289"/>
            </a:xfrm>
            <a:prstGeom prst="ellipse">
              <a:avLst/>
            </a:prstGeom>
            <a:solidFill>
              <a:srgbClr val="606000"/>
            </a:solidFill>
            <a:ln w="12700">
              <a:noFill/>
              <a:round/>
              <a:headEnd/>
              <a:tailEnd/>
            </a:ln>
          </p:spPr>
          <p:txBody>
            <a:bodyPr wrap="none" anchor="ctr"/>
            <a:lstStyle/>
            <a:p>
              <a:endParaRPr lang="en-US"/>
            </a:p>
          </p:txBody>
        </p:sp>
        <p:sp>
          <p:nvSpPr>
            <p:cNvPr id="27951" name="Oval 156"/>
            <p:cNvSpPr>
              <a:spLocks noChangeArrowheads="1"/>
            </p:cNvSpPr>
            <p:nvPr/>
          </p:nvSpPr>
          <p:spPr bwMode="auto">
            <a:xfrm>
              <a:off x="644" y="2825"/>
              <a:ext cx="205" cy="252"/>
            </a:xfrm>
            <a:prstGeom prst="ellipse">
              <a:avLst/>
            </a:prstGeom>
            <a:solidFill>
              <a:srgbClr val="808000"/>
            </a:solidFill>
            <a:ln w="12700">
              <a:noFill/>
              <a:round/>
              <a:headEnd/>
              <a:tailEnd/>
            </a:ln>
          </p:spPr>
          <p:txBody>
            <a:bodyPr wrap="none" anchor="ctr"/>
            <a:lstStyle/>
            <a:p>
              <a:endParaRPr lang="en-US"/>
            </a:p>
          </p:txBody>
        </p:sp>
        <p:sp>
          <p:nvSpPr>
            <p:cNvPr id="27952" name="Oval 157"/>
            <p:cNvSpPr>
              <a:spLocks noChangeArrowheads="1"/>
            </p:cNvSpPr>
            <p:nvPr/>
          </p:nvSpPr>
          <p:spPr bwMode="auto">
            <a:xfrm>
              <a:off x="652" y="2832"/>
              <a:ext cx="174" cy="214"/>
            </a:xfrm>
            <a:prstGeom prst="ellipse">
              <a:avLst/>
            </a:prstGeom>
            <a:solidFill>
              <a:srgbClr val="A0A000"/>
            </a:solidFill>
            <a:ln w="12700">
              <a:noFill/>
              <a:round/>
              <a:headEnd/>
              <a:tailEnd/>
            </a:ln>
          </p:spPr>
          <p:txBody>
            <a:bodyPr wrap="none" anchor="ctr"/>
            <a:lstStyle/>
            <a:p>
              <a:endParaRPr lang="en-US"/>
            </a:p>
          </p:txBody>
        </p:sp>
        <p:sp>
          <p:nvSpPr>
            <p:cNvPr id="27953" name="Oval 158"/>
            <p:cNvSpPr>
              <a:spLocks noChangeArrowheads="1"/>
            </p:cNvSpPr>
            <p:nvPr/>
          </p:nvSpPr>
          <p:spPr bwMode="auto">
            <a:xfrm>
              <a:off x="659" y="2838"/>
              <a:ext cx="144" cy="178"/>
            </a:xfrm>
            <a:prstGeom prst="ellipse">
              <a:avLst/>
            </a:prstGeom>
            <a:solidFill>
              <a:srgbClr val="C0C000"/>
            </a:solidFill>
            <a:ln w="12700">
              <a:noFill/>
              <a:round/>
              <a:headEnd/>
              <a:tailEnd/>
            </a:ln>
          </p:spPr>
          <p:txBody>
            <a:bodyPr wrap="none" anchor="ctr"/>
            <a:lstStyle/>
            <a:p>
              <a:endParaRPr lang="en-US"/>
            </a:p>
          </p:txBody>
        </p:sp>
        <p:sp>
          <p:nvSpPr>
            <p:cNvPr id="27954" name="Oval 159"/>
            <p:cNvSpPr>
              <a:spLocks noChangeArrowheads="1"/>
            </p:cNvSpPr>
            <p:nvPr/>
          </p:nvSpPr>
          <p:spPr bwMode="auto">
            <a:xfrm>
              <a:off x="665" y="2845"/>
              <a:ext cx="115" cy="142"/>
            </a:xfrm>
            <a:prstGeom prst="ellipse">
              <a:avLst/>
            </a:prstGeom>
            <a:solidFill>
              <a:srgbClr val="E0E000"/>
            </a:solidFill>
            <a:ln w="12700">
              <a:noFill/>
              <a:round/>
              <a:headEnd/>
              <a:tailEnd/>
            </a:ln>
          </p:spPr>
          <p:txBody>
            <a:bodyPr wrap="none" anchor="ctr"/>
            <a:lstStyle/>
            <a:p>
              <a:endParaRPr lang="en-US"/>
            </a:p>
          </p:txBody>
        </p:sp>
        <p:sp>
          <p:nvSpPr>
            <p:cNvPr id="27955" name="Oval 160"/>
            <p:cNvSpPr>
              <a:spLocks noChangeArrowheads="1"/>
            </p:cNvSpPr>
            <p:nvPr/>
          </p:nvSpPr>
          <p:spPr bwMode="auto">
            <a:xfrm>
              <a:off x="672" y="2851"/>
              <a:ext cx="85" cy="104"/>
            </a:xfrm>
            <a:prstGeom prst="ellipse">
              <a:avLst/>
            </a:prstGeom>
            <a:solidFill>
              <a:srgbClr val="FFFF00"/>
            </a:solidFill>
            <a:ln w="12700">
              <a:noFill/>
              <a:round/>
              <a:headEnd/>
              <a:tailEnd/>
            </a:ln>
          </p:spPr>
          <p:txBody>
            <a:bodyPr wrap="none" anchor="ctr"/>
            <a:lstStyle/>
            <a:p>
              <a:endParaRPr lang="en-US"/>
            </a:p>
          </p:txBody>
        </p:sp>
        <p:sp>
          <p:nvSpPr>
            <p:cNvPr id="27956" name="Oval 161"/>
            <p:cNvSpPr>
              <a:spLocks noChangeArrowheads="1"/>
            </p:cNvSpPr>
            <p:nvPr/>
          </p:nvSpPr>
          <p:spPr bwMode="auto">
            <a:xfrm>
              <a:off x="677" y="2853"/>
              <a:ext cx="68" cy="84"/>
            </a:xfrm>
            <a:prstGeom prst="ellipse">
              <a:avLst/>
            </a:prstGeom>
            <a:solidFill>
              <a:srgbClr val="FFFF40"/>
            </a:solidFill>
            <a:ln w="12700">
              <a:noFill/>
              <a:round/>
              <a:headEnd/>
              <a:tailEnd/>
            </a:ln>
          </p:spPr>
          <p:txBody>
            <a:bodyPr wrap="none" anchor="ctr"/>
            <a:lstStyle/>
            <a:p>
              <a:endParaRPr lang="en-US"/>
            </a:p>
          </p:txBody>
        </p:sp>
        <p:sp>
          <p:nvSpPr>
            <p:cNvPr id="27957" name="Oval 162"/>
            <p:cNvSpPr>
              <a:spLocks noChangeArrowheads="1"/>
            </p:cNvSpPr>
            <p:nvPr/>
          </p:nvSpPr>
          <p:spPr bwMode="auto">
            <a:xfrm>
              <a:off x="681" y="2857"/>
              <a:ext cx="49" cy="63"/>
            </a:xfrm>
            <a:prstGeom prst="ellipse">
              <a:avLst/>
            </a:prstGeom>
            <a:solidFill>
              <a:srgbClr val="FFFF80"/>
            </a:solidFill>
            <a:ln w="12700">
              <a:noFill/>
              <a:round/>
              <a:headEnd/>
              <a:tailEnd/>
            </a:ln>
          </p:spPr>
          <p:txBody>
            <a:bodyPr wrap="none" anchor="ctr"/>
            <a:lstStyle/>
            <a:p>
              <a:endParaRPr lang="en-US"/>
            </a:p>
          </p:txBody>
        </p:sp>
        <p:sp>
          <p:nvSpPr>
            <p:cNvPr id="27958" name="Oval 163"/>
            <p:cNvSpPr>
              <a:spLocks noChangeArrowheads="1"/>
            </p:cNvSpPr>
            <p:nvPr/>
          </p:nvSpPr>
          <p:spPr bwMode="auto">
            <a:xfrm>
              <a:off x="685" y="2862"/>
              <a:ext cx="32" cy="43"/>
            </a:xfrm>
            <a:prstGeom prst="ellipse">
              <a:avLst/>
            </a:prstGeom>
            <a:solidFill>
              <a:srgbClr val="FFFFC0"/>
            </a:solidFill>
            <a:ln w="12700">
              <a:noFill/>
              <a:round/>
              <a:headEnd/>
              <a:tailEnd/>
            </a:ln>
          </p:spPr>
          <p:txBody>
            <a:bodyPr wrap="none" anchor="ctr"/>
            <a:lstStyle/>
            <a:p>
              <a:endParaRPr lang="en-US"/>
            </a:p>
          </p:txBody>
        </p:sp>
      </p:grpSp>
      <p:sp>
        <p:nvSpPr>
          <p:cNvPr id="27685" name="Rectangle 164"/>
          <p:cNvSpPr>
            <a:spLocks noChangeArrowheads="1"/>
          </p:cNvSpPr>
          <p:nvPr/>
        </p:nvSpPr>
        <p:spPr bwMode="auto">
          <a:xfrm>
            <a:off x="0" y="6019800"/>
            <a:ext cx="1722438" cy="393700"/>
          </a:xfrm>
          <a:prstGeom prst="rect">
            <a:avLst/>
          </a:prstGeom>
          <a:noFill/>
          <a:ln w="12700">
            <a:noFill/>
            <a:miter lim="800000"/>
            <a:headEnd/>
            <a:tailEnd/>
          </a:ln>
        </p:spPr>
        <p:txBody>
          <a:bodyPr lIns="90488" tIns="44450" rIns="90488" bIns="44450">
            <a:spAutoFit/>
          </a:bodyPr>
          <a:lstStyle/>
          <a:p>
            <a:pPr algn="ctr">
              <a:spcBef>
                <a:spcPct val="50000"/>
              </a:spcBef>
            </a:pPr>
            <a:r>
              <a:rPr lang="en-US" sz="2000">
                <a:solidFill>
                  <a:srgbClr val="000099"/>
                </a:solidFill>
              </a:rPr>
              <a:t>Laboratories</a:t>
            </a:r>
          </a:p>
        </p:txBody>
      </p:sp>
      <p:sp>
        <p:nvSpPr>
          <p:cNvPr id="27686" name="Line 165"/>
          <p:cNvSpPr>
            <a:spLocks noChangeShapeType="1"/>
          </p:cNvSpPr>
          <p:nvPr/>
        </p:nvSpPr>
        <p:spPr bwMode="auto">
          <a:xfrm flipV="1">
            <a:off x="457200" y="4178300"/>
            <a:ext cx="304800" cy="1295400"/>
          </a:xfrm>
          <a:prstGeom prst="line">
            <a:avLst/>
          </a:prstGeom>
          <a:noFill/>
          <a:ln w="12700">
            <a:solidFill>
              <a:schemeClr val="folHlink"/>
            </a:solidFill>
            <a:round/>
            <a:headEnd/>
            <a:tailEnd/>
          </a:ln>
        </p:spPr>
        <p:txBody>
          <a:bodyPr wrap="none" anchor="ctr"/>
          <a:lstStyle/>
          <a:p>
            <a:endParaRPr lang="en-US"/>
          </a:p>
        </p:txBody>
      </p:sp>
      <p:grpSp>
        <p:nvGrpSpPr>
          <p:cNvPr id="16" name="Group 166"/>
          <p:cNvGrpSpPr>
            <a:grpSpLocks/>
          </p:cNvGrpSpPr>
          <p:nvPr/>
        </p:nvGrpSpPr>
        <p:grpSpPr bwMode="auto">
          <a:xfrm>
            <a:off x="1905000" y="3187700"/>
            <a:ext cx="577850" cy="801688"/>
            <a:chOff x="1512" y="1923"/>
            <a:chExt cx="409" cy="505"/>
          </a:xfrm>
        </p:grpSpPr>
        <p:sp>
          <p:nvSpPr>
            <p:cNvPr id="27937" name="Oval 167"/>
            <p:cNvSpPr>
              <a:spLocks noChangeArrowheads="1"/>
            </p:cNvSpPr>
            <p:nvPr/>
          </p:nvSpPr>
          <p:spPr bwMode="auto">
            <a:xfrm>
              <a:off x="1512" y="1923"/>
              <a:ext cx="409" cy="505"/>
            </a:xfrm>
            <a:prstGeom prst="ellipse">
              <a:avLst/>
            </a:prstGeom>
            <a:solidFill>
              <a:srgbClr val="202000"/>
            </a:solidFill>
            <a:ln w="12700">
              <a:noFill/>
              <a:round/>
              <a:headEnd/>
              <a:tailEnd/>
            </a:ln>
          </p:spPr>
          <p:txBody>
            <a:bodyPr wrap="none" anchor="ctr"/>
            <a:lstStyle/>
            <a:p>
              <a:endParaRPr lang="en-US"/>
            </a:p>
          </p:txBody>
        </p:sp>
        <p:sp>
          <p:nvSpPr>
            <p:cNvPr id="27938" name="Oval 168"/>
            <p:cNvSpPr>
              <a:spLocks noChangeArrowheads="1"/>
            </p:cNvSpPr>
            <p:nvPr/>
          </p:nvSpPr>
          <p:spPr bwMode="auto">
            <a:xfrm>
              <a:off x="1519" y="1924"/>
              <a:ext cx="372" cy="461"/>
            </a:xfrm>
            <a:prstGeom prst="ellipse">
              <a:avLst/>
            </a:prstGeom>
            <a:solidFill>
              <a:srgbClr val="404000"/>
            </a:solidFill>
            <a:ln w="12700">
              <a:noFill/>
              <a:round/>
              <a:headEnd/>
              <a:tailEnd/>
            </a:ln>
          </p:spPr>
          <p:txBody>
            <a:bodyPr wrap="none" anchor="ctr"/>
            <a:lstStyle/>
            <a:p>
              <a:endParaRPr lang="en-US"/>
            </a:p>
          </p:txBody>
        </p:sp>
        <p:sp>
          <p:nvSpPr>
            <p:cNvPr id="27939" name="Oval 169"/>
            <p:cNvSpPr>
              <a:spLocks noChangeArrowheads="1"/>
            </p:cNvSpPr>
            <p:nvPr/>
          </p:nvSpPr>
          <p:spPr bwMode="auto">
            <a:xfrm>
              <a:off x="1527" y="1933"/>
              <a:ext cx="332" cy="409"/>
            </a:xfrm>
            <a:prstGeom prst="ellipse">
              <a:avLst/>
            </a:prstGeom>
            <a:solidFill>
              <a:srgbClr val="606000"/>
            </a:solidFill>
            <a:ln w="12700">
              <a:noFill/>
              <a:round/>
              <a:headEnd/>
              <a:tailEnd/>
            </a:ln>
          </p:spPr>
          <p:txBody>
            <a:bodyPr wrap="none" anchor="ctr"/>
            <a:lstStyle/>
            <a:p>
              <a:endParaRPr lang="en-US"/>
            </a:p>
          </p:txBody>
        </p:sp>
        <p:sp>
          <p:nvSpPr>
            <p:cNvPr id="27940" name="Oval 170"/>
            <p:cNvSpPr>
              <a:spLocks noChangeArrowheads="1"/>
            </p:cNvSpPr>
            <p:nvPr/>
          </p:nvSpPr>
          <p:spPr bwMode="auto">
            <a:xfrm>
              <a:off x="1535" y="1941"/>
              <a:ext cx="292" cy="357"/>
            </a:xfrm>
            <a:prstGeom prst="ellipse">
              <a:avLst/>
            </a:prstGeom>
            <a:solidFill>
              <a:srgbClr val="808000"/>
            </a:solidFill>
            <a:ln w="12700">
              <a:noFill/>
              <a:round/>
              <a:headEnd/>
              <a:tailEnd/>
            </a:ln>
          </p:spPr>
          <p:txBody>
            <a:bodyPr wrap="none" anchor="ctr"/>
            <a:lstStyle/>
            <a:p>
              <a:endParaRPr lang="en-US"/>
            </a:p>
          </p:txBody>
        </p:sp>
        <p:sp>
          <p:nvSpPr>
            <p:cNvPr id="27941" name="Oval 171"/>
            <p:cNvSpPr>
              <a:spLocks noChangeArrowheads="1"/>
            </p:cNvSpPr>
            <p:nvPr/>
          </p:nvSpPr>
          <p:spPr bwMode="auto">
            <a:xfrm>
              <a:off x="1547" y="1950"/>
              <a:ext cx="247" cy="305"/>
            </a:xfrm>
            <a:prstGeom prst="ellipse">
              <a:avLst/>
            </a:prstGeom>
            <a:solidFill>
              <a:srgbClr val="A0A000"/>
            </a:solidFill>
            <a:ln w="12700">
              <a:noFill/>
              <a:round/>
              <a:headEnd/>
              <a:tailEnd/>
            </a:ln>
          </p:spPr>
          <p:txBody>
            <a:bodyPr wrap="none" anchor="ctr"/>
            <a:lstStyle/>
            <a:p>
              <a:endParaRPr lang="en-US"/>
            </a:p>
          </p:txBody>
        </p:sp>
        <p:sp>
          <p:nvSpPr>
            <p:cNvPr id="27942" name="Oval 172"/>
            <p:cNvSpPr>
              <a:spLocks noChangeArrowheads="1"/>
            </p:cNvSpPr>
            <p:nvPr/>
          </p:nvSpPr>
          <p:spPr bwMode="auto">
            <a:xfrm>
              <a:off x="1556" y="1959"/>
              <a:ext cx="205" cy="254"/>
            </a:xfrm>
            <a:prstGeom prst="ellipse">
              <a:avLst/>
            </a:prstGeom>
            <a:solidFill>
              <a:srgbClr val="C0C000"/>
            </a:solidFill>
            <a:ln w="12700">
              <a:noFill/>
              <a:round/>
              <a:headEnd/>
              <a:tailEnd/>
            </a:ln>
          </p:spPr>
          <p:txBody>
            <a:bodyPr wrap="none" anchor="ctr"/>
            <a:lstStyle/>
            <a:p>
              <a:endParaRPr lang="en-US"/>
            </a:p>
          </p:txBody>
        </p:sp>
        <p:sp>
          <p:nvSpPr>
            <p:cNvPr id="27943" name="Oval 173"/>
            <p:cNvSpPr>
              <a:spLocks noChangeArrowheads="1"/>
            </p:cNvSpPr>
            <p:nvPr/>
          </p:nvSpPr>
          <p:spPr bwMode="auto">
            <a:xfrm>
              <a:off x="1565" y="1968"/>
              <a:ext cx="164" cy="204"/>
            </a:xfrm>
            <a:prstGeom prst="ellipse">
              <a:avLst/>
            </a:prstGeom>
            <a:solidFill>
              <a:srgbClr val="E0E000"/>
            </a:solidFill>
            <a:ln w="12700">
              <a:noFill/>
              <a:round/>
              <a:headEnd/>
              <a:tailEnd/>
            </a:ln>
          </p:spPr>
          <p:txBody>
            <a:bodyPr wrap="none" anchor="ctr"/>
            <a:lstStyle/>
            <a:p>
              <a:endParaRPr lang="en-US"/>
            </a:p>
          </p:txBody>
        </p:sp>
        <p:sp>
          <p:nvSpPr>
            <p:cNvPr id="27944" name="Oval 174"/>
            <p:cNvSpPr>
              <a:spLocks noChangeArrowheads="1"/>
            </p:cNvSpPr>
            <p:nvPr/>
          </p:nvSpPr>
          <p:spPr bwMode="auto">
            <a:xfrm>
              <a:off x="1575" y="1977"/>
              <a:ext cx="121" cy="150"/>
            </a:xfrm>
            <a:prstGeom prst="ellipse">
              <a:avLst/>
            </a:prstGeom>
            <a:solidFill>
              <a:srgbClr val="FFFF00"/>
            </a:solidFill>
            <a:ln w="12700">
              <a:noFill/>
              <a:round/>
              <a:headEnd/>
              <a:tailEnd/>
            </a:ln>
          </p:spPr>
          <p:txBody>
            <a:bodyPr wrap="none" anchor="ctr"/>
            <a:lstStyle/>
            <a:p>
              <a:endParaRPr lang="en-US"/>
            </a:p>
          </p:txBody>
        </p:sp>
        <p:sp>
          <p:nvSpPr>
            <p:cNvPr id="27945" name="Oval 175"/>
            <p:cNvSpPr>
              <a:spLocks noChangeArrowheads="1"/>
            </p:cNvSpPr>
            <p:nvPr/>
          </p:nvSpPr>
          <p:spPr bwMode="auto">
            <a:xfrm>
              <a:off x="1582" y="1980"/>
              <a:ext cx="98" cy="121"/>
            </a:xfrm>
            <a:prstGeom prst="ellipse">
              <a:avLst/>
            </a:prstGeom>
            <a:solidFill>
              <a:srgbClr val="FFFF40"/>
            </a:solidFill>
            <a:ln w="12700">
              <a:noFill/>
              <a:round/>
              <a:headEnd/>
              <a:tailEnd/>
            </a:ln>
          </p:spPr>
          <p:txBody>
            <a:bodyPr wrap="none" anchor="ctr"/>
            <a:lstStyle/>
            <a:p>
              <a:endParaRPr lang="en-US"/>
            </a:p>
          </p:txBody>
        </p:sp>
        <p:sp>
          <p:nvSpPr>
            <p:cNvPr id="27946" name="Oval 176"/>
            <p:cNvSpPr>
              <a:spLocks noChangeArrowheads="1"/>
            </p:cNvSpPr>
            <p:nvPr/>
          </p:nvSpPr>
          <p:spPr bwMode="auto">
            <a:xfrm>
              <a:off x="1587" y="1986"/>
              <a:ext cx="71" cy="91"/>
            </a:xfrm>
            <a:prstGeom prst="ellipse">
              <a:avLst/>
            </a:prstGeom>
            <a:solidFill>
              <a:srgbClr val="FFFF80"/>
            </a:solidFill>
            <a:ln w="12700">
              <a:noFill/>
              <a:round/>
              <a:headEnd/>
              <a:tailEnd/>
            </a:ln>
          </p:spPr>
          <p:txBody>
            <a:bodyPr wrap="none" anchor="ctr"/>
            <a:lstStyle/>
            <a:p>
              <a:endParaRPr lang="en-US"/>
            </a:p>
          </p:txBody>
        </p:sp>
        <p:sp>
          <p:nvSpPr>
            <p:cNvPr id="27947" name="Oval 177"/>
            <p:cNvSpPr>
              <a:spLocks noChangeArrowheads="1"/>
            </p:cNvSpPr>
            <p:nvPr/>
          </p:nvSpPr>
          <p:spPr bwMode="auto">
            <a:xfrm>
              <a:off x="1593" y="1993"/>
              <a:ext cx="47" cy="63"/>
            </a:xfrm>
            <a:prstGeom prst="ellipse">
              <a:avLst/>
            </a:prstGeom>
            <a:solidFill>
              <a:srgbClr val="FFFFC0"/>
            </a:solidFill>
            <a:ln w="12700">
              <a:noFill/>
              <a:round/>
              <a:headEnd/>
              <a:tailEnd/>
            </a:ln>
          </p:spPr>
          <p:txBody>
            <a:bodyPr wrap="none" anchor="ctr"/>
            <a:lstStyle/>
            <a:p>
              <a:endParaRPr lang="en-US"/>
            </a:p>
          </p:txBody>
        </p:sp>
      </p:grpSp>
      <p:sp>
        <p:nvSpPr>
          <p:cNvPr id="27688" name="Rectangle 178"/>
          <p:cNvSpPr>
            <a:spLocks noChangeArrowheads="1"/>
          </p:cNvSpPr>
          <p:nvPr/>
        </p:nvSpPr>
        <p:spPr bwMode="auto">
          <a:xfrm>
            <a:off x="1676400" y="2819400"/>
            <a:ext cx="1673225" cy="393700"/>
          </a:xfrm>
          <a:prstGeom prst="rect">
            <a:avLst/>
          </a:prstGeom>
          <a:noFill/>
          <a:ln w="12700">
            <a:noFill/>
            <a:miter lim="800000"/>
            <a:headEnd/>
            <a:tailEnd/>
          </a:ln>
        </p:spPr>
        <p:txBody>
          <a:bodyPr lIns="90488" tIns="44450" rIns="90488" bIns="44450">
            <a:spAutoFit/>
          </a:bodyPr>
          <a:lstStyle/>
          <a:p>
            <a:pPr algn="ctr">
              <a:spcBef>
                <a:spcPct val="50000"/>
              </a:spcBef>
            </a:pPr>
            <a:r>
              <a:rPr lang="en-US" sz="2000">
                <a:solidFill>
                  <a:srgbClr val="000099"/>
                </a:solidFill>
              </a:rPr>
              <a:t>Hospitals</a:t>
            </a:r>
          </a:p>
        </p:txBody>
      </p:sp>
      <p:sp>
        <p:nvSpPr>
          <p:cNvPr id="27689" name="Rectangle 179"/>
          <p:cNvSpPr>
            <a:spLocks noChangeArrowheads="1"/>
          </p:cNvSpPr>
          <p:nvPr/>
        </p:nvSpPr>
        <p:spPr bwMode="auto">
          <a:xfrm>
            <a:off x="381000" y="2590800"/>
            <a:ext cx="1463675" cy="393700"/>
          </a:xfrm>
          <a:prstGeom prst="rect">
            <a:avLst/>
          </a:prstGeom>
          <a:noFill/>
          <a:ln w="12700">
            <a:noFill/>
            <a:miter lim="800000"/>
            <a:headEnd/>
            <a:tailEnd/>
          </a:ln>
        </p:spPr>
        <p:txBody>
          <a:bodyPr lIns="90488" tIns="44450" rIns="90488" bIns="44450">
            <a:spAutoFit/>
          </a:bodyPr>
          <a:lstStyle/>
          <a:p>
            <a:pPr algn="ctr">
              <a:spcBef>
                <a:spcPct val="50000"/>
              </a:spcBef>
            </a:pPr>
            <a:r>
              <a:rPr lang="en-US" sz="2000">
                <a:solidFill>
                  <a:srgbClr val="000099"/>
                </a:solidFill>
              </a:rPr>
              <a:t>EMS</a:t>
            </a:r>
          </a:p>
        </p:txBody>
      </p:sp>
      <p:sp>
        <p:nvSpPr>
          <p:cNvPr id="27690" name="Line 180"/>
          <p:cNvSpPr>
            <a:spLocks noChangeShapeType="1"/>
          </p:cNvSpPr>
          <p:nvPr/>
        </p:nvSpPr>
        <p:spPr bwMode="auto">
          <a:xfrm flipV="1">
            <a:off x="3276600" y="1206500"/>
            <a:ext cx="1371600" cy="228600"/>
          </a:xfrm>
          <a:prstGeom prst="line">
            <a:avLst/>
          </a:prstGeom>
          <a:noFill/>
          <a:ln w="12700">
            <a:solidFill>
              <a:schemeClr val="folHlink"/>
            </a:solidFill>
            <a:round/>
            <a:headEnd/>
            <a:tailEnd/>
          </a:ln>
        </p:spPr>
        <p:txBody>
          <a:bodyPr wrap="none" anchor="ctr"/>
          <a:lstStyle/>
          <a:p>
            <a:endParaRPr lang="en-US"/>
          </a:p>
        </p:txBody>
      </p:sp>
      <p:sp>
        <p:nvSpPr>
          <p:cNvPr id="27691" name="Line 181"/>
          <p:cNvSpPr>
            <a:spLocks noChangeShapeType="1"/>
          </p:cNvSpPr>
          <p:nvPr/>
        </p:nvSpPr>
        <p:spPr bwMode="auto">
          <a:xfrm flipH="1" flipV="1">
            <a:off x="3048000" y="1739900"/>
            <a:ext cx="788988" cy="1701800"/>
          </a:xfrm>
          <a:prstGeom prst="line">
            <a:avLst/>
          </a:prstGeom>
          <a:noFill/>
          <a:ln w="12700">
            <a:solidFill>
              <a:schemeClr val="folHlink"/>
            </a:solidFill>
            <a:round/>
            <a:headEnd/>
            <a:tailEnd/>
          </a:ln>
        </p:spPr>
        <p:txBody>
          <a:bodyPr wrap="none" anchor="ctr"/>
          <a:lstStyle/>
          <a:p>
            <a:endParaRPr lang="en-US"/>
          </a:p>
        </p:txBody>
      </p:sp>
      <p:grpSp>
        <p:nvGrpSpPr>
          <p:cNvPr id="17" name="Group 182"/>
          <p:cNvGrpSpPr>
            <a:grpSpLocks/>
          </p:cNvGrpSpPr>
          <p:nvPr/>
        </p:nvGrpSpPr>
        <p:grpSpPr bwMode="auto">
          <a:xfrm>
            <a:off x="2209800" y="1206500"/>
            <a:ext cx="1671638" cy="1096963"/>
            <a:chOff x="931" y="948"/>
            <a:chExt cx="1185" cy="790"/>
          </a:xfrm>
        </p:grpSpPr>
        <p:grpSp>
          <p:nvGrpSpPr>
            <p:cNvPr id="18" name="Group 183"/>
            <p:cNvGrpSpPr>
              <a:grpSpLocks/>
            </p:cNvGrpSpPr>
            <p:nvPr/>
          </p:nvGrpSpPr>
          <p:grpSpPr bwMode="auto">
            <a:xfrm>
              <a:off x="1379" y="948"/>
              <a:ext cx="324" cy="401"/>
              <a:chOff x="1379" y="948"/>
              <a:chExt cx="324" cy="401"/>
            </a:xfrm>
          </p:grpSpPr>
          <p:sp>
            <p:nvSpPr>
              <p:cNvPr id="27926" name="Oval 184"/>
              <p:cNvSpPr>
                <a:spLocks noChangeArrowheads="1"/>
              </p:cNvSpPr>
              <p:nvPr/>
            </p:nvSpPr>
            <p:spPr bwMode="auto">
              <a:xfrm>
                <a:off x="1379" y="948"/>
                <a:ext cx="324" cy="401"/>
              </a:xfrm>
              <a:prstGeom prst="ellipse">
                <a:avLst/>
              </a:prstGeom>
              <a:solidFill>
                <a:srgbClr val="000020"/>
              </a:solidFill>
              <a:ln w="12700">
                <a:noFill/>
                <a:round/>
                <a:headEnd/>
                <a:tailEnd/>
              </a:ln>
            </p:spPr>
            <p:txBody>
              <a:bodyPr wrap="none" anchor="ctr"/>
              <a:lstStyle/>
              <a:p>
                <a:endParaRPr lang="en-US"/>
              </a:p>
            </p:txBody>
          </p:sp>
          <p:sp>
            <p:nvSpPr>
              <p:cNvPr id="27927" name="Oval 185"/>
              <p:cNvSpPr>
                <a:spLocks noChangeArrowheads="1"/>
              </p:cNvSpPr>
              <p:nvPr/>
            </p:nvSpPr>
            <p:spPr bwMode="auto">
              <a:xfrm>
                <a:off x="1384" y="949"/>
                <a:ext cx="296" cy="366"/>
              </a:xfrm>
              <a:prstGeom prst="ellipse">
                <a:avLst/>
              </a:prstGeom>
              <a:solidFill>
                <a:srgbClr val="000040"/>
              </a:solidFill>
              <a:ln w="12700">
                <a:noFill/>
                <a:round/>
                <a:headEnd/>
                <a:tailEnd/>
              </a:ln>
            </p:spPr>
            <p:txBody>
              <a:bodyPr wrap="none" anchor="ctr"/>
              <a:lstStyle/>
              <a:p>
                <a:endParaRPr lang="en-US"/>
              </a:p>
            </p:txBody>
          </p:sp>
          <p:sp>
            <p:nvSpPr>
              <p:cNvPr id="27928" name="Oval 186"/>
              <p:cNvSpPr>
                <a:spLocks noChangeArrowheads="1"/>
              </p:cNvSpPr>
              <p:nvPr/>
            </p:nvSpPr>
            <p:spPr bwMode="auto">
              <a:xfrm>
                <a:off x="1391" y="956"/>
                <a:ext cx="263" cy="324"/>
              </a:xfrm>
              <a:prstGeom prst="ellipse">
                <a:avLst/>
              </a:prstGeom>
              <a:solidFill>
                <a:srgbClr val="000060"/>
              </a:solidFill>
              <a:ln w="12700">
                <a:noFill/>
                <a:round/>
                <a:headEnd/>
                <a:tailEnd/>
              </a:ln>
            </p:spPr>
            <p:txBody>
              <a:bodyPr wrap="none" anchor="ctr"/>
              <a:lstStyle/>
              <a:p>
                <a:endParaRPr lang="en-US"/>
              </a:p>
            </p:txBody>
          </p:sp>
          <p:sp>
            <p:nvSpPr>
              <p:cNvPr id="27929" name="Oval 187"/>
              <p:cNvSpPr>
                <a:spLocks noChangeArrowheads="1"/>
              </p:cNvSpPr>
              <p:nvPr/>
            </p:nvSpPr>
            <p:spPr bwMode="auto">
              <a:xfrm>
                <a:off x="1398" y="963"/>
                <a:ext cx="231" cy="283"/>
              </a:xfrm>
              <a:prstGeom prst="ellipse">
                <a:avLst/>
              </a:prstGeom>
              <a:solidFill>
                <a:srgbClr val="000080"/>
              </a:solidFill>
              <a:ln w="12700">
                <a:noFill/>
                <a:round/>
                <a:headEnd/>
                <a:tailEnd/>
              </a:ln>
            </p:spPr>
            <p:txBody>
              <a:bodyPr wrap="none" anchor="ctr"/>
              <a:lstStyle/>
              <a:p>
                <a:endParaRPr lang="en-US"/>
              </a:p>
            </p:txBody>
          </p:sp>
          <p:sp>
            <p:nvSpPr>
              <p:cNvPr id="27930" name="Oval 188"/>
              <p:cNvSpPr>
                <a:spLocks noChangeArrowheads="1"/>
              </p:cNvSpPr>
              <p:nvPr/>
            </p:nvSpPr>
            <p:spPr bwMode="auto">
              <a:xfrm>
                <a:off x="1407" y="969"/>
                <a:ext cx="197" cy="242"/>
              </a:xfrm>
              <a:prstGeom prst="ellipse">
                <a:avLst/>
              </a:prstGeom>
              <a:solidFill>
                <a:srgbClr val="0000A0"/>
              </a:solidFill>
              <a:ln w="12700">
                <a:noFill/>
                <a:round/>
                <a:headEnd/>
                <a:tailEnd/>
              </a:ln>
            </p:spPr>
            <p:txBody>
              <a:bodyPr wrap="none" anchor="ctr"/>
              <a:lstStyle/>
              <a:p>
                <a:endParaRPr lang="en-US"/>
              </a:p>
            </p:txBody>
          </p:sp>
          <p:sp>
            <p:nvSpPr>
              <p:cNvPr id="27931" name="Oval 189"/>
              <p:cNvSpPr>
                <a:spLocks noChangeArrowheads="1"/>
              </p:cNvSpPr>
              <p:nvPr/>
            </p:nvSpPr>
            <p:spPr bwMode="auto">
              <a:xfrm>
                <a:off x="1414" y="977"/>
                <a:ext cx="163" cy="200"/>
              </a:xfrm>
              <a:prstGeom prst="ellipse">
                <a:avLst/>
              </a:prstGeom>
              <a:solidFill>
                <a:srgbClr val="0000C4"/>
              </a:solidFill>
              <a:ln w="12700">
                <a:noFill/>
                <a:round/>
                <a:headEnd/>
                <a:tailEnd/>
              </a:ln>
            </p:spPr>
            <p:txBody>
              <a:bodyPr wrap="none" anchor="ctr"/>
              <a:lstStyle/>
              <a:p>
                <a:endParaRPr lang="en-US"/>
              </a:p>
            </p:txBody>
          </p:sp>
          <p:sp>
            <p:nvSpPr>
              <p:cNvPr id="27932" name="Oval 190"/>
              <p:cNvSpPr>
                <a:spLocks noChangeArrowheads="1"/>
              </p:cNvSpPr>
              <p:nvPr/>
            </p:nvSpPr>
            <p:spPr bwMode="auto">
              <a:xfrm>
                <a:off x="1421" y="985"/>
                <a:ext cx="130" cy="160"/>
              </a:xfrm>
              <a:prstGeom prst="ellipse">
                <a:avLst/>
              </a:prstGeom>
              <a:solidFill>
                <a:srgbClr val="0000E0"/>
              </a:solidFill>
              <a:ln w="12700">
                <a:noFill/>
                <a:round/>
                <a:headEnd/>
                <a:tailEnd/>
              </a:ln>
            </p:spPr>
            <p:txBody>
              <a:bodyPr wrap="none" anchor="ctr"/>
              <a:lstStyle/>
              <a:p>
                <a:endParaRPr lang="en-US"/>
              </a:p>
            </p:txBody>
          </p:sp>
          <p:sp>
            <p:nvSpPr>
              <p:cNvPr id="27933" name="Oval 191"/>
              <p:cNvSpPr>
                <a:spLocks noChangeArrowheads="1"/>
              </p:cNvSpPr>
              <p:nvPr/>
            </p:nvSpPr>
            <p:spPr bwMode="auto">
              <a:xfrm>
                <a:off x="1429" y="991"/>
                <a:ext cx="96" cy="118"/>
              </a:xfrm>
              <a:prstGeom prst="ellipse">
                <a:avLst/>
              </a:prstGeom>
              <a:solidFill>
                <a:srgbClr val="0000FF"/>
              </a:solidFill>
              <a:ln w="12700">
                <a:noFill/>
                <a:round/>
                <a:headEnd/>
                <a:tailEnd/>
              </a:ln>
            </p:spPr>
            <p:txBody>
              <a:bodyPr wrap="none" anchor="ctr"/>
              <a:lstStyle/>
              <a:p>
                <a:endParaRPr lang="en-US"/>
              </a:p>
            </p:txBody>
          </p:sp>
          <p:sp>
            <p:nvSpPr>
              <p:cNvPr id="27934" name="Oval 192"/>
              <p:cNvSpPr>
                <a:spLocks noChangeArrowheads="1"/>
              </p:cNvSpPr>
              <p:nvPr/>
            </p:nvSpPr>
            <p:spPr bwMode="auto">
              <a:xfrm>
                <a:off x="1435" y="993"/>
                <a:ext cx="77" cy="96"/>
              </a:xfrm>
              <a:prstGeom prst="ellipse">
                <a:avLst/>
              </a:prstGeom>
              <a:solidFill>
                <a:srgbClr val="4040FF"/>
              </a:solidFill>
              <a:ln w="12700">
                <a:noFill/>
                <a:round/>
                <a:headEnd/>
                <a:tailEnd/>
              </a:ln>
            </p:spPr>
            <p:txBody>
              <a:bodyPr wrap="none" anchor="ctr"/>
              <a:lstStyle/>
              <a:p>
                <a:endParaRPr lang="en-US"/>
              </a:p>
            </p:txBody>
          </p:sp>
          <p:sp>
            <p:nvSpPr>
              <p:cNvPr id="27935" name="Oval 193"/>
              <p:cNvSpPr>
                <a:spLocks noChangeArrowheads="1"/>
              </p:cNvSpPr>
              <p:nvPr/>
            </p:nvSpPr>
            <p:spPr bwMode="auto">
              <a:xfrm>
                <a:off x="1439" y="999"/>
                <a:ext cx="56" cy="71"/>
              </a:xfrm>
              <a:prstGeom prst="ellipse">
                <a:avLst/>
              </a:prstGeom>
              <a:solidFill>
                <a:srgbClr val="8080FF"/>
              </a:solidFill>
              <a:ln w="12700">
                <a:noFill/>
                <a:round/>
                <a:headEnd/>
                <a:tailEnd/>
              </a:ln>
            </p:spPr>
            <p:txBody>
              <a:bodyPr wrap="none" anchor="ctr"/>
              <a:lstStyle/>
              <a:p>
                <a:endParaRPr lang="en-US"/>
              </a:p>
            </p:txBody>
          </p:sp>
          <p:sp>
            <p:nvSpPr>
              <p:cNvPr id="27936" name="Oval 194"/>
              <p:cNvSpPr>
                <a:spLocks noChangeArrowheads="1"/>
              </p:cNvSpPr>
              <p:nvPr/>
            </p:nvSpPr>
            <p:spPr bwMode="auto">
              <a:xfrm>
                <a:off x="1443" y="1004"/>
                <a:ext cx="37" cy="48"/>
              </a:xfrm>
              <a:prstGeom prst="ellipse">
                <a:avLst/>
              </a:prstGeom>
              <a:solidFill>
                <a:srgbClr val="C0C0FF"/>
              </a:solidFill>
              <a:ln w="12700">
                <a:noFill/>
                <a:round/>
                <a:headEnd/>
                <a:tailEnd/>
              </a:ln>
            </p:spPr>
            <p:txBody>
              <a:bodyPr wrap="none" anchor="ctr"/>
              <a:lstStyle/>
              <a:p>
                <a:endParaRPr lang="en-US"/>
              </a:p>
            </p:txBody>
          </p:sp>
        </p:grpSp>
        <p:sp>
          <p:nvSpPr>
            <p:cNvPr id="27925" name="Rectangle 195"/>
            <p:cNvSpPr>
              <a:spLocks noChangeArrowheads="1"/>
            </p:cNvSpPr>
            <p:nvPr/>
          </p:nvSpPr>
          <p:spPr bwMode="auto">
            <a:xfrm>
              <a:off x="931" y="1235"/>
              <a:ext cx="1185" cy="503"/>
            </a:xfrm>
            <a:prstGeom prst="rect">
              <a:avLst/>
            </a:prstGeom>
            <a:noFill/>
            <a:ln w="12700">
              <a:noFill/>
              <a:miter lim="800000"/>
              <a:headEnd/>
              <a:tailEnd/>
            </a:ln>
          </p:spPr>
          <p:txBody>
            <a:bodyPr lIns="90488" tIns="44450" rIns="90488" bIns="44450">
              <a:spAutoFit/>
            </a:bodyPr>
            <a:lstStyle/>
            <a:p>
              <a:pPr algn="ctr">
                <a:spcBef>
                  <a:spcPct val="50000"/>
                </a:spcBef>
              </a:pPr>
              <a:r>
                <a:rPr lang="en-US" sz="2000">
                  <a:solidFill>
                    <a:srgbClr val="000099"/>
                  </a:solidFill>
                </a:rPr>
                <a:t>Community Centers</a:t>
              </a:r>
            </a:p>
          </p:txBody>
        </p:sp>
      </p:grpSp>
      <p:grpSp>
        <p:nvGrpSpPr>
          <p:cNvPr id="19" name="Group 196"/>
          <p:cNvGrpSpPr>
            <a:grpSpLocks/>
          </p:cNvGrpSpPr>
          <p:nvPr/>
        </p:nvGrpSpPr>
        <p:grpSpPr bwMode="auto">
          <a:xfrm>
            <a:off x="0" y="3644900"/>
            <a:ext cx="1671638" cy="781050"/>
            <a:chOff x="101" y="1254"/>
            <a:chExt cx="1185" cy="492"/>
          </a:xfrm>
        </p:grpSpPr>
        <p:grpSp>
          <p:nvGrpSpPr>
            <p:cNvPr id="20" name="Group 197"/>
            <p:cNvGrpSpPr>
              <a:grpSpLocks/>
            </p:cNvGrpSpPr>
            <p:nvPr/>
          </p:nvGrpSpPr>
          <p:grpSpPr bwMode="auto">
            <a:xfrm>
              <a:off x="546" y="1254"/>
              <a:ext cx="288" cy="358"/>
              <a:chOff x="546" y="1254"/>
              <a:chExt cx="288" cy="358"/>
            </a:xfrm>
          </p:grpSpPr>
          <p:sp>
            <p:nvSpPr>
              <p:cNvPr id="27913" name="Oval 198"/>
              <p:cNvSpPr>
                <a:spLocks noChangeArrowheads="1"/>
              </p:cNvSpPr>
              <p:nvPr/>
            </p:nvSpPr>
            <p:spPr bwMode="auto">
              <a:xfrm>
                <a:off x="546" y="1254"/>
                <a:ext cx="288" cy="358"/>
              </a:xfrm>
              <a:prstGeom prst="ellipse">
                <a:avLst/>
              </a:prstGeom>
              <a:solidFill>
                <a:srgbClr val="202000"/>
              </a:solidFill>
              <a:ln w="12700">
                <a:noFill/>
                <a:round/>
                <a:headEnd/>
                <a:tailEnd/>
              </a:ln>
            </p:spPr>
            <p:txBody>
              <a:bodyPr wrap="none" anchor="ctr"/>
              <a:lstStyle/>
              <a:p>
                <a:endParaRPr lang="en-US"/>
              </a:p>
            </p:txBody>
          </p:sp>
          <p:sp>
            <p:nvSpPr>
              <p:cNvPr id="27914" name="Oval 199"/>
              <p:cNvSpPr>
                <a:spLocks noChangeArrowheads="1"/>
              </p:cNvSpPr>
              <p:nvPr/>
            </p:nvSpPr>
            <p:spPr bwMode="auto">
              <a:xfrm>
                <a:off x="551" y="1255"/>
                <a:ext cx="262" cy="326"/>
              </a:xfrm>
              <a:prstGeom prst="ellipse">
                <a:avLst/>
              </a:prstGeom>
              <a:solidFill>
                <a:srgbClr val="404000"/>
              </a:solidFill>
              <a:ln w="12700">
                <a:noFill/>
                <a:round/>
                <a:headEnd/>
                <a:tailEnd/>
              </a:ln>
            </p:spPr>
            <p:txBody>
              <a:bodyPr wrap="none" anchor="ctr"/>
              <a:lstStyle/>
              <a:p>
                <a:endParaRPr lang="en-US"/>
              </a:p>
            </p:txBody>
          </p:sp>
          <p:sp>
            <p:nvSpPr>
              <p:cNvPr id="27915" name="Oval 200"/>
              <p:cNvSpPr>
                <a:spLocks noChangeArrowheads="1"/>
              </p:cNvSpPr>
              <p:nvPr/>
            </p:nvSpPr>
            <p:spPr bwMode="auto">
              <a:xfrm>
                <a:off x="557" y="1261"/>
                <a:ext cx="233" cy="289"/>
              </a:xfrm>
              <a:prstGeom prst="ellipse">
                <a:avLst/>
              </a:prstGeom>
              <a:solidFill>
                <a:srgbClr val="606000"/>
              </a:solidFill>
              <a:ln w="12700">
                <a:noFill/>
                <a:round/>
                <a:headEnd/>
                <a:tailEnd/>
              </a:ln>
            </p:spPr>
            <p:txBody>
              <a:bodyPr wrap="none" anchor="ctr"/>
              <a:lstStyle/>
              <a:p>
                <a:endParaRPr lang="en-US"/>
              </a:p>
            </p:txBody>
          </p:sp>
          <p:sp>
            <p:nvSpPr>
              <p:cNvPr id="27916" name="Oval 201"/>
              <p:cNvSpPr>
                <a:spLocks noChangeArrowheads="1"/>
              </p:cNvSpPr>
              <p:nvPr/>
            </p:nvSpPr>
            <p:spPr bwMode="auto">
              <a:xfrm>
                <a:off x="563" y="1268"/>
                <a:ext cx="204" cy="251"/>
              </a:xfrm>
              <a:prstGeom prst="ellipse">
                <a:avLst/>
              </a:prstGeom>
              <a:solidFill>
                <a:srgbClr val="808000"/>
              </a:solidFill>
              <a:ln w="12700">
                <a:noFill/>
                <a:round/>
                <a:headEnd/>
                <a:tailEnd/>
              </a:ln>
            </p:spPr>
            <p:txBody>
              <a:bodyPr wrap="none" anchor="ctr"/>
              <a:lstStyle/>
              <a:p>
                <a:endParaRPr lang="en-US"/>
              </a:p>
            </p:txBody>
          </p:sp>
          <p:sp>
            <p:nvSpPr>
              <p:cNvPr id="27917" name="Oval 202"/>
              <p:cNvSpPr>
                <a:spLocks noChangeArrowheads="1"/>
              </p:cNvSpPr>
              <p:nvPr/>
            </p:nvSpPr>
            <p:spPr bwMode="auto">
              <a:xfrm>
                <a:off x="571" y="1274"/>
                <a:ext cx="173" cy="215"/>
              </a:xfrm>
              <a:prstGeom prst="ellipse">
                <a:avLst/>
              </a:prstGeom>
              <a:solidFill>
                <a:srgbClr val="A0A000"/>
              </a:solidFill>
              <a:ln w="12700">
                <a:noFill/>
                <a:round/>
                <a:headEnd/>
                <a:tailEnd/>
              </a:ln>
            </p:spPr>
            <p:txBody>
              <a:bodyPr wrap="none" anchor="ctr"/>
              <a:lstStyle/>
              <a:p>
                <a:endParaRPr lang="en-US"/>
              </a:p>
            </p:txBody>
          </p:sp>
          <p:sp>
            <p:nvSpPr>
              <p:cNvPr id="27918" name="Oval 203"/>
              <p:cNvSpPr>
                <a:spLocks noChangeArrowheads="1"/>
              </p:cNvSpPr>
              <p:nvPr/>
            </p:nvSpPr>
            <p:spPr bwMode="auto">
              <a:xfrm>
                <a:off x="578" y="1280"/>
                <a:ext cx="142" cy="178"/>
              </a:xfrm>
              <a:prstGeom prst="ellipse">
                <a:avLst/>
              </a:prstGeom>
              <a:solidFill>
                <a:srgbClr val="C0C000"/>
              </a:solidFill>
              <a:ln w="12700">
                <a:noFill/>
                <a:round/>
                <a:headEnd/>
                <a:tailEnd/>
              </a:ln>
            </p:spPr>
            <p:txBody>
              <a:bodyPr wrap="none" anchor="ctr"/>
              <a:lstStyle/>
              <a:p>
                <a:endParaRPr lang="en-US"/>
              </a:p>
            </p:txBody>
          </p:sp>
          <p:sp>
            <p:nvSpPr>
              <p:cNvPr id="27919" name="Oval 204"/>
              <p:cNvSpPr>
                <a:spLocks noChangeArrowheads="1"/>
              </p:cNvSpPr>
              <p:nvPr/>
            </p:nvSpPr>
            <p:spPr bwMode="auto">
              <a:xfrm>
                <a:off x="584" y="1287"/>
                <a:ext cx="113" cy="141"/>
              </a:xfrm>
              <a:prstGeom prst="ellipse">
                <a:avLst/>
              </a:prstGeom>
              <a:solidFill>
                <a:srgbClr val="E0E000"/>
              </a:solidFill>
              <a:ln w="12700">
                <a:noFill/>
                <a:round/>
                <a:headEnd/>
                <a:tailEnd/>
              </a:ln>
            </p:spPr>
            <p:txBody>
              <a:bodyPr wrap="none" anchor="ctr"/>
              <a:lstStyle/>
              <a:p>
                <a:endParaRPr lang="en-US"/>
              </a:p>
            </p:txBody>
          </p:sp>
          <p:sp>
            <p:nvSpPr>
              <p:cNvPr id="27920" name="Oval 205"/>
              <p:cNvSpPr>
                <a:spLocks noChangeArrowheads="1"/>
              </p:cNvSpPr>
              <p:nvPr/>
            </p:nvSpPr>
            <p:spPr bwMode="auto">
              <a:xfrm>
                <a:off x="591" y="1293"/>
                <a:ext cx="85" cy="103"/>
              </a:xfrm>
              <a:prstGeom prst="ellipse">
                <a:avLst/>
              </a:prstGeom>
              <a:solidFill>
                <a:srgbClr val="FFFF00"/>
              </a:solidFill>
              <a:ln w="12700">
                <a:noFill/>
                <a:round/>
                <a:headEnd/>
                <a:tailEnd/>
              </a:ln>
            </p:spPr>
            <p:txBody>
              <a:bodyPr wrap="none" anchor="ctr"/>
              <a:lstStyle/>
              <a:p>
                <a:endParaRPr lang="en-US"/>
              </a:p>
            </p:txBody>
          </p:sp>
          <p:sp>
            <p:nvSpPr>
              <p:cNvPr id="27921" name="Oval 206"/>
              <p:cNvSpPr>
                <a:spLocks noChangeArrowheads="1"/>
              </p:cNvSpPr>
              <p:nvPr/>
            </p:nvSpPr>
            <p:spPr bwMode="auto">
              <a:xfrm>
                <a:off x="596" y="1295"/>
                <a:ext cx="68" cy="83"/>
              </a:xfrm>
              <a:prstGeom prst="ellipse">
                <a:avLst/>
              </a:prstGeom>
              <a:solidFill>
                <a:srgbClr val="FFFF40"/>
              </a:solidFill>
              <a:ln w="12700">
                <a:noFill/>
                <a:round/>
                <a:headEnd/>
                <a:tailEnd/>
              </a:ln>
            </p:spPr>
            <p:txBody>
              <a:bodyPr wrap="none" anchor="ctr"/>
              <a:lstStyle/>
              <a:p>
                <a:endParaRPr lang="en-US"/>
              </a:p>
            </p:txBody>
          </p:sp>
          <p:sp>
            <p:nvSpPr>
              <p:cNvPr id="27922" name="Oval 207"/>
              <p:cNvSpPr>
                <a:spLocks noChangeArrowheads="1"/>
              </p:cNvSpPr>
              <p:nvPr/>
            </p:nvSpPr>
            <p:spPr bwMode="auto">
              <a:xfrm>
                <a:off x="600" y="1300"/>
                <a:ext cx="49" cy="61"/>
              </a:xfrm>
              <a:prstGeom prst="ellipse">
                <a:avLst/>
              </a:prstGeom>
              <a:solidFill>
                <a:srgbClr val="FFFF80"/>
              </a:solidFill>
              <a:ln w="12700">
                <a:noFill/>
                <a:round/>
                <a:headEnd/>
                <a:tailEnd/>
              </a:ln>
            </p:spPr>
            <p:txBody>
              <a:bodyPr wrap="none" anchor="ctr"/>
              <a:lstStyle/>
              <a:p>
                <a:endParaRPr lang="en-US"/>
              </a:p>
            </p:txBody>
          </p:sp>
          <p:sp>
            <p:nvSpPr>
              <p:cNvPr id="27923" name="Oval 208"/>
              <p:cNvSpPr>
                <a:spLocks noChangeArrowheads="1"/>
              </p:cNvSpPr>
              <p:nvPr/>
            </p:nvSpPr>
            <p:spPr bwMode="auto">
              <a:xfrm>
                <a:off x="604" y="1305"/>
                <a:ext cx="32" cy="41"/>
              </a:xfrm>
              <a:prstGeom prst="ellipse">
                <a:avLst/>
              </a:prstGeom>
              <a:solidFill>
                <a:srgbClr val="FFFFC0"/>
              </a:solidFill>
              <a:ln w="12700">
                <a:noFill/>
                <a:round/>
                <a:headEnd/>
                <a:tailEnd/>
              </a:ln>
            </p:spPr>
            <p:txBody>
              <a:bodyPr wrap="none" anchor="ctr"/>
              <a:lstStyle/>
              <a:p>
                <a:endParaRPr lang="en-US"/>
              </a:p>
            </p:txBody>
          </p:sp>
        </p:grpSp>
        <p:sp>
          <p:nvSpPr>
            <p:cNvPr id="27912" name="Rectangle 209"/>
            <p:cNvSpPr>
              <a:spLocks noChangeArrowheads="1"/>
            </p:cNvSpPr>
            <p:nvPr/>
          </p:nvSpPr>
          <p:spPr bwMode="auto">
            <a:xfrm>
              <a:off x="101" y="1498"/>
              <a:ext cx="1185" cy="248"/>
            </a:xfrm>
            <a:prstGeom prst="rect">
              <a:avLst/>
            </a:prstGeom>
            <a:noFill/>
            <a:ln w="12700">
              <a:noFill/>
              <a:miter lim="800000"/>
              <a:headEnd/>
              <a:tailEnd/>
            </a:ln>
          </p:spPr>
          <p:txBody>
            <a:bodyPr lIns="90488" tIns="44450" rIns="90488" bIns="44450">
              <a:spAutoFit/>
            </a:bodyPr>
            <a:lstStyle/>
            <a:p>
              <a:pPr algn="ctr">
                <a:spcBef>
                  <a:spcPct val="50000"/>
                </a:spcBef>
              </a:pPr>
              <a:r>
                <a:rPr lang="en-US" sz="2000">
                  <a:solidFill>
                    <a:srgbClr val="000099"/>
                  </a:solidFill>
                </a:rPr>
                <a:t>Doctors</a:t>
              </a:r>
            </a:p>
          </p:txBody>
        </p:sp>
      </p:grpSp>
      <p:sp>
        <p:nvSpPr>
          <p:cNvPr id="27694" name="Line 210"/>
          <p:cNvSpPr>
            <a:spLocks noChangeShapeType="1"/>
          </p:cNvSpPr>
          <p:nvPr/>
        </p:nvSpPr>
        <p:spPr bwMode="auto">
          <a:xfrm flipH="1">
            <a:off x="1600200" y="1587500"/>
            <a:ext cx="1295400" cy="609600"/>
          </a:xfrm>
          <a:prstGeom prst="line">
            <a:avLst/>
          </a:prstGeom>
          <a:noFill/>
          <a:ln w="12700">
            <a:solidFill>
              <a:schemeClr val="folHlink"/>
            </a:solidFill>
            <a:round/>
            <a:headEnd/>
            <a:tailEnd/>
          </a:ln>
        </p:spPr>
        <p:txBody>
          <a:bodyPr wrap="none" anchor="ctr"/>
          <a:lstStyle/>
          <a:p>
            <a:endParaRPr lang="en-US"/>
          </a:p>
        </p:txBody>
      </p:sp>
      <p:sp>
        <p:nvSpPr>
          <p:cNvPr id="27695" name="Line 211"/>
          <p:cNvSpPr>
            <a:spLocks noChangeShapeType="1"/>
          </p:cNvSpPr>
          <p:nvPr/>
        </p:nvSpPr>
        <p:spPr bwMode="auto">
          <a:xfrm flipH="1" flipV="1">
            <a:off x="4953000" y="1663700"/>
            <a:ext cx="990600" cy="1524000"/>
          </a:xfrm>
          <a:prstGeom prst="line">
            <a:avLst/>
          </a:prstGeom>
          <a:noFill/>
          <a:ln w="12700">
            <a:solidFill>
              <a:schemeClr val="folHlink"/>
            </a:solidFill>
            <a:round/>
            <a:headEnd/>
            <a:tailEnd/>
          </a:ln>
        </p:spPr>
        <p:txBody>
          <a:bodyPr wrap="none" anchor="ctr"/>
          <a:lstStyle/>
          <a:p>
            <a:endParaRPr lang="en-US"/>
          </a:p>
        </p:txBody>
      </p:sp>
      <p:sp>
        <p:nvSpPr>
          <p:cNvPr id="27696" name="Line 212"/>
          <p:cNvSpPr>
            <a:spLocks noChangeShapeType="1"/>
          </p:cNvSpPr>
          <p:nvPr/>
        </p:nvSpPr>
        <p:spPr bwMode="auto">
          <a:xfrm flipV="1">
            <a:off x="4953000" y="1130300"/>
            <a:ext cx="2743200" cy="0"/>
          </a:xfrm>
          <a:prstGeom prst="line">
            <a:avLst/>
          </a:prstGeom>
          <a:noFill/>
          <a:ln w="12700">
            <a:solidFill>
              <a:schemeClr val="folHlink"/>
            </a:solidFill>
            <a:round/>
            <a:headEnd/>
            <a:tailEnd/>
          </a:ln>
        </p:spPr>
        <p:txBody>
          <a:bodyPr wrap="none" anchor="ctr"/>
          <a:lstStyle/>
          <a:p>
            <a:endParaRPr lang="en-US"/>
          </a:p>
        </p:txBody>
      </p:sp>
      <p:sp>
        <p:nvSpPr>
          <p:cNvPr id="27697" name="Line 213"/>
          <p:cNvSpPr>
            <a:spLocks noChangeShapeType="1"/>
          </p:cNvSpPr>
          <p:nvPr/>
        </p:nvSpPr>
        <p:spPr bwMode="auto">
          <a:xfrm flipH="1" flipV="1">
            <a:off x="1524000" y="2578100"/>
            <a:ext cx="457200" cy="685800"/>
          </a:xfrm>
          <a:prstGeom prst="line">
            <a:avLst/>
          </a:prstGeom>
          <a:noFill/>
          <a:ln w="12700">
            <a:solidFill>
              <a:schemeClr val="folHlink"/>
            </a:solidFill>
            <a:round/>
            <a:headEnd/>
            <a:tailEnd/>
          </a:ln>
        </p:spPr>
        <p:txBody>
          <a:bodyPr wrap="none" anchor="ctr"/>
          <a:lstStyle/>
          <a:p>
            <a:endParaRPr lang="en-US"/>
          </a:p>
        </p:txBody>
      </p:sp>
      <p:sp>
        <p:nvSpPr>
          <p:cNvPr id="27698" name="Rectangle 214"/>
          <p:cNvSpPr>
            <a:spLocks noChangeArrowheads="1"/>
          </p:cNvSpPr>
          <p:nvPr/>
        </p:nvSpPr>
        <p:spPr bwMode="auto">
          <a:xfrm>
            <a:off x="3505200" y="2273300"/>
            <a:ext cx="1671638" cy="698500"/>
          </a:xfrm>
          <a:prstGeom prst="rect">
            <a:avLst/>
          </a:prstGeom>
          <a:noFill/>
          <a:ln w="12700">
            <a:noFill/>
            <a:miter lim="800000"/>
            <a:headEnd/>
            <a:tailEnd/>
          </a:ln>
        </p:spPr>
        <p:txBody>
          <a:bodyPr lIns="90488" tIns="44450" rIns="90488" bIns="44450">
            <a:spAutoFit/>
          </a:bodyPr>
          <a:lstStyle/>
          <a:p>
            <a:pPr algn="ctr">
              <a:spcBef>
                <a:spcPct val="50000"/>
              </a:spcBef>
            </a:pPr>
            <a:r>
              <a:rPr lang="en-US" sz="2000">
                <a:solidFill>
                  <a:srgbClr val="000099"/>
                </a:solidFill>
              </a:rPr>
              <a:t>Health Department</a:t>
            </a:r>
          </a:p>
        </p:txBody>
      </p:sp>
      <p:sp>
        <p:nvSpPr>
          <p:cNvPr id="27699" name="Line 215"/>
          <p:cNvSpPr>
            <a:spLocks noChangeShapeType="1"/>
          </p:cNvSpPr>
          <p:nvPr/>
        </p:nvSpPr>
        <p:spPr bwMode="auto">
          <a:xfrm flipV="1">
            <a:off x="2362200" y="3111500"/>
            <a:ext cx="2133600" cy="304800"/>
          </a:xfrm>
          <a:prstGeom prst="line">
            <a:avLst/>
          </a:prstGeom>
          <a:noFill/>
          <a:ln w="12700">
            <a:solidFill>
              <a:schemeClr val="folHlink"/>
            </a:solidFill>
            <a:round/>
            <a:headEnd/>
            <a:tailEnd/>
          </a:ln>
        </p:spPr>
        <p:txBody>
          <a:bodyPr wrap="none" anchor="ctr"/>
          <a:lstStyle/>
          <a:p>
            <a:endParaRPr lang="en-US"/>
          </a:p>
        </p:txBody>
      </p:sp>
      <p:sp>
        <p:nvSpPr>
          <p:cNvPr id="27700" name="Line 216"/>
          <p:cNvSpPr>
            <a:spLocks noChangeShapeType="1"/>
          </p:cNvSpPr>
          <p:nvPr/>
        </p:nvSpPr>
        <p:spPr bwMode="auto">
          <a:xfrm flipH="1">
            <a:off x="990600" y="3560763"/>
            <a:ext cx="979488" cy="236537"/>
          </a:xfrm>
          <a:prstGeom prst="line">
            <a:avLst/>
          </a:prstGeom>
          <a:noFill/>
          <a:ln w="12700">
            <a:solidFill>
              <a:schemeClr val="folHlink"/>
            </a:solidFill>
            <a:round/>
            <a:headEnd/>
            <a:tailEnd/>
          </a:ln>
        </p:spPr>
        <p:txBody>
          <a:bodyPr wrap="none" anchor="ctr"/>
          <a:lstStyle/>
          <a:p>
            <a:endParaRPr lang="en-US"/>
          </a:p>
        </p:txBody>
      </p:sp>
      <p:grpSp>
        <p:nvGrpSpPr>
          <p:cNvPr id="21" name="Group 217"/>
          <p:cNvGrpSpPr>
            <a:grpSpLocks/>
          </p:cNvGrpSpPr>
          <p:nvPr/>
        </p:nvGrpSpPr>
        <p:grpSpPr bwMode="auto">
          <a:xfrm>
            <a:off x="1219200" y="2044700"/>
            <a:ext cx="460375" cy="639763"/>
            <a:chOff x="368" y="1930"/>
            <a:chExt cx="326" cy="403"/>
          </a:xfrm>
        </p:grpSpPr>
        <p:sp>
          <p:nvSpPr>
            <p:cNvPr id="27900" name="Oval 218"/>
            <p:cNvSpPr>
              <a:spLocks noChangeArrowheads="1"/>
            </p:cNvSpPr>
            <p:nvPr/>
          </p:nvSpPr>
          <p:spPr bwMode="auto">
            <a:xfrm>
              <a:off x="368" y="1930"/>
              <a:ext cx="326" cy="403"/>
            </a:xfrm>
            <a:prstGeom prst="ellipse">
              <a:avLst/>
            </a:prstGeom>
            <a:solidFill>
              <a:srgbClr val="202000"/>
            </a:solidFill>
            <a:ln w="12700">
              <a:noFill/>
              <a:round/>
              <a:headEnd/>
              <a:tailEnd/>
            </a:ln>
          </p:spPr>
          <p:txBody>
            <a:bodyPr wrap="none" anchor="ctr"/>
            <a:lstStyle/>
            <a:p>
              <a:endParaRPr lang="en-US"/>
            </a:p>
          </p:txBody>
        </p:sp>
        <p:sp>
          <p:nvSpPr>
            <p:cNvPr id="27901" name="Oval 219"/>
            <p:cNvSpPr>
              <a:spLocks noChangeArrowheads="1"/>
            </p:cNvSpPr>
            <p:nvPr/>
          </p:nvSpPr>
          <p:spPr bwMode="auto">
            <a:xfrm>
              <a:off x="374" y="1932"/>
              <a:ext cx="296" cy="366"/>
            </a:xfrm>
            <a:prstGeom prst="ellipse">
              <a:avLst/>
            </a:prstGeom>
            <a:solidFill>
              <a:srgbClr val="404000"/>
            </a:solidFill>
            <a:ln w="12700">
              <a:noFill/>
              <a:round/>
              <a:headEnd/>
              <a:tailEnd/>
            </a:ln>
          </p:spPr>
          <p:txBody>
            <a:bodyPr wrap="none" anchor="ctr"/>
            <a:lstStyle/>
            <a:p>
              <a:endParaRPr lang="en-US"/>
            </a:p>
          </p:txBody>
        </p:sp>
        <p:sp>
          <p:nvSpPr>
            <p:cNvPr id="27902" name="Oval 220"/>
            <p:cNvSpPr>
              <a:spLocks noChangeArrowheads="1"/>
            </p:cNvSpPr>
            <p:nvPr/>
          </p:nvSpPr>
          <p:spPr bwMode="auto">
            <a:xfrm>
              <a:off x="381" y="1938"/>
              <a:ext cx="263" cy="326"/>
            </a:xfrm>
            <a:prstGeom prst="ellipse">
              <a:avLst/>
            </a:prstGeom>
            <a:solidFill>
              <a:srgbClr val="606000"/>
            </a:solidFill>
            <a:ln w="12700">
              <a:noFill/>
              <a:round/>
              <a:headEnd/>
              <a:tailEnd/>
            </a:ln>
          </p:spPr>
          <p:txBody>
            <a:bodyPr wrap="none" anchor="ctr"/>
            <a:lstStyle/>
            <a:p>
              <a:endParaRPr lang="en-US"/>
            </a:p>
          </p:txBody>
        </p:sp>
        <p:sp>
          <p:nvSpPr>
            <p:cNvPr id="27903" name="Oval 221"/>
            <p:cNvSpPr>
              <a:spLocks noChangeArrowheads="1"/>
            </p:cNvSpPr>
            <p:nvPr/>
          </p:nvSpPr>
          <p:spPr bwMode="auto">
            <a:xfrm>
              <a:off x="388" y="1946"/>
              <a:ext cx="230" cy="283"/>
            </a:xfrm>
            <a:prstGeom prst="ellipse">
              <a:avLst/>
            </a:prstGeom>
            <a:solidFill>
              <a:srgbClr val="808000"/>
            </a:solidFill>
            <a:ln w="12700">
              <a:noFill/>
              <a:round/>
              <a:headEnd/>
              <a:tailEnd/>
            </a:ln>
          </p:spPr>
          <p:txBody>
            <a:bodyPr wrap="none" anchor="ctr"/>
            <a:lstStyle/>
            <a:p>
              <a:endParaRPr lang="en-US"/>
            </a:p>
          </p:txBody>
        </p:sp>
        <p:sp>
          <p:nvSpPr>
            <p:cNvPr id="27904" name="Oval 222"/>
            <p:cNvSpPr>
              <a:spLocks noChangeArrowheads="1"/>
            </p:cNvSpPr>
            <p:nvPr/>
          </p:nvSpPr>
          <p:spPr bwMode="auto">
            <a:xfrm>
              <a:off x="397" y="1952"/>
              <a:ext cx="196" cy="243"/>
            </a:xfrm>
            <a:prstGeom prst="ellipse">
              <a:avLst/>
            </a:prstGeom>
            <a:solidFill>
              <a:srgbClr val="A0A000"/>
            </a:solidFill>
            <a:ln w="12700">
              <a:noFill/>
              <a:round/>
              <a:headEnd/>
              <a:tailEnd/>
            </a:ln>
          </p:spPr>
          <p:txBody>
            <a:bodyPr wrap="none" anchor="ctr"/>
            <a:lstStyle/>
            <a:p>
              <a:endParaRPr lang="en-US"/>
            </a:p>
          </p:txBody>
        </p:sp>
        <p:sp>
          <p:nvSpPr>
            <p:cNvPr id="27905" name="Oval 223"/>
            <p:cNvSpPr>
              <a:spLocks noChangeArrowheads="1"/>
            </p:cNvSpPr>
            <p:nvPr/>
          </p:nvSpPr>
          <p:spPr bwMode="auto">
            <a:xfrm>
              <a:off x="404" y="1959"/>
              <a:ext cx="163" cy="202"/>
            </a:xfrm>
            <a:prstGeom prst="ellipse">
              <a:avLst/>
            </a:prstGeom>
            <a:solidFill>
              <a:srgbClr val="C0C000"/>
            </a:solidFill>
            <a:ln w="12700">
              <a:noFill/>
              <a:round/>
              <a:headEnd/>
              <a:tailEnd/>
            </a:ln>
          </p:spPr>
          <p:txBody>
            <a:bodyPr wrap="none" anchor="ctr"/>
            <a:lstStyle/>
            <a:p>
              <a:endParaRPr lang="en-US"/>
            </a:p>
          </p:txBody>
        </p:sp>
        <p:sp>
          <p:nvSpPr>
            <p:cNvPr id="27906" name="Oval 224"/>
            <p:cNvSpPr>
              <a:spLocks noChangeArrowheads="1"/>
            </p:cNvSpPr>
            <p:nvPr/>
          </p:nvSpPr>
          <p:spPr bwMode="auto">
            <a:xfrm>
              <a:off x="411" y="1968"/>
              <a:ext cx="130" cy="161"/>
            </a:xfrm>
            <a:prstGeom prst="ellipse">
              <a:avLst/>
            </a:prstGeom>
            <a:solidFill>
              <a:srgbClr val="E0E000"/>
            </a:solidFill>
            <a:ln w="12700">
              <a:noFill/>
              <a:round/>
              <a:headEnd/>
              <a:tailEnd/>
            </a:ln>
          </p:spPr>
          <p:txBody>
            <a:bodyPr wrap="none" anchor="ctr"/>
            <a:lstStyle/>
            <a:p>
              <a:endParaRPr lang="en-US"/>
            </a:p>
          </p:txBody>
        </p:sp>
        <p:sp>
          <p:nvSpPr>
            <p:cNvPr id="27907" name="Oval 225"/>
            <p:cNvSpPr>
              <a:spLocks noChangeArrowheads="1"/>
            </p:cNvSpPr>
            <p:nvPr/>
          </p:nvSpPr>
          <p:spPr bwMode="auto">
            <a:xfrm>
              <a:off x="419" y="1974"/>
              <a:ext cx="96" cy="119"/>
            </a:xfrm>
            <a:prstGeom prst="ellipse">
              <a:avLst/>
            </a:prstGeom>
            <a:solidFill>
              <a:srgbClr val="FFFF00"/>
            </a:solidFill>
            <a:ln w="12700">
              <a:noFill/>
              <a:round/>
              <a:headEnd/>
              <a:tailEnd/>
            </a:ln>
          </p:spPr>
          <p:txBody>
            <a:bodyPr wrap="none" anchor="ctr"/>
            <a:lstStyle/>
            <a:p>
              <a:endParaRPr lang="en-US"/>
            </a:p>
          </p:txBody>
        </p:sp>
        <p:sp>
          <p:nvSpPr>
            <p:cNvPr id="27908" name="Oval 226"/>
            <p:cNvSpPr>
              <a:spLocks noChangeArrowheads="1"/>
            </p:cNvSpPr>
            <p:nvPr/>
          </p:nvSpPr>
          <p:spPr bwMode="auto">
            <a:xfrm>
              <a:off x="425" y="1975"/>
              <a:ext cx="77" cy="97"/>
            </a:xfrm>
            <a:prstGeom prst="ellipse">
              <a:avLst/>
            </a:prstGeom>
            <a:solidFill>
              <a:srgbClr val="FFFF40"/>
            </a:solidFill>
            <a:ln w="12700">
              <a:noFill/>
              <a:round/>
              <a:headEnd/>
              <a:tailEnd/>
            </a:ln>
          </p:spPr>
          <p:txBody>
            <a:bodyPr wrap="none" anchor="ctr"/>
            <a:lstStyle/>
            <a:p>
              <a:endParaRPr lang="en-US"/>
            </a:p>
          </p:txBody>
        </p:sp>
        <p:sp>
          <p:nvSpPr>
            <p:cNvPr id="27909" name="Oval 227"/>
            <p:cNvSpPr>
              <a:spLocks noChangeArrowheads="1"/>
            </p:cNvSpPr>
            <p:nvPr/>
          </p:nvSpPr>
          <p:spPr bwMode="auto">
            <a:xfrm>
              <a:off x="429" y="1981"/>
              <a:ext cx="56" cy="71"/>
            </a:xfrm>
            <a:prstGeom prst="ellipse">
              <a:avLst/>
            </a:prstGeom>
            <a:solidFill>
              <a:srgbClr val="FFFF80"/>
            </a:solidFill>
            <a:ln w="12700">
              <a:noFill/>
              <a:round/>
              <a:headEnd/>
              <a:tailEnd/>
            </a:ln>
          </p:spPr>
          <p:txBody>
            <a:bodyPr wrap="none" anchor="ctr"/>
            <a:lstStyle/>
            <a:p>
              <a:endParaRPr lang="en-US"/>
            </a:p>
          </p:txBody>
        </p:sp>
        <p:sp>
          <p:nvSpPr>
            <p:cNvPr id="27910" name="Oval 228"/>
            <p:cNvSpPr>
              <a:spLocks noChangeArrowheads="1"/>
            </p:cNvSpPr>
            <p:nvPr/>
          </p:nvSpPr>
          <p:spPr bwMode="auto">
            <a:xfrm>
              <a:off x="433" y="1986"/>
              <a:ext cx="38" cy="49"/>
            </a:xfrm>
            <a:prstGeom prst="ellipse">
              <a:avLst/>
            </a:prstGeom>
            <a:solidFill>
              <a:srgbClr val="FFFFC0"/>
            </a:solidFill>
            <a:ln w="12700">
              <a:noFill/>
              <a:round/>
              <a:headEnd/>
              <a:tailEnd/>
            </a:ln>
          </p:spPr>
          <p:txBody>
            <a:bodyPr wrap="none" anchor="ctr"/>
            <a:lstStyle/>
            <a:p>
              <a:endParaRPr lang="en-US"/>
            </a:p>
          </p:txBody>
        </p:sp>
      </p:grpSp>
      <p:sp>
        <p:nvSpPr>
          <p:cNvPr id="27702" name="Rectangle 229"/>
          <p:cNvSpPr>
            <a:spLocks noChangeArrowheads="1"/>
          </p:cNvSpPr>
          <p:nvPr/>
        </p:nvSpPr>
        <p:spPr bwMode="auto">
          <a:xfrm>
            <a:off x="0" y="304800"/>
            <a:ext cx="9144000" cy="609600"/>
          </a:xfrm>
          <a:prstGeom prst="rect">
            <a:avLst/>
          </a:prstGeom>
          <a:noFill/>
          <a:ln w="12700">
            <a:noFill/>
            <a:miter lim="800000"/>
            <a:headEnd/>
            <a:tailEnd/>
          </a:ln>
        </p:spPr>
        <p:txBody>
          <a:bodyPr lIns="90488" tIns="44450" rIns="90488" bIns="44450" anchor="b"/>
          <a:lstStyle/>
          <a:p>
            <a:pPr algn="ctr"/>
            <a:r>
              <a:rPr lang="en-US" sz="4000" b="1">
                <a:solidFill>
                  <a:srgbClr val="000099"/>
                </a:solidFill>
                <a:latin typeface="Arial Narrow" pitchFamily="34" charset="0"/>
              </a:rPr>
              <a:t>Local Public Health System</a:t>
            </a:r>
          </a:p>
        </p:txBody>
      </p:sp>
      <p:grpSp>
        <p:nvGrpSpPr>
          <p:cNvPr id="22" name="Group 230"/>
          <p:cNvGrpSpPr>
            <a:grpSpLocks/>
          </p:cNvGrpSpPr>
          <p:nvPr/>
        </p:nvGrpSpPr>
        <p:grpSpPr bwMode="auto">
          <a:xfrm>
            <a:off x="2590800" y="4940300"/>
            <a:ext cx="407988" cy="568325"/>
            <a:chOff x="1325" y="3196"/>
            <a:chExt cx="289" cy="358"/>
          </a:xfrm>
        </p:grpSpPr>
        <p:sp>
          <p:nvSpPr>
            <p:cNvPr id="27889" name="Oval 231"/>
            <p:cNvSpPr>
              <a:spLocks noChangeArrowheads="1"/>
            </p:cNvSpPr>
            <p:nvPr/>
          </p:nvSpPr>
          <p:spPr bwMode="auto">
            <a:xfrm>
              <a:off x="1325" y="3196"/>
              <a:ext cx="289" cy="358"/>
            </a:xfrm>
            <a:prstGeom prst="ellipse">
              <a:avLst/>
            </a:prstGeom>
            <a:solidFill>
              <a:srgbClr val="202000"/>
            </a:solidFill>
            <a:ln w="12700">
              <a:noFill/>
              <a:round/>
              <a:headEnd/>
              <a:tailEnd/>
            </a:ln>
          </p:spPr>
          <p:txBody>
            <a:bodyPr wrap="none" anchor="ctr"/>
            <a:lstStyle/>
            <a:p>
              <a:endParaRPr lang="en-US"/>
            </a:p>
          </p:txBody>
        </p:sp>
        <p:sp>
          <p:nvSpPr>
            <p:cNvPr id="27890" name="Oval 232"/>
            <p:cNvSpPr>
              <a:spLocks noChangeArrowheads="1"/>
            </p:cNvSpPr>
            <p:nvPr/>
          </p:nvSpPr>
          <p:spPr bwMode="auto">
            <a:xfrm>
              <a:off x="1330" y="3197"/>
              <a:ext cx="263" cy="326"/>
            </a:xfrm>
            <a:prstGeom prst="ellipse">
              <a:avLst/>
            </a:prstGeom>
            <a:solidFill>
              <a:srgbClr val="404000"/>
            </a:solidFill>
            <a:ln w="12700">
              <a:noFill/>
              <a:round/>
              <a:headEnd/>
              <a:tailEnd/>
            </a:ln>
          </p:spPr>
          <p:txBody>
            <a:bodyPr wrap="none" anchor="ctr"/>
            <a:lstStyle/>
            <a:p>
              <a:endParaRPr lang="en-US"/>
            </a:p>
          </p:txBody>
        </p:sp>
        <p:sp>
          <p:nvSpPr>
            <p:cNvPr id="27891" name="Oval 233"/>
            <p:cNvSpPr>
              <a:spLocks noChangeArrowheads="1"/>
            </p:cNvSpPr>
            <p:nvPr/>
          </p:nvSpPr>
          <p:spPr bwMode="auto">
            <a:xfrm>
              <a:off x="1336" y="3203"/>
              <a:ext cx="234" cy="289"/>
            </a:xfrm>
            <a:prstGeom prst="ellipse">
              <a:avLst/>
            </a:prstGeom>
            <a:solidFill>
              <a:srgbClr val="606000"/>
            </a:solidFill>
            <a:ln w="12700">
              <a:noFill/>
              <a:round/>
              <a:headEnd/>
              <a:tailEnd/>
            </a:ln>
          </p:spPr>
          <p:txBody>
            <a:bodyPr wrap="none" anchor="ctr"/>
            <a:lstStyle/>
            <a:p>
              <a:endParaRPr lang="en-US"/>
            </a:p>
          </p:txBody>
        </p:sp>
        <p:sp>
          <p:nvSpPr>
            <p:cNvPr id="27892" name="Oval 234"/>
            <p:cNvSpPr>
              <a:spLocks noChangeArrowheads="1"/>
            </p:cNvSpPr>
            <p:nvPr/>
          </p:nvSpPr>
          <p:spPr bwMode="auto">
            <a:xfrm>
              <a:off x="1342" y="3209"/>
              <a:ext cx="205" cy="252"/>
            </a:xfrm>
            <a:prstGeom prst="ellipse">
              <a:avLst/>
            </a:prstGeom>
            <a:solidFill>
              <a:srgbClr val="808000"/>
            </a:solidFill>
            <a:ln w="12700">
              <a:noFill/>
              <a:round/>
              <a:headEnd/>
              <a:tailEnd/>
            </a:ln>
          </p:spPr>
          <p:txBody>
            <a:bodyPr wrap="none" anchor="ctr"/>
            <a:lstStyle/>
            <a:p>
              <a:endParaRPr lang="en-US"/>
            </a:p>
          </p:txBody>
        </p:sp>
        <p:sp>
          <p:nvSpPr>
            <p:cNvPr id="27893" name="Oval 235"/>
            <p:cNvSpPr>
              <a:spLocks noChangeArrowheads="1"/>
            </p:cNvSpPr>
            <p:nvPr/>
          </p:nvSpPr>
          <p:spPr bwMode="auto">
            <a:xfrm>
              <a:off x="1350" y="3216"/>
              <a:ext cx="174" cy="214"/>
            </a:xfrm>
            <a:prstGeom prst="ellipse">
              <a:avLst/>
            </a:prstGeom>
            <a:solidFill>
              <a:srgbClr val="A0A000"/>
            </a:solidFill>
            <a:ln w="12700">
              <a:noFill/>
              <a:round/>
              <a:headEnd/>
              <a:tailEnd/>
            </a:ln>
          </p:spPr>
          <p:txBody>
            <a:bodyPr wrap="none" anchor="ctr"/>
            <a:lstStyle/>
            <a:p>
              <a:endParaRPr lang="en-US"/>
            </a:p>
          </p:txBody>
        </p:sp>
        <p:sp>
          <p:nvSpPr>
            <p:cNvPr id="27894" name="Oval 236"/>
            <p:cNvSpPr>
              <a:spLocks noChangeArrowheads="1"/>
            </p:cNvSpPr>
            <p:nvPr/>
          </p:nvSpPr>
          <p:spPr bwMode="auto">
            <a:xfrm>
              <a:off x="1357" y="3222"/>
              <a:ext cx="144" cy="178"/>
            </a:xfrm>
            <a:prstGeom prst="ellipse">
              <a:avLst/>
            </a:prstGeom>
            <a:solidFill>
              <a:srgbClr val="C0C000"/>
            </a:solidFill>
            <a:ln w="12700">
              <a:noFill/>
              <a:round/>
              <a:headEnd/>
              <a:tailEnd/>
            </a:ln>
          </p:spPr>
          <p:txBody>
            <a:bodyPr wrap="none" anchor="ctr"/>
            <a:lstStyle/>
            <a:p>
              <a:endParaRPr lang="en-US"/>
            </a:p>
          </p:txBody>
        </p:sp>
        <p:sp>
          <p:nvSpPr>
            <p:cNvPr id="27895" name="Oval 237"/>
            <p:cNvSpPr>
              <a:spLocks noChangeArrowheads="1"/>
            </p:cNvSpPr>
            <p:nvPr/>
          </p:nvSpPr>
          <p:spPr bwMode="auto">
            <a:xfrm>
              <a:off x="1363" y="3229"/>
              <a:ext cx="115" cy="142"/>
            </a:xfrm>
            <a:prstGeom prst="ellipse">
              <a:avLst/>
            </a:prstGeom>
            <a:solidFill>
              <a:srgbClr val="E0E000"/>
            </a:solidFill>
            <a:ln w="12700">
              <a:noFill/>
              <a:round/>
              <a:headEnd/>
              <a:tailEnd/>
            </a:ln>
          </p:spPr>
          <p:txBody>
            <a:bodyPr wrap="none" anchor="ctr"/>
            <a:lstStyle/>
            <a:p>
              <a:endParaRPr lang="en-US"/>
            </a:p>
          </p:txBody>
        </p:sp>
        <p:sp>
          <p:nvSpPr>
            <p:cNvPr id="27896" name="Oval 238"/>
            <p:cNvSpPr>
              <a:spLocks noChangeArrowheads="1"/>
            </p:cNvSpPr>
            <p:nvPr/>
          </p:nvSpPr>
          <p:spPr bwMode="auto">
            <a:xfrm>
              <a:off x="1370" y="3235"/>
              <a:ext cx="85" cy="104"/>
            </a:xfrm>
            <a:prstGeom prst="ellipse">
              <a:avLst/>
            </a:prstGeom>
            <a:solidFill>
              <a:srgbClr val="FFFF00"/>
            </a:solidFill>
            <a:ln w="12700">
              <a:noFill/>
              <a:round/>
              <a:headEnd/>
              <a:tailEnd/>
            </a:ln>
          </p:spPr>
          <p:txBody>
            <a:bodyPr wrap="none" anchor="ctr"/>
            <a:lstStyle/>
            <a:p>
              <a:endParaRPr lang="en-US"/>
            </a:p>
          </p:txBody>
        </p:sp>
        <p:sp>
          <p:nvSpPr>
            <p:cNvPr id="27897" name="Oval 239"/>
            <p:cNvSpPr>
              <a:spLocks noChangeArrowheads="1"/>
            </p:cNvSpPr>
            <p:nvPr/>
          </p:nvSpPr>
          <p:spPr bwMode="auto">
            <a:xfrm>
              <a:off x="1375" y="3237"/>
              <a:ext cx="68" cy="84"/>
            </a:xfrm>
            <a:prstGeom prst="ellipse">
              <a:avLst/>
            </a:prstGeom>
            <a:solidFill>
              <a:srgbClr val="FFFF40"/>
            </a:solidFill>
            <a:ln w="12700">
              <a:noFill/>
              <a:round/>
              <a:headEnd/>
              <a:tailEnd/>
            </a:ln>
          </p:spPr>
          <p:txBody>
            <a:bodyPr wrap="none" anchor="ctr"/>
            <a:lstStyle/>
            <a:p>
              <a:endParaRPr lang="en-US"/>
            </a:p>
          </p:txBody>
        </p:sp>
        <p:sp>
          <p:nvSpPr>
            <p:cNvPr id="27898" name="Oval 240"/>
            <p:cNvSpPr>
              <a:spLocks noChangeArrowheads="1"/>
            </p:cNvSpPr>
            <p:nvPr/>
          </p:nvSpPr>
          <p:spPr bwMode="auto">
            <a:xfrm>
              <a:off x="1379" y="3241"/>
              <a:ext cx="49" cy="63"/>
            </a:xfrm>
            <a:prstGeom prst="ellipse">
              <a:avLst/>
            </a:prstGeom>
            <a:solidFill>
              <a:srgbClr val="FFFF80"/>
            </a:solidFill>
            <a:ln w="12700">
              <a:noFill/>
              <a:round/>
              <a:headEnd/>
              <a:tailEnd/>
            </a:ln>
          </p:spPr>
          <p:txBody>
            <a:bodyPr wrap="none" anchor="ctr"/>
            <a:lstStyle/>
            <a:p>
              <a:endParaRPr lang="en-US"/>
            </a:p>
          </p:txBody>
        </p:sp>
        <p:sp>
          <p:nvSpPr>
            <p:cNvPr id="27899" name="Oval 241"/>
            <p:cNvSpPr>
              <a:spLocks noChangeArrowheads="1"/>
            </p:cNvSpPr>
            <p:nvPr/>
          </p:nvSpPr>
          <p:spPr bwMode="auto">
            <a:xfrm>
              <a:off x="1383" y="3246"/>
              <a:ext cx="32" cy="43"/>
            </a:xfrm>
            <a:prstGeom prst="ellipse">
              <a:avLst/>
            </a:prstGeom>
            <a:solidFill>
              <a:srgbClr val="FFFFC0"/>
            </a:solidFill>
            <a:ln w="12700">
              <a:noFill/>
              <a:round/>
              <a:headEnd/>
              <a:tailEnd/>
            </a:ln>
          </p:spPr>
          <p:txBody>
            <a:bodyPr wrap="none" anchor="ctr"/>
            <a:lstStyle/>
            <a:p>
              <a:endParaRPr lang="en-US"/>
            </a:p>
          </p:txBody>
        </p:sp>
      </p:grpSp>
      <p:sp>
        <p:nvSpPr>
          <p:cNvPr id="27704" name="Line 242"/>
          <p:cNvSpPr>
            <a:spLocks noChangeShapeType="1"/>
          </p:cNvSpPr>
          <p:nvPr/>
        </p:nvSpPr>
        <p:spPr bwMode="auto">
          <a:xfrm flipH="1" flipV="1">
            <a:off x="3048000" y="1663700"/>
            <a:ext cx="838200" cy="1905000"/>
          </a:xfrm>
          <a:prstGeom prst="line">
            <a:avLst/>
          </a:prstGeom>
          <a:noFill/>
          <a:ln w="12700">
            <a:solidFill>
              <a:schemeClr val="folHlink"/>
            </a:solidFill>
            <a:round/>
            <a:headEnd/>
            <a:tailEnd/>
          </a:ln>
        </p:spPr>
        <p:txBody>
          <a:bodyPr wrap="none" anchor="ctr"/>
          <a:lstStyle/>
          <a:p>
            <a:endParaRPr lang="en-US"/>
          </a:p>
        </p:txBody>
      </p:sp>
      <p:grpSp>
        <p:nvGrpSpPr>
          <p:cNvPr id="23" name="Group 243"/>
          <p:cNvGrpSpPr>
            <a:grpSpLocks/>
          </p:cNvGrpSpPr>
          <p:nvPr/>
        </p:nvGrpSpPr>
        <p:grpSpPr bwMode="auto">
          <a:xfrm>
            <a:off x="4572000" y="5092700"/>
            <a:ext cx="460375" cy="641350"/>
            <a:chOff x="3629" y="3513"/>
            <a:chExt cx="326" cy="404"/>
          </a:xfrm>
        </p:grpSpPr>
        <p:sp>
          <p:nvSpPr>
            <p:cNvPr id="27878" name="Oval 244"/>
            <p:cNvSpPr>
              <a:spLocks noChangeArrowheads="1"/>
            </p:cNvSpPr>
            <p:nvPr/>
          </p:nvSpPr>
          <p:spPr bwMode="auto">
            <a:xfrm>
              <a:off x="3629" y="3513"/>
              <a:ext cx="326" cy="404"/>
            </a:xfrm>
            <a:prstGeom prst="ellipse">
              <a:avLst/>
            </a:prstGeom>
            <a:solidFill>
              <a:srgbClr val="200000"/>
            </a:solidFill>
            <a:ln w="12700">
              <a:noFill/>
              <a:round/>
              <a:headEnd/>
              <a:tailEnd/>
            </a:ln>
          </p:spPr>
          <p:txBody>
            <a:bodyPr wrap="none" anchor="ctr"/>
            <a:lstStyle/>
            <a:p>
              <a:endParaRPr lang="en-US"/>
            </a:p>
          </p:txBody>
        </p:sp>
        <p:sp>
          <p:nvSpPr>
            <p:cNvPr id="27879" name="Oval 245"/>
            <p:cNvSpPr>
              <a:spLocks noChangeArrowheads="1"/>
            </p:cNvSpPr>
            <p:nvPr/>
          </p:nvSpPr>
          <p:spPr bwMode="auto">
            <a:xfrm>
              <a:off x="3635" y="3516"/>
              <a:ext cx="296" cy="366"/>
            </a:xfrm>
            <a:prstGeom prst="ellipse">
              <a:avLst/>
            </a:prstGeom>
            <a:solidFill>
              <a:srgbClr val="400000"/>
            </a:solidFill>
            <a:ln w="12700">
              <a:noFill/>
              <a:round/>
              <a:headEnd/>
              <a:tailEnd/>
            </a:ln>
          </p:spPr>
          <p:txBody>
            <a:bodyPr wrap="none" anchor="ctr"/>
            <a:lstStyle/>
            <a:p>
              <a:endParaRPr lang="en-US"/>
            </a:p>
          </p:txBody>
        </p:sp>
        <p:sp>
          <p:nvSpPr>
            <p:cNvPr id="27880" name="Oval 246"/>
            <p:cNvSpPr>
              <a:spLocks noChangeArrowheads="1"/>
            </p:cNvSpPr>
            <p:nvPr/>
          </p:nvSpPr>
          <p:spPr bwMode="auto">
            <a:xfrm>
              <a:off x="3642" y="3522"/>
              <a:ext cx="263" cy="326"/>
            </a:xfrm>
            <a:prstGeom prst="ellipse">
              <a:avLst/>
            </a:prstGeom>
            <a:solidFill>
              <a:srgbClr val="600000"/>
            </a:solidFill>
            <a:ln w="12700">
              <a:noFill/>
              <a:round/>
              <a:headEnd/>
              <a:tailEnd/>
            </a:ln>
          </p:spPr>
          <p:txBody>
            <a:bodyPr wrap="none" anchor="ctr"/>
            <a:lstStyle/>
            <a:p>
              <a:endParaRPr lang="en-US"/>
            </a:p>
          </p:txBody>
        </p:sp>
        <p:sp>
          <p:nvSpPr>
            <p:cNvPr id="27881" name="Oval 247"/>
            <p:cNvSpPr>
              <a:spLocks noChangeArrowheads="1"/>
            </p:cNvSpPr>
            <p:nvPr/>
          </p:nvSpPr>
          <p:spPr bwMode="auto">
            <a:xfrm>
              <a:off x="3649" y="3529"/>
              <a:ext cx="230" cy="284"/>
            </a:xfrm>
            <a:prstGeom prst="ellipse">
              <a:avLst/>
            </a:prstGeom>
            <a:solidFill>
              <a:srgbClr val="800000"/>
            </a:solidFill>
            <a:ln w="12700">
              <a:noFill/>
              <a:round/>
              <a:headEnd/>
              <a:tailEnd/>
            </a:ln>
          </p:spPr>
          <p:txBody>
            <a:bodyPr wrap="none" anchor="ctr"/>
            <a:lstStyle/>
            <a:p>
              <a:endParaRPr lang="en-US"/>
            </a:p>
          </p:txBody>
        </p:sp>
        <p:sp>
          <p:nvSpPr>
            <p:cNvPr id="27882" name="Oval 248"/>
            <p:cNvSpPr>
              <a:spLocks noChangeArrowheads="1"/>
            </p:cNvSpPr>
            <p:nvPr/>
          </p:nvSpPr>
          <p:spPr bwMode="auto">
            <a:xfrm>
              <a:off x="3658" y="3535"/>
              <a:ext cx="196" cy="244"/>
            </a:xfrm>
            <a:prstGeom prst="ellipse">
              <a:avLst/>
            </a:prstGeom>
            <a:solidFill>
              <a:srgbClr val="A00000"/>
            </a:solidFill>
            <a:ln w="12700">
              <a:noFill/>
              <a:round/>
              <a:headEnd/>
              <a:tailEnd/>
            </a:ln>
          </p:spPr>
          <p:txBody>
            <a:bodyPr wrap="none" anchor="ctr"/>
            <a:lstStyle/>
            <a:p>
              <a:endParaRPr lang="en-US"/>
            </a:p>
          </p:txBody>
        </p:sp>
        <p:sp>
          <p:nvSpPr>
            <p:cNvPr id="27883" name="Oval 249"/>
            <p:cNvSpPr>
              <a:spLocks noChangeArrowheads="1"/>
            </p:cNvSpPr>
            <p:nvPr/>
          </p:nvSpPr>
          <p:spPr bwMode="auto">
            <a:xfrm>
              <a:off x="3665" y="3543"/>
              <a:ext cx="163" cy="201"/>
            </a:xfrm>
            <a:prstGeom prst="ellipse">
              <a:avLst/>
            </a:prstGeom>
            <a:solidFill>
              <a:srgbClr val="C00000"/>
            </a:solidFill>
            <a:ln w="12700">
              <a:noFill/>
              <a:round/>
              <a:headEnd/>
              <a:tailEnd/>
            </a:ln>
          </p:spPr>
          <p:txBody>
            <a:bodyPr wrap="none" anchor="ctr"/>
            <a:lstStyle/>
            <a:p>
              <a:endParaRPr lang="en-US"/>
            </a:p>
          </p:txBody>
        </p:sp>
        <p:sp>
          <p:nvSpPr>
            <p:cNvPr id="27884" name="Oval 250"/>
            <p:cNvSpPr>
              <a:spLocks noChangeArrowheads="1"/>
            </p:cNvSpPr>
            <p:nvPr/>
          </p:nvSpPr>
          <p:spPr bwMode="auto">
            <a:xfrm>
              <a:off x="3672" y="3551"/>
              <a:ext cx="130" cy="160"/>
            </a:xfrm>
            <a:prstGeom prst="ellipse">
              <a:avLst/>
            </a:prstGeom>
            <a:solidFill>
              <a:srgbClr val="E00000"/>
            </a:solidFill>
            <a:ln w="12700">
              <a:noFill/>
              <a:round/>
              <a:headEnd/>
              <a:tailEnd/>
            </a:ln>
          </p:spPr>
          <p:txBody>
            <a:bodyPr wrap="none" anchor="ctr"/>
            <a:lstStyle/>
            <a:p>
              <a:endParaRPr lang="en-US"/>
            </a:p>
          </p:txBody>
        </p:sp>
        <p:sp>
          <p:nvSpPr>
            <p:cNvPr id="27885" name="Oval 251"/>
            <p:cNvSpPr>
              <a:spLocks noChangeArrowheads="1"/>
            </p:cNvSpPr>
            <p:nvPr/>
          </p:nvSpPr>
          <p:spPr bwMode="auto">
            <a:xfrm>
              <a:off x="3680" y="3558"/>
              <a:ext cx="96" cy="117"/>
            </a:xfrm>
            <a:prstGeom prst="ellipse">
              <a:avLst/>
            </a:prstGeom>
            <a:solidFill>
              <a:srgbClr val="FF0000"/>
            </a:solidFill>
            <a:ln w="12700">
              <a:noFill/>
              <a:round/>
              <a:headEnd/>
              <a:tailEnd/>
            </a:ln>
          </p:spPr>
          <p:txBody>
            <a:bodyPr wrap="none" anchor="ctr"/>
            <a:lstStyle/>
            <a:p>
              <a:endParaRPr lang="en-US"/>
            </a:p>
          </p:txBody>
        </p:sp>
        <p:sp>
          <p:nvSpPr>
            <p:cNvPr id="27886" name="Oval 252"/>
            <p:cNvSpPr>
              <a:spLocks noChangeArrowheads="1"/>
            </p:cNvSpPr>
            <p:nvPr/>
          </p:nvSpPr>
          <p:spPr bwMode="auto">
            <a:xfrm>
              <a:off x="3686" y="3559"/>
              <a:ext cx="77" cy="95"/>
            </a:xfrm>
            <a:prstGeom prst="ellipse">
              <a:avLst/>
            </a:prstGeom>
            <a:solidFill>
              <a:srgbClr val="FF4040"/>
            </a:solidFill>
            <a:ln w="12700">
              <a:noFill/>
              <a:round/>
              <a:headEnd/>
              <a:tailEnd/>
            </a:ln>
          </p:spPr>
          <p:txBody>
            <a:bodyPr wrap="none" anchor="ctr"/>
            <a:lstStyle/>
            <a:p>
              <a:endParaRPr lang="en-US"/>
            </a:p>
          </p:txBody>
        </p:sp>
        <p:sp>
          <p:nvSpPr>
            <p:cNvPr id="27887" name="Oval 253"/>
            <p:cNvSpPr>
              <a:spLocks noChangeArrowheads="1"/>
            </p:cNvSpPr>
            <p:nvPr/>
          </p:nvSpPr>
          <p:spPr bwMode="auto">
            <a:xfrm>
              <a:off x="3690" y="3565"/>
              <a:ext cx="56" cy="71"/>
            </a:xfrm>
            <a:prstGeom prst="ellipse">
              <a:avLst/>
            </a:prstGeom>
            <a:solidFill>
              <a:srgbClr val="FF8080"/>
            </a:solidFill>
            <a:ln w="12700">
              <a:noFill/>
              <a:round/>
              <a:headEnd/>
              <a:tailEnd/>
            </a:ln>
          </p:spPr>
          <p:txBody>
            <a:bodyPr wrap="none" anchor="ctr"/>
            <a:lstStyle/>
            <a:p>
              <a:endParaRPr lang="en-US"/>
            </a:p>
          </p:txBody>
        </p:sp>
        <p:sp>
          <p:nvSpPr>
            <p:cNvPr id="27888" name="Oval 254"/>
            <p:cNvSpPr>
              <a:spLocks noChangeArrowheads="1"/>
            </p:cNvSpPr>
            <p:nvPr/>
          </p:nvSpPr>
          <p:spPr bwMode="auto">
            <a:xfrm>
              <a:off x="3694" y="3570"/>
              <a:ext cx="38" cy="49"/>
            </a:xfrm>
            <a:prstGeom prst="ellipse">
              <a:avLst/>
            </a:prstGeom>
            <a:solidFill>
              <a:srgbClr val="FFC0C0"/>
            </a:solidFill>
            <a:ln w="12700">
              <a:noFill/>
              <a:round/>
              <a:headEnd/>
              <a:tailEnd/>
            </a:ln>
          </p:spPr>
          <p:txBody>
            <a:bodyPr wrap="none" anchor="ctr"/>
            <a:lstStyle/>
            <a:p>
              <a:endParaRPr lang="en-US"/>
            </a:p>
          </p:txBody>
        </p:sp>
      </p:grpSp>
      <p:sp>
        <p:nvSpPr>
          <p:cNvPr id="27706" name="Line 255"/>
          <p:cNvSpPr>
            <a:spLocks noChangeShapeType="1"/>
          </p:cNvSpPr>
          <p:nvPr/>
        </p:nvSpPr>
        <p:spPr bwMode="auto">
          <a:xfrm flipH="1">
            <a:off x="3657600" y="3721100"/>
            <a:ext cx="914400" cy="2057400"/>
          </a:xfrm>
          <a:prstGeom prst="line">
            <a:avLst/>
          </a:prstGeom>
          <a:noFill/>
          <a:ln w="12700">
            <a:solidFill>
              <a:schemeClr val="folHlink"/>
            </a:solidFill>
            <a:round/>
            <a:headEnd/>
            <a:tailEnd/>
          </a:ln>
        </p:spPr>
        <p:txBody>
          <a:bodyPr wrap="none" anchor="ctr"/>
          <a:lstStyle/>
          <a:p>
            <a:endParaRPr lang="en-US"/>
          </a:p>
        </p:txBody>
      </p:sp>
      <p:grpSp>
        <p:nvGrpSpPr>
          <p:cNvPr id="24" name="Group 256"/>
          <p:cNvGrpSpPr>
            <a:grpSpLocks/>
          </p:cNvGrpSpPr>
          <p:nvPr/>
        </p:nvGrpSpPr>
        <p:grpSpPr bwMode="auto">
          <a:xfrm>
            <a:off x="1066800" y="4635500"/>
            <a:ext cx="460375" cy="639763"/>
            <a:chOff x="368" y="1930"/>
            <a:chExt cx="326" cy="403"/>
          </a:xfrm>
        </p:grpSpPr>
        <p:sp>
          <p:nvSpPr>
            <p:cNvPr id="27867" name="Oval 257"/>
            <p:cNvSpPr>
              <a:spLocks noChangeArrowheads="1"/>
            </p:cNvSpPr>
            <p:nvPr/>
          </p:nvSpPr>
          <p:spPr bwMode="auto">
            <a:xfrm>
              <a:off x="368" y="1930"/>
              <a:ext cx="326" cy="403"/>
            </a:xfrm>
            <a:prstGeom prst="ellipse">
              <a:avLst/>
            </a:prstGeom>
            <a:solidFill>
              <a:srgbClr val="202000"/>
            </a:solidFill>
            <a:ln w="12700">
              <a:noFill/>
              <a:round/>
              <a:headEnd/>
              <a:tailEnd/>
            </a:ln>
          </p:spPr>
          <p:txBody>
            <a:bodyPr wrap="none" anchor="ctr"/>
            <a:lstStyle/>
            <a:p>
              <a:endParaRPr lang="en-US"/>
            </a:p>
          </p:txBody>
        </p:sp>
        <p:sp>
          <p:nvSpPr>
            <p:cNvPr id="27868" name="Oval 258"/>
            <p:cNvSpPr>
              <a:spLocks noChangeArrowheads="1"/>
            </p:cNvSpPr>
            <p:nvPr/>
          </p:nvSpPr>
          <p:spPr bwMode="auto">
            <a:xfrm>
              <a:off x="374" y="1932"/>
              <a:ext cx="296" cy="366"/>
            </a:xfrm>
            <a:prstGeom prst="ellipse">
              <a:avLst/>
            </a:prstGeom>
            <a:solidFill>
              <a:srgbClr val="404000"/>
            </a:solidFill>
            <a:ln w="12700">
              <a:noFill/>
              <a:round/>
              <a:headEnd/>
              <a:tailEnd/>
            </a:ln>
          </p:spPr>
          <p:txBody>
            <a:bodyPr wrap="none" anchor="ctr"/>
            <a:lstStyle/>
            <a:p>
              <a:endParaRPr lang="en-US"/>
            </a:p>
          </p:txBody>
        </p:sp>
        <p:sp>
          <p:nvSpPr>
            <p:cNvPr id="27869" name="Oval 259"/>
            <p:cNvSpPr>
              <a:spLocks noChangeArrowheads="1"/>
            </p:cNvSpPr>
            <p:nvPr/>
          </p:nvSpPr>
          <p:spPr bwMode="auto">
            <a:xfrm>
              <a:off x="381" y="1938"/>
              <a:ext cx="263" cy="326"/>
            </a:xfrm>
            <a:prstGeom prst="ellipse">
              <a:avLst/>
            </a:prstGeom>
            <a:solidFill>
              <a:srgbClr val="606000"/>
            </a:solidFill>
            <a:ln w="12700">
              <a:noFill/>
              <a:round/>
              <a:headEnd/>
              <a:tailEnd/>
            </a:ln>
          </p:spPr>
          <p:txBody>
            <a:bodyPr wrap="none" anchor="ctr"/>
            <a:lstStyle/>
            <a:p>
              <a:endParaRPr lang="en-US"/>
            </a:p>
          </p:txBody>
        </p:sp>
        <p:sp>
          <p:nvSpPr>
            <p:cNvPr id="27870" name="Oval 260"/>
            <p:cNvSpPr>
              <a:spLocks noChangeArrowheads="1"/>
            </p:cNvSpPr>
            <p:nvPr/>
          </p:nvSpPr>
          <p:spPr bwMode="auto">
            <a:xfrm>
              <a:off x="388" y="1946"/>
              <a:ext cx="230" cy="283"/>
            </a:xfrm>
            <a:prstGeom prst="ellipse">
              <a:avLst/>
            </a:prstGeom>
            <a:solidFill>
              <a:srgbClr val="808000"/>
            </a:solidFill>
            <a:ln w="12700">
              <a:noFill/>
              <a:round/>
              <a:headEnd/>
              <a:tailEnd/>
            </a:ln>
          </p:spPr>
          <p:txBody>
            <a:bodyPr wrap="none" anchor="ctr"/>
            <a:lstStyle/>
            <a:p>
              <a:endParaRPr lang="en-US"/>
            </a:p>
          </p:txBody>
        </p:sp>
        <p:sp>
          <p:nvSpPr>
            <p:cNvPr id="27871" name="Oval 261"/>
            <p:cNvSpPr>
              <a:spLocks noChangeArrowheads="1"/>
            </p:cNvSpPr>
            <p:nvPr/>
          </p:nvSpPr>
          <p:spPr bwMode="auto">
            <a:xfrm>
              <a:off x="397" y="1952"/>
              <a:ext cx="196" cy="243"/>
            </a:xfrm>
            <a:prstGeom prst="ellipse">
              <a:avLst/>
            </a:prstGeom>
            <a:solidFill>
              <a:srgbClr val="A0A000"/>
            </a:solidFill>
            <a:ln w="12700">
              <a:noFill/>
              <a:round/>
              <a:headEnd/>
              <a:tailEnd/>
            </a:ln>
          </p:spPr>
          <p:txBody>
            <a:bodyPr wrap="none" anchor="ctr"/>
            <a:lstStyle/>
            <a:p>
              <a:endParaRPr lang="en-US"/>
            </a:p>
          </p:txBody>
        </p:sp>
        <p:sp>
          <p:nvSpPr>
            <p:cNvPr id="27872" name="Oval 262"/>
            <p:cNvSpPr>
              <a:spLocks noChangeArrowheads="1"/>
            </p:cNvSpPr>
            <p:nvPr/>
          </p:nvSpPr>
          <p:spPr bwMode="auto">
            <a:xfrm>
              <a:off x="404" y="1959"/>
              <a:ext cx="163" cy="202"/>
            </a:xfrm>
            <a:prstGeom prst="ellipse">
              <a:avLst/>
            </a:prstGeom>
            <a:solidFill>
              <a:srgbClr val="C0C000"/>
            </a:solidFill>
            <a:ln w="12700">
              <a:noFill/>
              <a:round/>
              <a:headEnd/>
              <a:tailEnd/>
            </a:ln>
          </p:spPr>
          <p:txBody>
            <a:bodyPr wrap="none" anchor="ctr"/>
            <a:lstStyle/>
            <a:p>
              <a:endParaRPr lang="en-US"/>
            </a:p>
          </p:txBody>
        </p:sp>
        <p:sp>
          <p:nvSpPr>
            <p:cNvPr id="27873" name="Oval 263"/>
            <p:cNvSpPr>
              <a:spLocks noChangeArrowheads="1"/>
            </p:cNvSpPr>
            <p:nvPr/>
          </p:nvSpPr>
          <p:spPr bwMode="auto">
            <a:xfrm>
              <a:off x="411" y="1968"/>
              <a:ext cx="130" cy="161"/>
            </a:xfrm>
            <a:prstGeom prst="ellipse">
              <a:avLst/>
            </a:prstGeom>
            <a:solidFill>
              <a:srgbClr val="E0E000"/>
            </a:solidFill>
            <a:ln w="12700">
              <a:noFill/>
              <a:round/>
              <a:headEnd/>
              <a:tailEnd/>
            </a:ln>
          </p:spPr>
          <p:txBody>
            <a:bodyPr wrap="none" anchor="ctr"/>
            <a:lstStyle/>
            <a:p>
              <a:endParaRPr lang="en-US"/>
            </a:p>
          </p:txBody>
        </p:sp>
        <p:sp>
          <p:nvSpPr>
            <p:cNvPr id="27874" name="Oval 264"/>
            <p:cNvSpPr>
              <a:spLocks noChangeArrowheads="1"/>
            </p:cNvSpPr>
            <p:nvPr/>
          </p:nvSpPr>
          <p:spPr bwMode="auto">
            <a:xfrm>
              <a:off x="419" y="1974"/>
              <a:ext cx="96" cy="119"/>
            </a:xfrm>
            <a:prstGeom prst="ellipse">
              <a:avLst/>
            </a:prstGeom>
            <a:solidFill>
              <a:srgbClr val="FFFF00"/>
            </a:solidFill>
            <a:ln w="12700">
              <a:noFill/>
              <a:round/>
              <a:headEnd/>
              <a:tailEnd/>
            </a:ln>
          </p:spPr>
          <p:txBody>
            <a:bodyPr wrap="none" anchor="ctr"/>
            <a:lstStyle/>
            <a:p>
              <a:endParaRPr lang="en-US"/>
            </a:p>
          </p:txBody>
        </p:sp>
        <p:sp>
          <p:nvSpPr>
            <p:cNvPr id="27875" name="Oval 265"/>
            <p:cNvSpPr>
              <a:spLocks noChangeArrowheads="1"/>
            </p:cNvSpPr>
            <p:nvPr/>
          </p:nvSpPr>
          <p:spPr bwMode="auto">
            <a:xfrm>
              <a:off x="425" y="1975"/>
              <a:ext cx="77" cy="97"/>
            </a:xfrm>
            <a:prstGeom prst="ellipse">
              <a:avLst/>
            </a:prstGeom>
            <a:solidFill>
              <a:srgbClr val="FFFF40"/>
            </a:solidFill>
            <a:ln w="12700">
              <a:noFill/>
              <a:round/>
              <a:headEnd/>
              <a:tailEnd/>
            </a:ln>
          </p:spPr>
          <p:txBody>
            <a:bodyPr wrap="none" anchor="ctr"/>
            <a:lstStyle/>
            <a:p>
              <a:endParaRPr lang="en-US"/>
            </a:p>
          </p:txBody>
        </p:sp>
        <p:sp>
          <p:nvSpPr>
            <p:cNvPr id="27876" name="Oval 266"/>
            <p:cNvSpPr>
              <a:spLocks noChangeArrowheads="1"/>
            </p:cNvSpPr>
            <p:nvPr/>
          </p:nvSpPr>
          <p:spPr bwMode="auto">
            <a:xfrm>
              <a:off x="429" y="1981"/>
              <a:ext cx="56" cy="71"/>
            </a:xfrm>
            <a:prstGeom prst="ellipse">
              <a:avLst/>
            </a:prstGeom>
            <a:solidFill>
              <a:srgbClr val="FFFF80"/>
            </a:solidFill>
            <a:ln w="12700">
              <a:noFill/>
              <a:round/>
              <a:headEnd/>
              <a:tailEnd/>
            </a:ln>
          </p:spPr>
          <p:txBody>
            <a:bodyPr wrap="none" anchor="ctr"/>
            <a:lstStyle/>
            <a:p>
              <a:endParaRPr lang="en-US"/>
            </a:p>
          </p:txBody>
        </p:sp>
        <p:sp>
          <p:nvSpPr>
            <p:cNvPr id="27877" name="Oval 267"/>
            <p:cNvSpPr>
              <a:spLocks noChangeArrowheads="1"/>
            </p:cNvSpPr>
            <p:nvPr/>
          </p:nvSpPr>
          <p:spPr bwMode="auto">
            <a:xfrm>
              <a:off x="433" y="1986"/>
              <a:ext cx="38" cy="49"/>
            </a:xfrm>
            <a:prstGeom prst="ellipse">
              <a:avLst/>
            </a:prstGeom>
            <a:solidFill>
              <a:srgbClr val="FFFFC0"/>
            </a:solidFill>
            <a:ln w="12700">
              <a:noFill/>
              <a:round/>
              <a:headEnd/>
              <a:tailEnd/>
            </a:ln>
          </p:spPr>
          <p:txBody>
            <a:bodyPr wrap="none" anchor="ctr"/>
            <a:lstStyle/>
            <a:p>
              <a:endParaRPr lang="en-US"/>
            </a:p>
          </p:txBody>
        </p:sp>
      </p:grpSp>
      <p:grpSp>
        <p:nvGrpSpPr>
          <p:cNvPr id="25" name="Group 268"/>
          <p:cNvGrpSpPr>
            <a:grpSpLocks/>
          </p:cNvGrpSpPr>
          <p:nvPr/>
        </p:nvGrpSpPr>
        <p:grpSpPr bwMode="auto">
          <a:xfrm>
            <a:off x="4495800" y="1054100"/>
            <a:ext cx="561975" cy="781050"/>
            <a:chOff x="4013" y="2015"/>
            <a:chExt cx="398" cy="492"/>
          </a:xfrm>
        </p:grpSpPr>
        <p:sp>
          <p:nvSpPr>
            <p:cNvPr id="27856" name="Oval 269"/>
            <p:cNvSpPr>
              <a:spLocks noChangeArrowheads="1"/>
            </p:cNvSpPr>
            <p:nvPr/>
          </p:nvSpPr>
          <p:spPr bwMode="auto">
            <a:xfrm>
              <a:off x="4013" y="2015"/>
              <a:ext cx="398" cy="492"/>
            </a:xfrm>
            <a:prstGeom prst="ellipse">
              <a:avLst/>
            </a:prstGeom>
            <a:solidFill>
              <a:srgbClr val="200020"/>
            </a:solidFill>
            <a:ln w="12700">
              <a:noFill/>
              <a:round/>
              <a:headEnd/>
              <a:tailEnd/>
            </a:ln>
          </p:spPr>
          <p:txBody>
            <a:bodyPr wrap="none" anchor="ctr"/>
            <a:lstStyle/>
            <a:p>
              <a:endParaRPr lang="en-US"/>
            </a:p>
          </p:txBody>
        </p:sp>
        <p:sp>
          <p:nvSpPr>
            <p:cNvPr id="27857" name="Oval 270"/>
            <p:cNvSpPr>
              <a:spLocks noChangeArrowheads="1"/>
            </p:cNvSpPr>
            <p:nvPr/>
          </p:nvSpPr>
          <p:spPr bwMode="auto">
            <a:xfrm>
              <a:off x="4021" y="2019"/>
              <a:ext cx="362" cy="448"/>
            </a:xfrm>
            <a:prstGeom prst="ellipse">
              <a:avLst/>
            </a:prstGeom>
            <a:solidFill>
              <a:srgbClr val="400040"/>
            </a:solidFill>
            <a:ln w="12700">
              <a:noFill/>
              <a:round/>
              <a:headEnd/>
              <a:tailEnd/>
            </a:ln>
          </p:spPr>
          <p:txBody>
            <a:bodyPr wrap="none" anchor="ctr"/>
            <a:lstStyle/>
            <a:p>
              <a:endParaRPr lang="en-US"/>
            </a:p>
          </p:txBody>
        </p:sp>
        <p:sp>
          <p:nvSpPr>
            <p:cNvPr id="27858" name="Oval 271"/>
            <p:cNvSpPr>
              <a:spLocks noChangeArrowheads="1"/>
            </p:cNvSpPr>
            <p:nvPr/>
          </p:nvSpPr>
          <p:spPr bwMode="auto">
            <a:xfrm>
              <a:off x="4029" y="2026"/>
              <a:ext cx="322" cy="399"/>
            </a:xfrm>
            <a:prstGeom prst="ellipse">
              <a:avLst/>
            </a:prstGeom>
            <a:solidFill>
              <a:srgbClr val="600060"/>
            </a:solidFill>
            <a:ln w="12700">
              <a:noFill/>
              <a:round/>
              <a:headEnd/>
              <a:tailEnd/>
            </a:ln>
          </p:spPr>
          <p:txBody>
            <a:bodyPr wrap="none" anchor="ctr"/>
            <a:lstStyle/>
            <a:p>
              <a:endParaRPr lang="en-US"/>
            </a:p>
          </p:txBody>
        </p:sp>
        <p:sp>
          <p:nvSpPr>
            <p:cNvPr id="27859" name="Oval 272"/>
            <p:cNvSpPr>
              <a:spLocks noChangeArrowheads="1"/>
            </p:cNvSpPr>
            <p:nvPr/>
          </p:nvSpPr>
          <p:spPr bwMode="auto">
            <a:xfrm>
              <a:off x="4038" y="2035"/>
              <a:ext cx="281" cy="348"/>
            </a:xfrm>
            <a:prstGeom prst="ellipse">
              <a:avLst/>
            </a:prstGeom>
            <a:solidFill>
              <a:srgbClr val="800080"/>
            </a:solidFill>
            <a:ln w="12700">
              <a:noFill/>
              <a:round/>
              <a:headEnd/>
              <a:tailEnd/>
            </a:ln>
          </p:spPr>
          <p:txBody>
            <a:bodyPr wrap="none" anchor="ctr"/>
            <a:lstStyle/>
            <a:p>
              <a:endParaRPr lang="en-US"/>
            </a:p>
          </p:txBody>
        </p:sp>
        <p:sp>
          <p:nvSpPr>
            <p:cNvPr id="27860" name="Oval 273"/>
            <p:cNvSpPr>
              <a:spLocks noChangeArrowheads="1"/>
            </p:cNvSpPr>
            <p:nvPr/>
          </p:nvSpPr>
          <p:spPr bwMode="auto">
            <a:xfrm>
              <a:off x="4049" y="2042"/>
              <a:ext cx="240" cy="298"/>
            </a:xfrm>
            <a:prstGeom prst="ellipse">
              <a:avLst/>
            </a:prstGeom>
            <a:solidFill>
              <a:srgbClr val="A000A0"/>
            </a:solidFill>
            <a:ln w="12700">
              <a:noFill/>
              <a:round/>
              <a:headEnd/>
              <a:tailEnd/>
            </a:ln>
          </p:spPr>
          <p:txBody>
            <a:bodyPr wrap="none" anchor="ctr"/>
            <a:lstStyle/>
            <a:p>
              <a:endParaRPr lang="en-US"/>
            </a:p>
          </p:txBody>
        </p:sp>
        <p:sp>
          <p:nvSpPr>
            <p:cNvPr id="27861" name="Oval 274"/>
            <p:cNvSpPr>
              <a:spLocks noChangeArrowheads="1"/>
            </p:cNvSpPr>
            <p:nvPr/>
          </p:nvSpPr>
          <p:spPr bwMode="auto">
            <a:xfrm>
              <a:off x="4057" y="2052"/>
              <a:ext cx="199" cy="247"/>
            </a:xfrm>
            <a:prstGeom prst="ellipse">
              <a:avLst/>
            </a:prstGeom>
            <a:solidFill>
              <a:srgbClr val="C000C0"/>
            </a:solidFill>
            <a:ln w="12700">
              <a:noFill/>
              <a:round/>
              <a:headEnd/>
              <a:tailEnd/>
            </a:ln>
          </p:spPr>
          <p:txBody>
            <a:bodyPr wrap="none" anchor="ctr"/>
            <a:lstStyle/>
            <a:p>
              <a:endParaRPr lang="en-US"/>
            </a:p>
          </p:txBody>
        </p:sp>
        <p:sp>
          <p:nvSpPr>
            <p:cNvPr id="27862" name="Oval 275"/>
            <p:cNvSpPr>
              <a:spLocks noChangeArrowheads="1"/>
            </p:cNvSpPr>
            <p:nvPr/>
          </p:nvSpPr>
          <p:spPr bwMode="auto">
            <a:xfrm>
              <a:off x="4066" y="2062"/>
              <a:ext cx="159" cy="198"/>
            </a:xfrm>
            <a:prstGeom prst="ellipse">
              <a:avLst/>
            </a:prstGeom>
            <a:solidFill>
              <a:srgbClr val="E000E0"/>
            </a:solidFill>
            <a:ln w="12700">
              <a:noFill/>
              <a:round/>
              <a:headEnd/>
              <a:tailEnd/>
            </a:ln>
          </p:spPr>
          <p:txBody>
            <a:bodyPr wrap="none" anchor="ctr"/>
            <a:lstStyle/>
            <a:p>
              <a:endParaRPr lang="en-US"/>
            </a:p>
          </p:txBody>
        </p:sp>
        <p:sp>
          <p:nvSpPr>
            <p:cNvPr id="27863" name="Oval 276"/>
            <p:cNvSpPr>
              <a:spLocks noChangeArrowheads="1"/>
            </p:cNvSpPr>
            <p:nvPr/>
          </p:nvSpPr>
          <p:spPr bwMode="auto">
            <a:xfrm>
              <a:off x="4076" y="2070"/>
              <a:ext cx="118" cy="147"/>
            </a:xfrm>
            <a:prstGeom prst="ellipse">
              <a:avLst/>
            </a:prstGeom>
            <a:solidFill>
              <a:srgbClr val="FF00FF"/>
            </a:solidFill>
            <a:ln w="12700">
              <a:noFill/>
              <a:round/>
              <a:headEnd/>
              <a:tailEnd/>
            </a:ln>
          </p:spPr>
          <p:txBody>
            <a:bodyPr wrap="none" anchor="ctr"/>
            <a:lstStyle/>
            <a:p>
              <a:endParaRPr lang="en-US"/>
            </a:p>
          </p:txBody>
        </p:sp>
        <p:sp>
          <p:nvSpPr>
            <p:cNvPr id="27864" name="Oval 277"/>
            <p:cNvSpPr>
              <a:spLocks noChangeArrowheads="1"/>
            </p:cNvSpPr>
            <p:nvPr/>
          </p:nvSpPr>
          <p:spPr bwMode="auto">
            <a:xfrm>
              <a:off x="4083" y="2072"/>
              <a:ext cx="95" cy="119"/>
            </a:xfrm>
            <a:prstGeom prst="ellipse">
              <a:avLst/>
            </a:prstGeom>
            <a:solidFill>
              <a:srgbClr val="FF40FF"/>
            </a:solidFill>
            <a:ln w="12700">
              <a:noFill/>
              <a:round/>
              <a:headEnd/>
              <a:tailEnd/>
            </a:ln>
          </p:spPr>
          <p:txBody>
            <a:bodyPr wrap="none" anchor="ctr"/>
            <a:lstStyle/>
            <a:p>
              <a:endParaRPr lang="en-US"/>
            </a:p>
          </p:txBody>
        </p:sp>
        <p:sp>
          <p:nvSpPr>
            <p:cNvPr id="27865" name="Oval 278"/>
            <p:cNvSpPr>
              <a:spLocks noChangeArrowheads="1"/>
            </p:cNvSpPr>
            <p:nvPr/>
          </p:nvSpPr>
          <p:spPr bwMode="auto">
            <a:xfrm>
              <a:off x="4088" y="2079"/>
              <a:ext cx="69" cy="87"/>
            </a:xfrm>
            <a:prstGeom prst="ellipse">
              <a:avLst/>
            </a:prstGeom>
            <a:solidFill>
              <a:srgbClr val="FF80FF"/>
            </a:solidFill>
            <a:ln w="12700">
              <a:noFill/>
              <a:round/>
              <a:headEnd/>
              <a:tailEnd/>
            </a:ln>
          </p:spPr>
          <p:txBody>
            <a:bodyPr wrap="none" anchor="ctr"/>
            <a:lstStyle/>
            <a:p>
              <a:endParaRPr lang="en-US"/>
            </a:p>
          </p:txBody>
        </p:sp>
        <p:sp>
          <p:nvSpPr>
            <p:cNvPr id="27866" name="Oval 279"/>
            <p:cNvSpPr>
              <a:spLocks noChangeArrowheads="1"/>
            </p:cNvSpPr>
            <p:nvPr/>
          </p:nvSpPr>
          <p:spPr bwMode="auto">
            <a:xfrm>
              <a:off x="4092" y="2084"/>
              <a:ext cx="49" cy="62"/>
            </a:xfrm>
            <a:prstGeom prst="ellipse">
              <a:avLst/>
            </a:prstGeom>
            <a:solidFill>
              <a:srgbClr val="FFC0FF"/>
            </a:solidFill>
            <a:ln w="12700">
              <a:noFill/>
              <a:round/>
              <a:headEnd/>
              <a:tailEnd/>
            </a:ln>
          </p:spPr>
          <p:txBody>
            <a:bodyPr wrap="none" anchor="ctr"/>
            <a:lstStyle/>
            <a:p>
              <a:endParaRPr lang="en-US"/>
            </a:p>
          </p:txBody>
        </p:sp>
      </p:grpSp>
      <p:grpSp>
        <p:nvGrpSpPr>
          <p:cNvPr id="26" name="Group 280"/>
          <p:cNvGrpSpPr>
            <a:grpSpLocks/>
          </p:cNvGrpSpPr>
          <p:nvPr/>
        </p:nvGrpSpPr>
        <p:grpSpPr bwMode="auto">
          <a:xfrm>
            <a:off x="5661025" y="1143000"/>
            <a:ext cx="457200" cy="636588"/>
            <a:chOff x="1379" y="948"/>
            <a:chExt cx="324" cy="401"/>
          </a:xfrm>
        </p:grpSpPr>
        <p:sp>
          <p:nvSpPr>
            <p:cNvPr id="27845" name="Oval 281"/>
            <p:cNvSpPr>
              <a:spLocks noChangeArrowheads="1"/>
            </p:cNvSpPr>
            <p:nvPr/>
          </p:nvSpPr>
          <p:spPr bwMode="auto">
            <a:xfrm>
              <a:off x="1379" y="948"/>
              <a:ext cx="324" cy="401"/>
            </a:xfrm>
            <a:prstGeom prst="ellipse">
              <a:avLst/>
            </a:prstGeom>
            <a:solidFill>
              <a:srgbClr val="000020"/>
            </a:solidFill>
            <a:ln w="12700">
              <a:noFill/>
              <a:round/>
              <a:headEnd/>
              <a:tailEnd/>
            </a:ln>
          </p:spPr>
          <p:txBody>
            <a:bodyPr wrap="none" anchor="ctr"/>
            <a:lstStyle/>
            <a:p>
              <a:endParaRPr lang="en-US"/>
            </a:p>
          </p:txBody>
        </p:sp>
        <p:sp>
          <p:nvSpPr>
            <p:cNvPr id="27846" name="Oval 282"/>
            <p:cNvSpPr>
              <a:spLocks noChangeArrowheads="1"/>
            </p:cNvSpPr>
            <p:nvPr/>
          </p:nvSpPr>
          <p:spPr bwMode="auto">
            <a:xfrm>
              <a:off x="1384" y="949"/>
              <a:ext cx="296" cy="366"/>
            </a:xfrm>
            <a:prstGeom prst="ellipse">
              <a:avLst/>
            </a:prstGeom>
            <a:solidFill>
              <a:srgbClr val="000040"/>
            </a:solidFill>
            <a:ln w="12700">
              <a:noFill/>
              <a:round/>
              <a:headEnd/>
              <a:tailEnd/>
            </a:ln>
          </p:spPr>
          <p:txBody>
            <a:bodyPr wrap="none" anchor="ctr"/>
            <a:lstStyle/>
            <a:p>
              <a:endParaRPr lang="en-US"/>
            </a:p>
          </p:txBody>
        </p:sp>
        <p:sp>
          <p:nvSpPr>
            <p:cNvPr id="27847" name="Oval 283"/>
            <p:cNvSpPr>
              <a:spLocks noChangeArrowheads="1"/>
            </p:cNvSpPr>
            <p:nvPr/>
          </p:nvSpPr>
          <p:spPr bwMode="auto">
            <a:xfrm>
              <a:off x="1391" y="956"/>
              <a:ext cx="263" cy="324"/>
            </a:xfrm>
            <a:prstGeom prst="ellipse">
              <a:avLst/>
            </a:prstGeom>
            <a:solidFill>
              <a:srgbClr val="000060"/>
            </a:solidFill>
            <a:ln w="12700">
              <a:noFill/>
              <a:round/>
              <a:headEnd/>
              <a:tailEnd/>
            </a:ln>
          </p:spPr>
          <p:txBody>
            <a:bodyPr wrap="none" anchor="ctr"/>
            <a:lstStyle/>
            <a:p>
              <a:endParaRPr lang="en-US"/>
            </a:p>
          </p:txBody>
        </p:sp>
        <p:sp>
          <p:nvSpPr>
            <p:cNvPr id="27848" name="Oval 284"/>
            <p:cNvSpPr>
              <a:spLocks noChangeArrowheads="1"/>
            </p:cNvSpPr>
            <p:nvPr/>
          </p:nvSpPr>
          <p:spPr bwMode="auto">
            <a:xfrm>
              <a:off x="1398" y="963"/>
              <a:ext cx="231" cy="283"/>
            </a:xfrm>
            <a:prstGeom prst="ellipse">
              <a:avLst/>
            </a:prstGeom>
            <a:solidFill>
              <a:srgbClr val="000080"/>
            </a:solidFill>
            <a:ln w="12700">
              <a:noFill/>
              <a:round/>
              <a:headEnd/>
              <a:tailEnd/>
            </a:ln>
          </p:spPr>
          <p:txBody>
            <a:bodyPr wrap="none" anchor="ctr"/>
            <a:lstStyle/>
            <a:p>
              <a:endParaRPr lang="en-US"/>
            </a:p>
          </p:txBody>
        </p:sp>
        <p:sp>
          <p:nvSpPr>
            <p:cNvPr id="27849" name="Oval 285"/>
            <p:cNvSpPr>
              <a:spLocks noChangeArrowheads="1"/>
            </p:cNvSpPr>
            <p:nvPr/>
          </p:nvSpPr>
          <p:spPr bwMode="auto">
            <a:xfrm>
              <a:off x="1407" y="969"/>
              <a:ext cx="197" cy="242"/>
            </a:xfrm>
            <a:prstGeom prst="ellipse">
              <a:avLst/>
            </a:prstGeom>
            <a:solidFill>
              <a:srgbClr val="0000A0"/>
            </a:solidFill>
            <a:ln w="12700">
              <a:noFill/>
              <a:round/>
              <a:headEnd/>
              <a:tailEnd/>
            </a:ln>
          </p:spPr>
          <p:txBody>
            <a:bodyPr wrap="none" anchor="ctr"/>
            <a:lstStyle/>
            <a:p>
              <a:endParaRPr lang="en-US"/>
            </a:p>
          </p:txBody>
        </p:sp>
        <p:sp>
          <p:nvSpPr>
            <p:cNvPr id="27850" name="Oval 286"/>
            <p:cNvSpPr>
              <a:spLocks noChangeArrowheads="1"/>
            </p:cNvSpPr>
            <p:nvPr/>
          </p:nvSpPr>
          <p:spPr bwMode="auto">
            <a:xfrm>
              <a:off x="1414" y="977"/>
              <a:ext cx="163" cy="200"/>
            </a:xfrm>
            <a:prstGeom prst="ellipse">
              <a:avLst/>
            </a:prstGeom>
            <a:solidFill>
              <a:srgbClr val="0000C4"/>
            </a:solidFill>
            <a:ln w="12700">
              <a:noFill/>
              <a:round/>
              <a:headEnd/>
              <a:tailEnd/>
            </a:ln>
          </p:spPr>
          <p:txBody>
            <a:bodyPr wrap="none" anchor="ctr"/>
            <a:lstStyle/>
            <a:p>
              <a:endParaRPr lang="en-US"/>
            </a:p>
          </p:txBody>
        </p:sp>
        <p:sp>
          <p:nvSpPr>
            <p:cNvPr id="27851" name="Oval 287"/>
            <p:cNvSpPr>
              <a:spLocks noChangeArrowheads="1"/>
            </p:cNvSpPr>
            <p:nvPr/>
          </p:nvSpPr>
          <p:spPr bwMode="auto">
            <a:xfrm>
              <a:off x="1421" y="985"/>
              <a:ext cx="130" cy="160"/>
            </a:xfrm>
            <a:prstGeom prst="ellipse">
              <a:avLst/>
            </a:prstGeom>
            <a:solidFill>
              <a:srgbClr val="0000E0"/>
            </a:solidFill>
            <a:ln w="12700">
              <a:noFill/>
              <a:round/>
              <a:headEnd/>
              <a:tailEnd/>
            </a:ln>
          </p:spPr>
          <p:txBody>
            <a:bodyPr wrap="none" anchor="ctr"/>
            <a:lstStyle/>
            <a:p>
              <a:endParaRPr lang="en-US"/>
            </a:p>
          </p:txBody>
        </p:sp>
        <p:sp>
          <p:nvSpPr>
            <p:cNvPr id="27852" name="Oval 288"/>
            <p:cNvSpPr>
              <a:spLocks noChangeArrowheads="1"/>
            </p:cNvSpPr>
            <p:nvPr/>
          </p:nvSpPr>
          <p:spPr bwMode="auto">
            <a:xfrm>
              <a:off x="1429" y="991"/>
              <a:ext cx="96" cy="118"/>
            </a:xfrm>
            <a:prstGeom prst="ellipse">
              <a:avLst/>
            </a:prstGeom>
            <a:solidFill>
              <a:srgbClr val="0000FF"/>
            </a:solidFill>
            <a:ln w="12700">
              <a:noFill/>
              <a:round/>
              <a:headEnd/>
              <a:tailEnd/>
            </a:ln>
          </p:spPr>
          <p:txBody>
            <a:bodyPr wrap="none" anchor="ctr"/>
            <a:lstStyle/>
            <a:p>
              <a:endParaRPr lang="en-US"/>
            </a:p>
          </p:txBody>
        </p:sp>
        <p:sp>
          <p:nvSpPr>
            <p:cNvPr id="27853" name="Oval 289"/>
            <p:cNvSpPr>
              <a:spLocks noChangeArrowheads="1"/>
            </p:cNvSpPr>
            <p:nvPr/>
          </p:nvSpPr>
          <p:spPr bwMode="auto">
            <a:xfrm>
              <a:off x="1435" y="993"/>
              <a:ext cx="77" cy="96"/>
            </a:xfrm>
            <a:prstGeom prst="ellipse">
              <a:avLst/>
            </a:prstGeom>
            <a:solidFill>
              <a:srgbClr val="4040FF"/>
            </a:solidFill>
            <a:ln w="12700">
              <a:noFill/>
              <a:round/>
              <a:headEnd/>
              <a:tailEnd/>
            </a:ln>
          </p:spPr>
          <p:txBody>
            <a:bodyPr wrap="none" anchor="ctr"/>
            <a:lstStyle/>
            <a:p>
              <a:endParaRPr lang="en-US"/>
            </a:p>
          </p:txBody>
        </p:sp>
        <p:sp>
          <p:nvSpPr>
            <p:cNvPr id="27854" name="Oval 290"/>
            <p:cNvSpPr>
              <a:spLocks noChangeArrowheads="1"/>
            </p:cNvSpPr>
            <p:nvPr/>
          </p:nvSpPr>
          <p:spPr bwMode="auto">
            <a:xfrm>
              <a:off x="1439" y="999"/>
              <a:ext cx="56" cy="71"/>
            </a:xfrm>
            <a:prstGeom prst="ellipse">
              <a:avLst/>
            </a:prstGeom>
            <a:solidFill>
              <a:srgbClr val="8080FF"/>
            </a:solidFill>
            <a:ln w="12700">
              <a:noFill/>
              <a:round/>
              <a:headEnd/>
              <a:tailEnd/>
            </a:ln>
          </p:spPr>
          <p:txBody>
            <a:bodyPr wrap="none" anchor="ctr"/>
            <a:lstStyle/>
            <a:p>
              <a:endParaRPr lang="en-US"/>
            </a:p>
          </p:txBody>
        </p:sp>
        <p:sp>
          <p:nvSpPr>
            <p:cNvPr id="27855" name="Oval 291"/>
            <p:cNvSpPr>
              <a:spLocks noChangeArrowheads="1"/>
            </p:cNvSpPr>
            <p:nvPr/>
          </p:nvSpPr>
          <p:spPr bwMode="auto">
            <a:xfrm>
              <a:off x="1443" y="1004"/>
              <a:ext cx="37" cy="48"/>
            </a:xfrm>
            <a:prstGeom prst="ellipse">
              <a:avLst/>
            </a:prstGeom>
            <a:solidFill>
              <a:srgbClr val="C0C0FF"/>
            </a:solidFill>
            <a:ln w="12700">
              <a:noFill/>
              <a:round/>
              <a:headEnd/>
              <a:tailEnd/>
            </a:ln>
          </p:spPr>
          <p:txBody>
            <a:bodyPr wrap="none" anchor="ctr"/>
            <a:lstStyle/>
            <a:p>
              <a:endParaRPr lang="en-US"/>
            </a:p>
          </p:txBody>
        </p:sp>
      </p:grpSp>
      <p:sp>
        <p:nvSpPr>
          <p:cNvPr id="27710" name="Rectangle 292"/>
          <p:cNvSpPr>
            <a:spLocks noChangeArrowheads="1"/>
          </p:cNvSpPr>
          <p:nvPr/>
        </p:nvSpPr>
        <p:spPr bwMode="auto">
          <a:xfrm>
            <a:off x="5029200" y="1676400"/>
            <a:ext cx="1828800" cy="698500"/>
          </a:xfrm>
          <a:prstGeom prst="rect">
            <a:avLst/>
          </a:prstGeom>
          <a:noFill/>
          <a:ln w="12700">
            <a:noFill/>
            <a:miter lim="800000"/>
            <a:headEnd/>
            <a:tailEnd/>
          </a:ln>
        </p:spPr>
        <p:txBody>
          <a:bodyPr lIns="90488" tIns="44450" rIns="90488" bIns="44450">
            <a:spAutoFit/>
          </a:bodyPr>
          <a:lstStyle/>
          <a:p>
            <a:pPr algn="ctr">
              <a:spcBef>
                <a:spcPct val="50000"/>
              </a:spcBef>
            </a:pPr>
            <a:r>
              <a:rPr lang="en-US" sz="2000">
                <a:solidFill>
                  <a:srgbClr val="000099"/>
                </a:solidFill>
              </a:rPr>
              <a:t>Faith Organizations</a:t>
            </a:r>
          </a:p>
        </p:txBody>
      </p:sp>
      <p:grpSp>
        <p:nvGrpSpPr>
          <p:cNvPr id="27" name="Group 293"/>
          <p:cNvGrpSpPr>
            <a:grpSpLocks/>
          </p:cNvGrpSpPr>
          <p:nvPr/>
        </p:nvGrpSpPr>
        <p:grpSpPr bwMode="auto">
          <a:xfrm>
            <a:off x="2286000" y="3810000"/>
            <a:ext cx="1828800" cy="884238"/>
            <a:chOff x="931" y="948"/>
            <a:chExt cx="1185" cy="517"/>
          </a:xfrm>
        </p:grpSpPr>
        <p:grpSp>
          <p:nvGrpSpPr>
            <p:cNvPr id="28" name="Group 294"/>
            <p:cNvGrpSpPr>
              <a:grpSpLocks/>
            </p:cNvGrpSpPr>
            <p:nvPr/>
          </p:nvGrpSpPr>
          <p:grpSpPr bwMode="auto">
            <a:xfrm>
              <a:off x="1379" y="948"/>
              <a:ext cx="324" cy="401"/>
              <a:chOff x="1379" y="948"/>
              <a:chExt cx="324" cy="401"/>
            </a:xfrm>
          </p:grpSpPr>
          <p:sp>
            <p:nvSpPr>
              <p:cNvPr id="27834" name="Oval 295"/>
              <p:cNvSpPr>
                <a:spLocks noChangeArrowheads="1"/>
              </p:cNvSpPr>
              <p:nvPr/>
            </p:nvSpPr>
            <p:spPr bwMode="auto">
              <a:xfrm>
                <a:off x="1379" y="948"/>
                <a:ext cx="324" cy="401"/>
              </a:xfrm>
              <a:prstGeom prst="ellipse">
                <a:avLst/>
              </a:prstGeom>
              <a:solidFill>
                <a:srgbClr val="000020"/>
              </a:solidFill>
              <a:ln w="12700">
                <a:noFill/>
                <a:round/>
                <a:headEnd/>
                <a:tailEnd/>
              </a:ln>
            </p:spPr>
            <p:txBody>
              <a:bodyPr wrap="none" anchor="ctr"/>
              <a:lstStyle/>
              <a:p>
                <a:endParaRPr lang="en-US"/>
              </a:p>
            </p:txBody>
          </p:sp>
          <p:sp>
            <p:nvSpPr>
              <p:cNvPr id="27835" name="Oval 296"/>
              <p:cNvSpPr>
                <a:spLocks noChangeArrowheads="1"/>
              </p:cNvSpPr>
              <p:nvPr/>
            </p:nvSpPr>
            <p:spPr bwMode="auto">
              <a:xfrm>
                <a:off x="1384" y="949"/>
                <a:ext cx="296" cy="366"/>
              </a:xfrm>
              <a:prstGeom prst="ellipse">
                <a:avLst/>
              </a:prstGeom>
              <a:solidFill>
                <a:srgbClr val="000040"/>
              </a:solidFill>
              <a:ln w="12700">
                <a:noFill/>
                <a:round/>
                <a:headEnd/>
                <a:tailEnd/>
              </a:ln>
            </p:spPr>
            <p:txBody>
              <a:bodyPr wrap="none" anchor="ctr"/>
              <a:lstStyle/>
              <a:p>
                <a:endParaRPr lang="en-US"/>
              </a:p>
            </p:txBody>
          </p:sp>
          <p:sp>
            <p:nvSpPr>
              <p:cNvPr id="27836" name="Oval 297"/>
              <p:cNvSpPr>
                <a:spLocks noChangeArrowheads="1"/>
              </p:cNvSpPr>
              <p:nvPr/>
            </p:nvSpPr>
            <p:spPr bwMode="auto">
              <a:xfrm>
                <a:off x="1391" y="956"/>
                <a:ext cx="263" cy="324"/>
              </a:xfrm>
              <a:prstGeom prst="ellipse">
                <a:avLst/>
              </a:prstGeom>
              <a:solidFill>
                <a:srgbClr val="000060"/>
              </a:solidFill>
              <a:ln w="12700">
                <a:noFill/>
                <a:round/>
                <a:headEnd/>
                <a:tailEnd/>
              </a:ln>
            </p:spPr>
            <p:txBody>
              <a:bodyPr wrap="none" anchor="ctr"/>
              <a:lstStyle/>
              <a:p>
                <a:endParaRPr lang="en-US"/>
              </a:p>
            </p:txBody>
          </p:sp>
          <p:sp>
            <p:nvSpPr>
              <p:cNvPr id="27837" name="Oval 298"/>
              <p:cNvSpPr>
                <a:spLocks noChangeArrowheads="1"/>
              </p:cNvSpPr>
              <p:nvPr/>
            </p:nvSpPr>
            <p:spPr bwMode="auto">
              <a:xfrm>
                <a:off x="1398" y="963"/>
                <a:ext cx="231" cy="283"/>
              </a:xfrm>
              <a:prstGeom prst="ellipse">
                <a:avLst/>
              </a:prstGeom>
              <a:solidFill>
                <a:srgbClr val="000080"/>
              </a:solidFill>
              <a:ln w="12700">
                <a:noFill/>
                <a:round/>
                <a:headEnd/>
                <a:tailEnd/>
              </a:ln>
            </p:spPr>
            <p:txBody>
              <a:bodyPr wrap="none" anchor="ctr"/>
              <a:lstStyle/>
              <a:p>
                <a:endParaRPr lang="en-US"/>
              </a:p>
            </p:txBody>
          </p:sp>
          <p:sp>
            <p:nvSpPr>
              <p:cNvPr id="27838" name="Oval 299"/>
              <p:cNvSpPr>
                <a:spLocks noChangeArrowheads="1"/>
              </p:cNvSpPr>
              <p:nvPr/>
            </p:nvSpPr>
            <p:spPr bwMode="auto">
              <a:xfrm>
                <a:off x="1407" y="969"/>
                <a:ext cx="197" cy="242"/>
              </a:xfrm>
              <a:prstGeom prst="ellipse">
                <a:avLst/>
              </a:prstGeom>
              <a:solidFill>
                <a:srgbClr val="0000A0"/>
              </a:solidFill>
              <a:ln w="12700">
                <a:noFill/>
                <a:round/>
                <a:headEnd/>
                <a:tailEnd/>
              </a:ln>
            </p:spPr>
            <p:txBody>
              <a:bodyPr wrap="none" anchor="ctr"/>
              <a:lstStyle/>
              <a:p>
                <a:endParaRPr lang="en-US"/>
              </a:p>
            </p:txBody>
          </p:sp>
          <p:sp>
            <p:nvSpPr>
              <p:cNvPr id="27839" name="Oval 300"/>
              <p:cNvSpPr>
                <a:spLocks noChangeArrowheads="1"/>
              </p:cNvSpPr>
              <p:nvPr/>
            </p:nvSpPr>
            <p:spPr bwMode="auto">
              <a:xfrm>
                <a:off x="1414" y="977"/>
                <a:ext cx="163" cy="200"/>
              </a:xfrm>
              <a:prstGeom prst="ellipse">
                <a:avLst/>
              </a:prstGeom>
              <a:solidFill>
                <a:srgbClr val="0000C4"/>
              </a:solidFill>
              <a:ln w="12700">
                <a:noFill/>
                <a:round/>
                <a:headEnd/>
                <a:tailEnd/>
              </a:ln>
            </p:spPr>
            <p:txBody>
              <a:bodyPr wrap="none" anchor="ctr"/>
              <a:lstStyle/>
              <a:p>
                <a:endParaRPr lang="en-US"/>
              </a:p>
            </p:txBody>
          </p:sp>
          <p:sp>
            <p:nvSpPr>
              <p:cNvPr id="27840" name="Oval 301"/>
              <p:cNvSpPr>
                <a:spLocks noChangeArrowheads="1"/>
              </p:cNvSpPr>
              <p:nvPr/>
            </p:nvSpPr>
            <p:spPr bwMode="auto">
              <a:xfrm>
                <a:off x="1421" y="985"/>
                <a:ext cx="130" cy="160"/>
              </a:xfrm>
              <a:prstGeom prst="ellipse">
                <a:avLst/>
              </a:prstGeom>
              <a:solidFill>
                <a:srgbClr val="0000E0"/>
              </a:solidFill>
              <a:ln w="12700">
                <a:noFill/>
                <a:round/>
                <a:headEnd/>
                <a:tailEnd/>
              </a:ln>
            </p:spPr>
            <p:txBody>
              <a:bodyPr wrap="none" anchor="ctr"/>
              <a:lstStyle/>
              <a:p>
                <a:endParaRPr lang="en-US"/>
              </a:p>
            </p:txBody>
          </p:sp>
          <p:sp>
            <p:nvSpPr>
              <p:cNvPr id="27841" name="Oval 302"/>
              <p:cNvSpPr>
                <a:spLocks noChangeArrowheads="1"/>
              </p:cNvSpPr>
              <p:nvPr/>
            </p:nvSpPr>
            <p:spPr bwMode="auto">
              <a:xfrm>
                <a:off x="1429" y="991"/>
                <a:ext cx="96" cy="118"/>
              </a:xfrm>
              <a:prstGeom prst="ellipse">
                <a:avLst/>
              </a:prstGeom>
              <a:solidFill>
                <a:srgbClr val="0000FF"/>
              </a:solidFill>
              <a:ln w="12700">
                <a:noFill/>
                <a:round/>
                <a:headEnd/>
                <a:tailEnd/>
              </a:ln>
            </p:spPr>
            <p:txBody>
              <a:bodyPr wrap="none" anchor="ctr"/>
              <a:lstStyle/>
              <a:p>
                <a:endParaRPr lang="en-US"/>
              </a:p>
            </p:txBody>
          </p:sp>
          <p:sp>
            <p:nvSpPr>
              <p:cNvPr id="27842" name="Oval 303"/>
              <p:cNvSpPr>
                <a:spLocks noChangeArrowheads="1"/>
              </p:cNvSpPr>
              <p:nvPr/>
            </p:nvSpPr>
            <p:spPr bwMode="auto">
              <a:xfrm>
                <a:off x="1435" y="993"/>
                <a:ext cx="77" cy="96"/>
              </a:xfrm>
              <a:prstGeom prst="ellipse">
                <a:avLst/>
              </a:prstGeom>
              <a:solidFill>
                <a:srgbClr val="4040FF"/>
              </a:solidFill>
              <a:ln w="12700">
                <a:noFill/>
                <a:round/>
                <a:headEnd/>
                <a:tailEnd/>
              </a:ln>
            </p:spPr>
            <p:txBody>
              <a:bodyPr wrap="none" anchor="ctr"/>
              <a:lstStyle/>
              <a:p>
                <a:endParaRPr lang="en-US"/>
              </a:p>
            </p:txBody>
          </p:sp>
          <p:sp>
            <p:nvSpPr>
              <p:cNvPr id="27843" name="Oval 304"/>
              <p:cNvSpPr>
                <a:spLocks noChangeArrowheads="1"/>
              </p:cNvSpPr>
              <p:nvPr/>
            </p:nvSpPr>
            <p:spPr bwMode="auto">
              <a:xfrm>
                <a:off x="1439" y="999"/>
                <a:ext cx="56" cy="71"/>
              </a:xfrm>
              <a:prstGeom prst="ellipse">
                <a:avLst/>
              </a:prstGeom>
              <a:solidFill>
                <a:srgbClr val="8080FF"/>
              </a:solidFill>
              <a:ln w="12700">
                <a:noFill/>
                <a:round/>
                <a:headEnd/>
                <a:tailEnd/>
              </a:ln>
            </p:spPr>
            <p:txBody>
              <a:bodyPr wrap="none" anchor="ctr"/>
              <a:lstStyle/>
              <a:p>
                <a:endParaRPr lang="en-US"/>
              </a:p>
            </p:txBody>
          </p:sp>
          <p:sp>
            <p:nvSpPr>
              <p:cNvPr id="27844" name="Oval 305"/>
              <p:cNvSpPr>
                <a:spLocks noChangeArrowheads="1"/>
              </p:cNvSpPr>
              <p:nvPr/>
            </p:nvSpPr>
            <p:spPr bwMode="auto">
              <a:xfrm>
                <a:off x="1443" y="1004"/>
                <a:ext cx="37" cy="48"/>
              </a:xfrm>
              <a:prstGeom prst="ellipse">
                <a:avLst/>
              </a:prstGeom>
              <a:solidFill>
                <a:srgbClr val="C0C0FF"/>
              </a:solidFill>
              <a:ln w="12700">
                <a:noFill/>
                <a:round/>
                <a:headEnd/>
                <a:tailEnd/>
              </a:ln>
            </p:spPr>
            <p:txBody>
              <a:bodyPr wrap="none" anchor="ctr"/>
              <a:lstStyle/>
              <a:p>
                <a:endParaRPr lang="en-US"/>
              </a:p>
            </p:txBody>
          </p:sp>
        </p:grpSp>
        <p:sp>
          <p:nvSpPr>
            <p:cNvPr id="27833" name="Rectangle 306"/>
            <p:cNvSpPr>
              <a:spLocks noChangeArrowheads="1"/>
            </p:cNvSpPr>
            <p:nvPr/>
          </p:nvSpPr>
          <p:spPr bwMode="auto">
            <a:xfrm>
              <a:off x="931" y="1235"/>
              <a:ext cx="1185" cy="230"/>
            </a:xfrm>
            <a:prstGeom prst="rect">
              <a:avLst/>
            </a:prstGeom>
            <a:noFill/>
            <a:ln w="12700">
              <a:noFill/>
              <a:miter lim="800000"/>
              <a:headEnd/>
              <a:tailEnd/>
            </a:ln>
          </p:spPr>
          <p:txBody>
            <a:bodyPr lIns="90488" tIns="44450" rIns="90488" bIns="44450">
              <a:spAutoFit/>
            </a:bodyPr>
            <a:lstStyle/>
            <a:p>
              <a:pPr algn="ctr">
                <a:spcBef>
                  <a:spcPct val="50000"/>
                </a:spcBef>
              </a:pPr>
              <a:r>
                <a:rPr lang="en-US" sz="2000">
                  <a:solidFill>
                    <a:srgbClr val="000099"/>
                  </a:solidFill>
                </a:rPr>
                <a:t>Philanthropist</a:t>
              </a:r>
            </a:p>
          </p:txBody>
        </p:sp>
      </p:grpSp>
      <p:sp>
        <p:nvSpPr>
          <p:cNvPr id="27712" name="Line 307"/>
          <p:cNvSpPr>
            <a:spLocks noChangeShapeType="1"/>
          </p:cNvSpPr>
          <p:nvPr/>
        </p:nvSpPr>
        <p:spPr bwMode="auto">
          <a:xfrm>
            <a:off x="2362200" y="3797300"/>
            <a:ext cx="381000" cy="1143000"/>
          </a:xfrm>
          <a:prstGeom prst="line">
            <a:avLst/>
          </a:prstGeom>
          <a:noFill/>
          <a:ln w="12700">
            <a:solidFill>
              <a:schemeClr val="folHlink"/>
            </a:solidFill>
            <a:round/>
            <a:headEnd/>
            <a:tailEnd/>
          </a:ln>
        </p:spPr>
        <p:txBody>
          <a:bodyPr wrap="none" anchor="ctr"/>
          <a:lstStyle/>
          <a:p>
            <a:endParaRPr lang="en-US"/>
          </a:p>
        </p:txBody>
      </p:sp>
      <p:grpSp>
        <p:nvGrpSpPr>
          <p:cNvPr id="29" name="Group 308"/>
          <p:cNvGrpSpPr>
            <a:grpSpLocks/>
          </p:cNvGrpSpPr>
          <p:nvPr/>
        </p:nvGrpSpPr>
        <p:grpSpPr bwMode="auto">
          <a:xfrm>
            <a:off x="8382000" y="2273300"/>
            <a:ext cx="407988" cy="568325"/>
            <a:chOff x="1325" y="3196"/>
            <a:chExt cx="289" cy="358"/>
          </a:xfrm>
        </p:grpSpPr>
        <p:sp>
          <p:nvSpPr>
            <p:cNvPr id="27821" name="Oval 309"/>
            <p:cNvSpPr>
              <a:spLocks noChangeArrowheads="1"/>
            </p:cNvSpPr>
            <p:nvPr/>
          </p:nvSpPr>
          <p:spPr bwMode="auto">
            <a:xfrm>
              <a:off x="1325" y="3196"/>
              <a:ext cx="289" cy="358"/>
            </a:xfrm>
            <a:prstGeom prst="ellipse">
              <a:avLst/>
            </a:prstGeom>
            <a:solidFill>
              <a:srgbClr val="202000"/>
            </a:solidFill>
            <a:ln w="12700">
              <a:noFill/>
              <a:round/>
              <a:headEnd/>
              <a:tailEnd/>
            </a:ln>
          </p:spPr>
          <p:txBody>
            <a:bodyPr wrap="none" anchor="ctr"/>
            <a:lstStyle/>
            <a:p>
              <a:endParaRPr lang="en-US"/>
            </a:p>
          </p:txBody>
        </p:sp>
        <p:sp>
          <p:nvSpPr>
            <p:cNvPr id="27822" name="Oval 310"/>
            <p:cNvSpPr>
              <a:spLocks noChangeArrowheads="1"/>
            </p:cNvSpPr>
            <p:nvPr/>
          </p:nvSpPr>
          <p:spPr bwMode="auto">
            <a:xfrm>
              <a:off x="1330" y="3197"/>
              <a:ext cx="263" cy="326"/>
            </a:xfrm>
            <a:prstGeom prst="ellipse">
              <a:avLst/>
            </a:prstGeom>
            <a:solidFill>
              <a:srgbClr val="404000"/>
            </a:solidFill>
            <a:ln w="12700">
              <a:noFill/>
              <a:round/>
              <a:headEnd/>
              <a:tailEnd/>
            </a:ln>
          </p:spPr>
          <p:txBody>
            <a:bodyPr wrap="none" anchor="ctr"/>
            <a:lstStyle/>
            <a:p>
              <a:endParaRPr lang="en-US"/>
            </a:p>
          </p:txBody>
        </p:sp>
        <p:sp>
          <p:nvSpPr>
            <p:cNvPr id="27823" name="Oval 311"/>
            <p:cNvSpPr>
              <a:spLocks noChangeArrowheads="1"/>
            </p:cNvSpPr>
            <p:nvPr/>
          </p:nvSpPr>
          <p:spPr bwMode="auto">
            <a:xfrm>
              <a:off x="1336" y="3203"/>
              <a:ext cx="234" cy="289"/>
            </a:xfrm>
            <a:prstGeom prst="ellipse">
              <a:avLst/>
            </a:prstGeom>
            <a:solidFill>
              <a:srgbClr val="606000"/>
            </a:solidFill>
            <a:ln w="12700">
              <a:noFill/>
              <a:round/>
              <a:headEnd/>
              <a:tailEnd/>
            </a:ln>
          </p:spPr>
          <p:txBody>
            <a:bodyPr wrap="none" anchor="ctr"/>
            <a:lstStyle/>
            <a:p>
              <a:endParaRPr lang="en-US"/>
            </a:p>
          </p:txBody>
        </p:sp>
        <p:sp>
          <p:nvSpPr>
            <p:cNvPr id="27824" name="Oval 312"/>
            <p:cNvSpPr>
              <a:spLocks noChangeArrowheads="1"/>
            </p:cNvSpPr>
            <p:nvPr/>
          </p:nvSpPr>
          <p:spPr bwMode="auto">
            <a:xfrm>
              <a:off x="1342" y="3209"/>
              <a:ext cx="205" cy="252"/>
            </a:xfrm>
            <a:prstGeom prst="ellipse">
              <a:avLst/>
            </a:prstGeom>
            <a:solidFill>
              <a:srgbClr val="808000"/>
            </a:solidFill>
            <a:ln w="12700">
              <a:noFill/>
              <a:round/>
              <a:headEnd/>
              <a:tailEnd/>
            </a:ln>
          </p:spPr>
          <p:txBody>
            <a:bodyPr wrap="none" anchor="ctr"/>
            <a:lstStyle/>
            <a:p>
              <a:endParaRPr lang="en-US"/>
            </a:p>
          </p:txBody>
        </p:sp>
        <p:sp>
          <p:nvSpPr>
            <p:cNvPr id="27825" name="Oval 313"/>
            <p:cNvSpPr>
              <a:spLocks noChangeArrowheads="1"/>
            </p:cNvSpPr>
            <p:nvPr/>
          </p:nvSpPr>
          <p:spPr bwMode="auto">
            <a:xfrm>
              <a:off x="1350" y="3216"/>
              <a:ext cx="174" cy="214"/>
            </a:xfrm>
            <a:prstGeom prst="ellipse">
              <a:avLst/>
            </a:prstGeom>
            <a:solidFill>
              <a:srgbClr val="A0A000"/>
            </a:solidFill>
            <a:ln w="12700">
              <a:noFill/>
              <a:round/>
              <a:headEnd/>
              <a:tailEnd/>
            </a:ln>
          </p:spPr>
          <p:txBody>
            <a:bodyPr wrap="none" anchor="ctr"/>
            <a:lstStyle/>
            <a:p>
              <a:endParaRPr lang="en-US"/>
            </a:p>
          </p:txBody>
        </p:sp>
        <p:sp>
          <p:nvSpPr>
            <p:cNvPr id="27826" name="Oval 314"/>
            <p:cNvSpPr>
              <a:spLocks noChangeArrowheads="1"/>
            </p:cNvSpPr>
            <p:nvPr/>
          </p:nvSpPr>
          <p:spPr bwMode="auto">
            <a:xfrm>
              <a:off x="1357" y="3222"/>
              <a:ext cx="144" cy="178"/>
            </a:xfrm>
            <a:prstGeom prst="ellipse">
              <a:avLst/>
            </a:prstGeom>
            <a:solidFill>
              <a:srgbClr val="C0C000"/>
            </a:solidFill>
            <a:ln w="12700">
              <a:noFill/>
              <a:round/>
              <a:headEnd/>
              <a:tailEnd/>
            </a:ln>
          </p:spPr>
          <p:txBody>
            <a:bodyPr wrap="none" anchor="ctr"/>
            <a:lstStyle/>
            <a:p>
              <a:endParaRPr lang="en-US"/>
            </a:p>
          </p:txBody>
        </p:sp>
        <p:sp>
          <p:nvSpPr>
            <p:cNvPr id="27827" name="Oval 315"/>
            <p:cNvSpPr>
              <a:spLocks noChangeArrowheads="1"/>
            </p:cNvSpPr>
            <p:nvPr/>
          </p:nvSpPr>
          <p:spPr bwMode="auto">
            <a:xfrm>
              <a:off x="1363" y="3229"/>
              <a:ext cx="115" cy="142"/>
            </a:xfrm>
            <a:prstGeom prst="ellipse">
              <a:avLst/>
            </a:prstGeom>
            <a:solidFill>
              <a:srgbClr val="E0E000"/>
            </a:solidFill>
            <a:ln w="12700">
              <a:noFill/>
              <a:round/>
              <a:headEnd/>
              <a:tailEnd/>
            </a:ln>
          </p:spPr>
          <p:txBody>
            <a:bodyPr wrap="none" anchor="ctr"/>
            <a:lstStyle/>
            <a:p>
              <a:endParaRPr lang="en-US"/>
            </a:p>
          </p:txBody>
        </p:sp>
        <p:sp>
          <p:nvSpPr>
            <p:cNvPr id="27828" name="Oval 316"/>
            <p:cNvSpPr>
              <a:spLocks noChangeArrowheads="1"/>
            </p:cNvSpPr>
            <p:nvPr/>
          </p:nvSpPr>
          <p:spPr bwMode="auto">
            <a:xfrm>
              <a:off x="1370" y="3235"/>
              <a:ext cx="85" cy="104"/>
            </a:xfrm>
            <a:prstGeom prst="ellipse">
              <a:avLst/>
            </a:prstGeom>
            <a:solidFill>
              <a:srgbClr val="FFFF00"/>
            </a:solidFill>
            <a:ln w="12700">
              <a:noFill/>
              <a:round/>
              <a:headEnd/>
              <a:tailEnd/>
            </a:ln>
          </p:spPr>
          <p:txBody>
            <a:bodyPr wrap="none" anchor="ctr"/>
            <a:lstStyle/>
            <a:p>
              <a:endParaRPr lang="en-US"/>
            </a:p>
          </p:txBody>
        </p:sp>
        <p:sp>
          <p:nvSpPr>
            <p:cNvPr id="27829" name="Oval 317"/>
            <p:cNvSpPr>
              <a:spLocks noChangeArrowheads="1"/>
            </p:cNvSpPr>
            <p:nvPr/>
          </p:nvSpPr>
          <p:spPr bwMode="auto">
            <a:xfrm>
              <a:off x="1375" y="3237"/>
              <a:ext cx="68" cy="84"/>
            </a:xfrm>
            <a:prstGeom prst="ellipse">
              <a:avLst/>
            </a:prstGeom>
            <a:solidFill>
              <a:srgbClr val="FFFF40"/>
            </a:solidFill>
            <a:ln w="12700">
              <a:noFill/>
              <a:round/>
              <a:headEnd/>
              <a:tailEnd/>
            </a:ln>
          </p:spPr>
          <p:txBody>
            <a:bodyPr wrap="none" anchor="ctr"/>
            <a:lstStyle/>
            <a:p>
              <a:endParaRPr lang="en-US"/>
            </a:p>
          </p:txBody>
        </p:sp>
        <p:sp>
          <p:nvSpPr>
            <p:cNvPr id="27830" name="Oval 318"/>
            <p:cNvSpPr>
              <a:spLocks noChangeArrowheads="1"/>
            </p:cNvSpPr>
            <p:nvPr/>
          </p:nvSpPr>
          <p:spPr bwMode="auto">
            <a:xfrm>
              <a:off x="1379" y="3241"/>
              <a:ext cx="49" cy="63"/>
            </a:xfrm>
            <a:prstGeom prst="ellipse">
              <a:avLst/>
            </a:prstGeom>
            <a:solidFill>
              <a:srgbClr val="FFFF80"/>
            </a:solidFill>
            <a:ln w="12700">
              <a:noFill/>
              <a:round/>
              <a:headEnd/>
              <a:tailEnd/>
            </a:ln>
          </p:spPr>
          <p:txBody>
            <a:bodyPr wrap="none" anchor="ctr"/>
            <a:lstStyle/>
            <a:p>
              <a:endParaRPr lang="en-US"/>
            </a:p>
          </p:txBody>
        </p:sp>
        <p:sp>
          <p:nvSpPr>
            <p:cNvPr id="27831" name="Oval 319"/>
            <p:cNvSpPr>
              <a:spLocks noChangeArrowheads="1"/>
            </p:cNvSpPr>
            <p:nvPr/>
          </p:nvSpPr>
          <p:spPr bwMode="auto">
            <a:xfrm>
              <a:off x="1383" y="3246"/>
              <a:ext cx="32" cy="43"/>
            </a:xfrm>
            <a:prstGeom prst="ellipse">
              <a:avLst/>
            </a:prstGeom>
            <a:solidFill>
              <a:srgbClr val="FFFFC0"/>
            </a:solidFill>
            <a:ln w="12700">
              <a:noFill/>
              <a:round/>
              <a:headEnd/>
              <a:tailEnd/>
            </a:ln>
          </p:spPr>
          <p:txBody>
            <a:bodyPr wrap="none" anchor="ctr"/>
            <a:lstStyle/>
            <a:p>
              <a:endParaRPr lang="en-US"/>
            </a:p>
          </p:txBody>
        </p:sp>
      </p:grpSp>
      <p:sp>
        <p:nvSpPr>
          <p:cNvPr id="27714" name="Line 320"/>
          <p:cNvSpPr>
            <a:spLocks noChangeShapeType="1"/>
          </p:cNvSpPr>
          <p:nvPr/>
        </p:nvSpPr>
        <p:spPr bwMode="auto">
          <a:xfrm flipV="1">
            <a:off x="6934200" y="1587500"/>
            <a:ext cx="838200" cy="2057400"/>
          </a:xfrm>
          <a:prstGeom prst="line">
            <a:avLst/>
          </a:prstGeom>
          <a:noFill/>
          <a:ln w="12700">
            <a:solidFill>
              <a:schemeClr val="folHlink"/>
            </a:solidFill>
            <a:round/>
            <a:headEnd/>
            <a:tailEnd/>
          </a:ln>
        </p:spPr>
        <p:txBody>
          <a:bodyPr wrap="none" anchor="ctr"/>
          <a:lstStyle/>
          <a:p>
            <a:endParaRPr lang="en-US"/>
          </a:p>
        </p:txBody>
      </p:sp>
      <p:sp>
        <p:nvSpPr>
          <p:cNvPr id="27715" name="Line 321"/>
          <p:cNvSpPr>
            <a:spLocks noChangeShapeType="1"/>
          </p:cNvSpPr>
          <p:nvPr/>
        </p:nvSpPr>
        <p:spPr bwMode="auto">
          <a:xfrm flipV="1">
            <a:off x="914400" y="2578100"/>
            <a:ext cx="457200" cy="1143000"/>
          </a:xfrm>
          <a:prstGeom prst="line">
            <a:avLst/>
          </a:prstGeom>
          <a:noFill/>
          <a:ln w="12700">
            <a:solidFill>
              <a:schemeClr val="folHlink"/>
            </a:solidFill>
            <a:round/>
            <a:headEnd/>
            <a:tailEnd/>
          </a:ln>
        </p:spPr>
        <p:txBody>
          <a:bodyPr wrap="none" anchor="ctr"/>
          <a:lstStyle/>
          <a:p>
            <a:endParaRPr lang="en-US"/>
          </a:p>
        </p:txBody>
      </p:sp>
      <p:sp>
        <p:nvSpPr>
          <p:cNvPr id="27716" name="Line 322"/>
          <p:cNvSpPr>
            <a:spLocks noChangeShapeType="1"/>
          </p:cNvSpPr>
          <p:nvPr/>
        </p:nvSpPr>
        <p:spPr bwMode="auto">
          <a:xfrm flipV="1">
            <a:off x="2362200" y="1358900"/>
            <a:ext cx="2133600" cy="1981200"/>
          </a:xfrm>
          <a:prstGeom prst="line">
            <a:avLst/>
          </a:prstGeom>
          <a:noFill/>
          <a:ln w="12700">
            <a:solidFill>
              <a:schemeClr val="folHlink"/>
            </a:solidFill>
            <a:round/>
            <a:headEnd/>
            <a:tailEnd/>
          </a:ln>
        </p:spPr>
        <p:txBody>
          <a:bodyPr wrap="none" anchor="ctr"/>
          <a:lstStyle/>
          <a:p>
            <a:endParaRPr lang="en-US"/>
          </a:p>
        </p:txBody>
      </p:sp>
      <p:sp>
        <p:nvSpPr>
          <p:cNvPr id="27717" name="Rectangle 323"/>
          <p:cNvSpPr>
            <a:spLocks noChangeArrowheads="1"/>
          </p:cNvSpPr>
          <p:nvPr/>
        </p:nvSpPr>
        <p:spPr bwMode="auto">
          <a:xfrm>
            <a:off x="4953000" y="3721100"/>
            <a:ext cx="1671638" cy="698500"/>
          </a:xfrm>
          <a:prstGeom prst="rect">
            <a:avLst/>
          </a:prstGeom>
          <a:noFill/>
          <a:ln w="12700">
            <a:noFill/>
            <a:miter lim="800000"/>
            <a:headEnd/>
            <a:tailEnd/>
          </a:ln>
        </p:spPr>
        <p:txBody>
          <a:bodyPr lIns="90488" tIns="44450" rIns="90488" bIns="44450">
            <a:spAutoFit/>
          </a:bodyPr>
          <a:lstStyle/>
          <a:p>
            <a:pPr algn="ctr">
              <a:spcBef>
                <a:spcPct val="50000"/>
              </a:spcBef>
            </a:pPr>
            <a:r>
              <a:rPr lang="en-US" sz="2000">
                <a:solidFill>
                  <a:srgbClr val="000099"/>
                </a:solidFill>
              </a:rPr>
              <a:t>Elected Officials</a:t>
            </a:r>
          </a:p>
        </p:txBody>
      </p:sp>
      <p:sp>
        <p:nvSpPr>
          <p:cNvPr id="27718" name="Line 324"/>
          <p:cNvSpPr>
            <a:spLocks noChangeShapeType="1"/>
          </p:cNvSpPr>
          <p:nvPr/>
        </p:nvSpPr>
        <p:spPr bwMode="auto">
          <a:xfrm>
            <a:off x="5029200" y="5321300"/>
            <a:ext cx="2057400" cy="304800"/>
          </a:xfrm>
          <a:prstGeom prst="line">
            <a:avLst/>
          </a:prstGeom>
          <a:noFill/>
          <a:ln w="12700">
            <a:solidFill>
              <a:schemeClr val="folHlink"/>
            </a:solidFill>
            <a:round/>
            <a:headEnd/>
            <a:tailEnd/>
          </a:ln>
        </p:spPr>
        <p:txBody>
          <a:bodyPr wrap="none" anchor="ctr"/>
          <a:lstStyle/>
          <a:p>
            <a:endParaRPr lang="en-US"/>
          </a:p>
        </p:txBody>
      </p:sp>
      <p:sp>
        <p:nvSpPr>
          <p:cNvPr id="27719" name="Line 325"/>
          <p:cNvSpPr>
            <a:spLocks noChangeShapeType="1"/>
          </p:cNvSpPr>
          <p:nvPr/>
        </p:nvSpPr>
        <p:spPr bwMode="auto">
          <a:xfrm>
            <a:off x="3352800" y="4559300"/>
            <a:ext cx="304800" cy="1219200"/>
          </a:xfrm>
          <a:prstGeom prst="line">
            <a:avLst/>
          </a:prstGeom>
          <a:noFill/>
          <a:ln w="12700">
            <a:solidFill>
              <a:schemeClr val="folHlink"/>
            </a:solidFill>
            <a:round/>
            <a:headEnd/>
            <a:tailEnd/>
          </a:ln>
        </p:spPr>
        <p:txBody>
          <a:bodyPr wrap="none" anchor="ctr"/>
          <a:lstStyle/>
          <a:p>
            <a:endParaRPr lang="en-US"/>
          </a:p>
        </p:txBody>
      </p:sp>
      <p:sp>
        <p:nvSpPr>
          <p:cNvPr id="27720" name="Line 326"/>
          <p:cNvSpPr>
            <a:spLocks noChangeShapeType="1"/>
          </p:cNvSpPr>
          <p:nvPr/>
        </p:nvSpPr>
        <p:spPr bwMode="auto">
          <a:xfrm>
            <a:off x="4800600" y="3797300"/>
            <a:ext cx="0" cy="1295400"/>
          </a:xfrm>
          <a:prstGeom prst="line">
            <a:avLst/>
          </a:prstGeom>
          <a:noFill/>
          <a:ln w="12700">
            <a:solidFill>
              <a:schemeClr val="folHlink"/>
            </a:solidFill>
            <a:round/>
            <a:headEnd/>
            <a:tailEnd/>
          </a:ln>
        </p:spPr>
        <p:txBody>
          <a:bodyPr wrap="none" anchor="ctr"/>
          <a:lstStyle/>
          <a:p>
            <a:endParaRPr lang="en-US"/>
          </a:p>
        </p:txBody>
      </p:sp>
      <p:sp>
        <p:nvSpPr>
          <p:cNvPr id="27721" name="Line 327"/>
          <p:cNvSpPr>
            <a:spLocks noChangeShapeType="1"/>
          </p:cNvSpPr>
          <p:nvPr/>
        </p:nvSpPr>
        <p:spPr bwMode="auto">
          <a:xfrm flipH="1">
            <a:off x="3429000" y="3949700"/>
            <a:ext cx="381000" cy="152400"/>
          </a:xfrm>
          <a:prstGeom prst="line">
            <a:avLst/>
          </a:prstGeom>
          <a:noFill/>
          <a:ln w="12700">
            <a:solidFill>
              <a:schemeClr val="folHlink"/>
            </a:solidFill>
            <a:round/>
            <a:headEnd/>
            <a:tailEnd/>
          </a:ln>
        </p:spPr>
        <p:txBody>
          <a:bodyPr wrap="none" anchor="ctr"/>
          <a:lstStyle/>
          <a:p>
            <a:endParaRPr lang="en-US"/>
          </a:p>
        </p:txBody>
      </p:sp>
      <p:sp>
        <p:nvSpPr>
          <p:cNvPr id="27722" name="Rectangle 328"/>
          <p:cNvSpPr>
            <a:spLocks noChangeArrowheads="1"/>
          </p:cNvSpPr>
          <p:nvPr/>
        </p:nvSpPr>
        <p:spPr bwMode="auto">
          <a:xfrm>
            <a:off x="4038600" y="5549900"/>
            <a:ext cx="1671638" cy="393700"/>
          </a:xfrm>
          <a:prstGeom prst="rect">
            <a:avLst/>
          </a:prstGeom>
          <a:noFill/>
          <a:ln w="12700">
            <a:noFill/>
            <a:miter lim="800000"/>
            <a:headEnd/>
            <a:tailEnd/>
          </a:ln>
        </p:spPr>
        <p:txBody>
          <a:bodyPr lIns="90488" tIns="44450" rIns="90488" bIns="44450">
            <a:spAutoFit/>
          </a:bodyPr>
          <a:lstStyle/>
          <a:p>
            <a:pPr algn="ctr">
              <a:spcBef>
                <a:spcPct val="50000"/>
              </a:spcBef>
            </a:pPr>
            <a:r>
              <a:rPr lang="en-US" sz="2000">
                <a:solidFill>
                  <a:srgbClr val="000099"/>
                </a:solidFill>
              </a:rPr>
              <a:t>Tribal Health</a:t>
            </a:r>
          </a:p>
        </p:txBody>
      </p:sp>
      <p:sp>
        <p:nvSpPr>
          <p:cNvPr id="27723" name="Rectangle 329"/>
          <p:cNvSpPr>
            <a:spLocks noChangeArrowheads="1"/>
          </p:cNvSpPr>
          <p:nvPr/>
        </p:nvSpPr>
        <p:spPr bwMode="auto">
          <a:xfrm>
            <a:off x="3048000" y="3263900"/>
            <a:ext cx="1371600" cy="393700"/>
          </a:xfrm>
          <a:prstGeom prst="rect">
            <a:avLst/>
          </a:prstGeom>
          <a:noFill/>
          <a:ln w="12700">
            <a:noFill/>
            <a:miter lim="800000"/>
            <a:headEnd/>
            <a:tailEnd/>
          </a:ln>
        </p:spPr>
        <p:txBody>
          <a:bodyPr lIns="90488" tIns="44450" rIns="90488" bIns="44450">
            <a:spAutoFit/>
          </a:bodyPr>
          <a:lstStyle/>
          <a:p>
            <a:pPr algn="ctr">
              <a:spcBef>
                <a:spcPct val="50000"/>
              </a:spcBef>
            </a:pPr>
            <a:r>
              <a:rPr lang="en-US" sz="2000">
                <a:solidFill>
                  <a:srgbClr val="000099"/>
                </a:solidFill>
              </a:rPr>
              <a:t>Schools</a:t>
            </a:r>
          </a:p>
        </p:txBody>
      </p:sp>
      <p:sp>
        <p:nvSpPr>
          <p:cNvPr id="27724" name="Line 330"/>
          <p:cNvSpPr>
            <a:spLocks noChangeShapeType="1"/>
          </p:cNvSpPr>
          <p:nvPr/>
        </p:nvSpPr>
        <p:spPr bwMode="auto">
          <a:xfrm flipV="1">
            <a:off x="3886200" y="1435100"/>
            <a:ext cx="1752600" cy="2133600"/>
          </a:xfrm>
          <a:prstGeom prst="line">
            <a:avLst/>
          </a:prstGeom>
          <a:noFill/>
          <a:ln w="12700">
            <a:solidFill>
              <a:schemeClr val="folHlink"/>
            </a:solidFill>
            <a:round/>
            <a:headEnd/>
            <a:tailEnd/>
          </a:ln>
        </p:spPr>
        <p:txBody>
          <a:bodyPr wrap="none" anchor="ctr"/>
          <a:lstStyle/>
          <a:p>
            <a:endParaRPr lang="en-US"/>
          </a:p>
        </p:txBody>
      </p:sp>
      <p:sp>
        <p:nvSpPr>
          <p:cNvPr id="27725" name="Line 331"/>
          <p:cNvSpPr>
            <a:spLocks noChangeShapeType="1"/>
          </p:cNvSpPr>
          <p:nvPr/>
        </p:nvSpPr>
        <p:spPr bwMode="auto">
          <a:xfrm flipV="1">
            <a:off x="457200" y="3644900"/>
            <a:ext cx="1447800" cy="1905000"/>
          </a:xfrm>
          <a:prstGeom prst="line">
            <a:avLst/>
          </a:prstGeom>
          <a:noFill/>
          <a:ln w="12700">
            <a:solidFill>
              <a:schemeClr val="folHlink"/>
            </a:solidFill>
            <a:round/>
            <a:headEnd/>
            <a:tailEnd/>
          </a:ln>
        </p:spPr>
        <p:txBody>
          <a:bodyPr wrap="none" anchor="ctr"/>
          <a:lstStyle/>
          <a:p>
            <a:endParaRPr lang="en-US"/>
          </a:p>
        </p:txBody>
      </p:sp>
      <p:sp>
        <p:nvSpPr>
          <p:cNvPr id="27726" name="Line 332"/>
          <p:cNvSpPr>
            <a:spLocks noChangeShapeType="1"/>
          </p:cNvSpPr>
          <p:nvPr/>
        </p:nvSpPr>
        <p:spPr bwMode="auto">
          <a:xfrm flipV="1">
            <a:off x="533400" y="4940300"/>
            <a:ext cx="533400" cy="685800"/>
          </a:xfrm>
          <a:prstGeom prst="line">
            <a:avLst/>
          </a:prstGeom>
          <a:noFill/>
          <a:ln w="12700">
            <a:solidFill>
              <a:schemeClr val="folHlink"/>
            </a:solidFill>
            <a:round/>
            <a:headEnd/>
            <a:tailEnd/>
          </a:ln>
        </p:spPr>
        <p:txBody>
          <a:bodyPr wrap="none" anchor="ctr"/>
          <a:lstStyle/>
          <a:p>
            <a:endParaRPr lang="en-US"/>
          </a:p>
        </p:txBody>
      </p:sp>
      <p:grpSp>
        <p:nvGrpSpPr>
          <p:cNvPr id="30" name="Group 333"/>
          <p:cNvGrpSpPr>
            <a:grpSpLocks/>
          </p:cNvGrpSpPr>
          <p:nvPr/>
        </p:nvGrpSpPr>
        <p:grpSpPr bwMode="auto">
          <a:xfrm>
            <a:off x="1600200" y="1130300"/>
            <a:ext cx="460375" cy="639763"/>
            <a:chOff x="368" y="1930"/>
            <a:chExt cx="326" cy="403"/>
          </a:xfrm>
        </p:grpSpPr>
        <p:sp>
          <p:nvSpPr>
            <p:cNvPr id="27810" name="Oval 334"/>
            <p:cNvSpPr>
              <a:spLocks noChangeArrowheads="1"/>
            </p:cNvSpPr>
            <p:nvPr/>
          </p:nvSpPr>
          <p:spPr bwMode="auto">
            <a:xfrm>
              <a:off x="368" y="1930"/>
              <a:ext cx="326" cy="403"/>
            </a:xfrm>
            <a:prstGeom prst="ellipse">
              <a:avLst/>
            </a:prstGeom>
            <a:solidFill>
              <a:srgbClr val="202000"/>
            </a:solidFill>
            <a:ln w="12700">
              <a:noFill/>
              <a:round/>
              <a:headEnd/>
              <a:tailEnd/>
            </a:ln>
          </p:spPr>
          <p:txBody>
            <a:bodyPr wrap="none" anchor="ctr"/>
            <a:lstStyle/>
            <a:p>
              <a:endParaRPr lang="en-US"/>
            </a:p>
          </p:txBody>
        </p:sp>
        <p:sp>
          <p:nvSpPr>
            <p:cNvPr id="27811" name="Oval 335"/>
            <p:cNvSpPr>
              <a:spLocks noChangeArrowheads="1"/>
            </p:cNvSpPr>
            <p:nvPr/>
          </p:nvSpPr>
          <p:spPr bwMode="auto">
            <a:xfrm>
              <a:off x="374" y="1932"/>
              <a:ext cx="296" cy="366"/>
            </a:xfrm>
            <a:prstGeom prst="ellipse">
              <a:avLst/>
            </a:prstGeom>
            <a:solidFill>
              <a:srgbClr val="404000"/>
            </a:solidFill>
            <a:ln w="12700">
              <a:noFill/>
              <a:round/>
              <a:headEnd/>
              <a:tailEnd/>
            </a:ln>
          </p:spPr>
          <p:txBody>
            <a:bodyPr wrap="none" anchor="ctr"/>
            <a:lstStyle/>
            <a:p>
              <a:endParaRPr lang="en-US"/>
            </a:p>
          </p:txBody>
        </p:sp>
        <p:sp>
          <p:nvSpPr>
            <p:cNvPr id="27812" name="Oval 336"/>
            <p:cNvSpPr>
              <a:spLocks noChangeArrowheads="1"/>
            </p:cNvSpPr>
            <p:nvPr/>
          </p:nvSpPr>
          <p:spPr bwMode="auto">
            <a:xfrm>
              <a:off x="381" y="1938"/>
              <a:ext cx="263" cy="326"/>
            </a:xfrm>
            <a:prstGeom prst="ellipse">
              <a:avLst/>
            </a:prstGeom>
            <a:solidFill>
              <a:srgbClr val="606000"/>
            </a:solidFill>
            <a:ln w="12700">
              <a:noFill/>
              <a:round/>
              <a:headEnd/>
              <a:tailEnd/>
            </a:ln>
          </p:spPr>
          <p:txBody>
            <a:bodyPr wrap="none" anchor="ctr"/>
            <a:lstStyle/>
            <a:p>
              <a:endParaRPr lang="en-US"/>
            </a:p>
          </p:txBody>
        </p:sp>
        <p:sp>
          <p:nvSpPr>
            <p:cNvPr id="27813" name="Oval 337"/>
            <p:cNvSpPr>
              <a:spLocks noChangeArrowheads="1"/>
            </p:cNvSpPr>
            <p:nvPr/>
          </p:nvSpPr>
          <p:spPr bwMode="auto">
            <a:xfrm>
              <a:off x="388" y="1946"/>
              <a:ext cx="230" cy="283"/>
            </a:xfrm>
            <a:prstGeom prst="ellipse">
              <a:avLst/>
            </a:prstGeom>
            <a:solidFill>
              <a:srgbClr val="808000"/>
            </a:solidFill>
            <a:ln w="12700">
              <a:noFill/>
              <a:round/>
              <a:headEnd/>
              <a:tailEnd/>
            </a:ln>
          </p:spPr>
          <p:txBody>
            <a:bodyPr wrap="none" anchor="ctr"/>
            <a:lstStyle/>
            <a:p>
              <a:endParaRPr lang="en-US"/>
            </a:p>
          </p:txBody>
        </p:sp>
        <p:sp>
          <p:nvSpPr>
            <p:cNvPr id="27814" name="Oval 338"/>
            <p:cNvSpPr>
              <a:spLocks noChangeArrowheads="1"/>
            </p:cNvSpPr>
            <p:nvPr/>
          </p:nvSpPr>
          <p:spPr bwMode="auto">
            <a:xfrm>
              <a:off x="397" y="1952"/>
              <a:ext cx="196" cy="243"/>
            </a:xfrm>
            <a:prstGeom prst="ellipse">
              <a:avLst/>
            </a:prstGeom>
            <a:solidFill>
              <a:srgbClr val="A0A000"/>
            </a:solidFill>
            <a:ln w="12700">
              <a:noFill/>
              <a:round/>
              <a:headEnd/>
              <a:tailEnd/>
            </a:ln>
          </p:spPr>
          <p:txBody>
            <a:bodyPr wrap="none" anchor="ctr"/>
            <a:lstStyle/>
            <a:p>
              <a:endParaRPr lang="en-US"/>
            </a:p>
          </p:txBody>
        </p:sp>
        <p:sp>
          <p:nvSpPr>
            <p:cNvPr id="27815" name="Oval 339"/>
            <p:cNvSpPr>
              <a:spLocks noChangeArrowheads="1"/>
            </p:cNvSpPr>
            <p:nvPr/>
          </p:nvSpPr>
          <p:spPr bwMode="auto">
            <a:xfrm>
              <a:off x="404" y="1959"/>
              <a:ext cx="163" cy="202"/>
            </a:xfrm>
            <a:prstGeom prst="ellipse">
              <a:avLst/>
            </a:prstGeom>
            <a:solidFill>
              <a:srgbClr val="C0C000"/>
            </a:solidFill>
            <a:ln w="12700">
              <a:noFill/>
              <a:round/>
              <a:headEnd/>
              <a:tailEnd/>
            </a:ln>
          </p:spPr>
          <p:txBody>
            <a:bodyPr wrap="none" anchor="ctr"/>
            <a:lstStyle/>
            <a:p>
              <a:endParaRPr lang="en-US"/>
            </a:p>
          </p:txBody>
        </p:sp>
        <p:sp>
          <p:nvSpPr>
            <p:cNvPr id="27816" name="Oval 340"/>
            <p:cNvSpPr>
              <a:spLocks noChangeArrowheads="1"/>
            </p:cNvSpPr>
            <p:nvPr/>
          </p:nvSpPr>
          <p:spPr bwMode="auto">
            <a:xfrm>
              <a:off x="411" y="1968"/>
              <a:ext cx="130" cy="161"/>
            </a:xfrm>
            <a:prstGeom prst="ellipse">
              <a:avLst/>
            </a:prstGeom>
            <a:solidFill>
              <a:srgbClr val="E0E000"/>
            </a:solidFill>
            <a:ln w="12700">
              <a:noFill/>
              <a:round/>
              <a:headEnd/>
              <a:tailEnd/>
            </a:ln>
          </p:spPr>
          <p:txBody>
            <a:bodyPr wrap="none" anchor="ctr"/>
            <a:lstStyle/>
            <a:p>
              <a:endParaRPr lang="en-US"/>
            </a:p>
          </p:txBody>
        </p:sp>
        <p:sp>
          <p:nvSpPr>
            <p:cNvPr id="27817" name="Oval 341"/>
            <p:cNvSpPr>
              <a:spLocks noChangeArrowheads="1"/>
            </p:cNvSpPr>
            <p:nvPr/>
          </p:nvSpPr>
          <p:spPr bwMode="auto">
            <a:xfrm>
              <a:off x="419" y="1974"/>
              <a:ext cx="96" cy="119"/>
            </a:xfrm>
            <a:prstGeom prst="ellipse">
              <a:avLst/>
            </a:prstGeom>
            <a:solidFill>
              <a:srgbClr val="FFFF00"/>
            </a:solidFill>
            <a:ln w="12700">
              <a:noFill/>
              <a:round/>
              <a:headEnd/>
              <a:tailEnd/>
            </a:ln>
          </p:spPr>
          <p:txBody>
            <a:bodyPr wrap="none" anchor="ctr"/>
            <a:lstStyle/>
            <a:p>
              <a:endParaRPr lang="en-US"/>
            </a:p>
          </p:txBody>
        </p:sp>
        <p:sp>
          <p:nvSpPr>
            <p:cNvPr id="27818" name="Oval 342"/>
            <p:cNvSpPr>
              <a:spLocks noChangeArrowheads="1"/>
            </p:cNvSpPr>
            <p:nvPr/>
          </p:nvSpPr>
          <p:spPr bwMode="auto">
            <a:xfrm>
              <a:off x="425" y="1975"/>
              <a:ext cx="77" cy="97"/>
            </a:xfrm>
            <a:prstGeom prst="ellipse">
              <a:avLst/>
            </a:prstGeom>
            <a:solidFill>
              <a:srgbClr val="FFFF40"/>
            </a:solidFill>
            <a:ln w="12700">
              <a:noFill/>
              <a:round/>
              <a:headEnd/>
              <a:tailEnd/>
            </a:ln>
          </p:spPr>
          <p:txBody>
            <a:bodyPr wrap="none" anchor="ctr"/>
            <a:lstStyle/>
            <a:p>
              <a:endParaRPr lang="en-US"/>
            </a:p>
          </p:txBody>
        </p:sp>
        <p:sp>
          <p:nvSpPr>
            <p:cNvPr id="27819" name="Oval 343"/>
            <p:cNvSpPr>
              <a:spLocks noChangeArrowheads="1"/>
            </p:cNvSpPr>
            <p:nvPr/>
          </p:nvSpPr>
          <p:spPr bwMode="auto">
            <a:xfrm>
              <a:off x="429" y="1981"/>
              <a:ext cx="56" cy="71"/>
            </a:xfrm>
            <a:prstGeom prst="ellipse">
              <a:avLst/>
            </a:prstGeom>
            <a:solidFill>
              <a:srgbClr val="FFFF80"/>
            </a:solidFill>
            <a:ln w="12700">
              <a:noFill/>
              <a:round/>
              <a:headEnd/>
              <a:tailEnd/>
            </a:ln>
          </p:spPr>
          <p:txBody>
            <a:bodyPr wrap="none" anchor="ctr"/>
            <a:lstStyle/>
            <a:p>
              <a:endParaRPr lang="en-US"/>
            </a:p>
          </p:txBody>
        </p:sp>
        <p:sp>
          <p:nvSpPr>
            <p:cNvPr id="27820" name="Oval 344"/>
            <p:cNvSpPr>
              <a:spLocks noChangeArrowheads="1"/>
            </p:cNvSpPr>
            <p:nvPr/>
          </p:nvSpPr>
          <p:spPr bwMode="auto">
            <a:xfrm>
              <a:off x="433" y="1986"/>
              <a:ext cx="38" cy="49"/>
            </a:xfrm>
            <a:prstGeom prst="ellipse">
              <a:avLst/>
            </a:prstGeom>
            <a:solidFill>
              <a:srgbClr val="FFFFC0"/>
            </a:solidFill>
            <a:ln w="12700">
              <a:noFill/>
              <a:round/>
              <a:headEnd/>
              <a:tailEnd/>
            </a:ln>
          </p:spPr>
          <p:txBody>
            <a:bodyPr wrap="none" anchor="ctr"/>
            <a:lstStyle/>
            <a:p>
              <a:endParaRPr lang="en-US"/>
            </a:p>
          </p:txBody>
        </p:sp>
      </p:grpSp>
      <p:sp>
        <p:nvSpPr>
          <p:cNvPr id="27728" name="Rectangle 345"/>
          <p:cNvSpPr>
            <a:spLocks noChangeArrowheads="1"/>
          </p:cNvSpPr>
          <p:nvPr/>
        </p:nvSpPr>
        <p:spPr bwMode="auto">
          <a:xfrm>
            <a:off x="457200" y="1130300"/>
            <a:ext cx="1463675" cy="393700"/>
          </a:xfrm>
          <a:prstGeom prst="rect">
            <a:avLst/>
          </a:prstGeom>
          <a:noFill/>
          <a:ln w="12700">
            <a:noFill/>
            <a:miter lim="800000"/>
            <a:headEnd/>
            <a:tailEnd/>
          </a:ln>
        </p:spPr>
        <p:txBody>
          <a:bodyPr lIns="90488" tIns="44450" rIns="90488" bIns="44450">
            <a:spAutoFit/>
          </a:bodyPr>
          <a:lstStyle/>
          <a:p>
            <a:pPr algn="ctr">
              <a:spcBef>
                <a:spcPct val="50000"/>
              </a:spcBef>
            </a:pPr>
            <a:r>
              <a:rPr lang="en-US" sz="2000">
                <a:solidFill>
                  <a:srgbClr val="000099"/>
                </a:solidFill>
              </a:rPr>
              <a:t>Police</a:t>
            </a:r>
          </a:p>
        </p:txBody>
      </p:sp>
      <p:sp>
        <p:nvSpPr>
          <p:cNvPr id="27729" name="Line 346"/>
          <p:cNvSpPr>
            <a:spLocks noChangeShapeType="1"/>
          </p:cNvSpPr>
          <p:nvPr/>
        </p:nvSpPr>
        <p:spPr bwMode="auto">
          <a:xfrm flipH="1">
            <a:off x="2057400" y="1358900"/>
            <a:ext cx="762000" cy="0"/>
          </a:xfrm>
          <a:prstGeom prst="line">
            <a:avLst/>
          </a:prstGeom>
          <a:noFill/>
          <a:ln w="12700">
            <a:solidFill>
              <a:schemeClr val="folHlink"/>
            </a:solidFill>
            <a:round/>
            <a:headEnd/>
            <a:tailEnd/>
          </a:ln>
        </p:spPr>
        <p:txBody>
          <a:bodyPr wrap="none" anchor="ctr"/>
          <a:lstStyle/>
          <a:p>
            <a:endParaRPr lang="en-US"/>
          </a:p>
        </p:txBody>
      </p:sp>
      <p:sp>
        <p:nvSpPr>
          <p:cNvPr id="27730" name="Line 347"/>
          <p:cNvSpPr>
            <a:spLocks noChangeShapeType="1"/>
          </p:cNvSpPr>
          <p:nvPr/>
        </p:nvSpPr>
        <p:spPr bwMode="auto">
          <a:xfrm flipH="1">
            <a:off x="1524000" y="1739900"/>
            <a:ext cx="152400" cy="381000"/>
          </a:xfrm>
          <a:prstGeom prst="line">
            <a:avLst/>
          </a:prstGeom>
          <a:noFill/>
          <a:ln w="12700">
            <a:solidFill>
              <a:schemeClr val="folHlink"/>
            </a:solidFill>
            <a:round/>
            <a:headEnd/>
            <a:tailEnd/>
          </a:ln>
        </p:spPr>
        <p:txBody>
          <a:bodyPr wrap="none" anchor="ctr"/>
          <a:lstStyle/>
          <a:p>
            <a:endParaRPr lang="en-US"/>
          </a:p>
        </p:txBody>
      </p:sp>
      <p:sp>
        <p:nvSpPr>
          <p:cNvPr id="27731" name="Line 348"/>
          <p:cNvSpPr>
            <a:spLocks noChangeShapeType="1"/>
          </p:cNvSpPr>
          <p:nvPr/>
        </p:nvSpPr>
        <p:spPr bwMode="auto">
          <a:xfrm flipH="1" flipV="1">
            <a:off x="3124200" y="1663700"/>
            <a:ext cx="0" cy="2286000"/>
          </a:xfrm>
          <a:prstGeom prst="line">
            <a:avLst/>
          </a:prstGeom>
          <a:noFill/>
          <a:ln w="12700">
            <a:solidFill>
              <a:schemeClr val="folHlink"/>
            </a:solidFill>
            <a:round/>
            <a:headEnd/>
            <a:tailEnd/>
          </a:ln>
        </p:spPr>
        <p:txBody>
          <a:bodyPr wrap="none" anchor="ctr"/>
          <a:lstStyle/>
          <a:p>
            <a:endParaRPr lang="en-US"/>
          </a:p>
        </p:txBody>
      </p:sp>
      <p:sp>
        <p:nvSpPr>
          <p:cNvPr id="27732" name="Line 349"/>
          <p:cNvSpPr>
            <a:spLocks noChangeShapeType="1"/>
          </p:cNvSpPr>
          <p:nvPr/>
        </p:nvSpPr>
        <p:spPr bwMode="auto">
          <a:xfrm flipH="1" flipV="1">
            <a:off x="1905000" y="1663700"/>
            <a:ext cx="1828800" cy="2057400"/>
          </a:xfrm>
          <a:prstGeom prst="line">
            <a:avLst/>
          </a:prstGeom>
          <a:noFill/>
          <a:ln w="12700">
            <a:solidFill>
              <a:schemeClr val="folHlink"/>
            </a:solidFill>
            <a:round/>
            <a:headEnd/>
            <a:tailEnd/>
          </a:ln>
        </p:spPr>
        <p:txBody>
          <a:bodyPr wrap="none" anchor="ctr"/>
          <a:lstStyle/>
          <a:p>
            <a:endParaRPr lang="en-US"/>
          </a:p>
        </p:txBody>
      </p:sp>
      <p:sp>
        <p:nvSpPr>
          <p:cNvPr id="27733" name="Line 350"/>
          <p:cNvSpPr>
            <a:spLocks noChangeShapeType="1"/>
          </p:cNvSpPr>
          <p:nvPr/>
        </p:nvSpPr>
        <p:spPr bwMode="auto">
          <a:xfrm flipH="1" flipV="1">
            <a:off x="1981200" y="1587500"/>
            <a:ext cx="2438400" cy="1524000"/>
          </a:xfrm>
          <a:prstGeom prst="line">
            <a:avLst/>
          </a:prstGeom>
          <a:noFill/>
          <a:ln w="12700">
            <a:solidFill>
              <a:schemeClr val="folHlink"/>
            </a:solidFill>
            <a:round/>
            <a:headEnd/>
            <a:tailEnd/>
          </a:ln>
        </p:spPr>
        <p:txBody>
          <a:bodyPr wrap="none" anchor="ctr"/>
          <a:lstStyle/>
          <a:p>
            <a:endParaRPr lang="en-US"/>
          </a:p>
        </p:txBody>
      </p:sp>
      <p:sp>
        <p:nvSpPr>
          <p:cNvPr id="27734" name="Line 351"/>
          <p:cNvSpPr>
            <a:spLocks noChangeShapeType="1"/>
          </p:cNvSpPr>
          <p:nvPr/>
        </p:nvSpPr>
        <p:spPr bwMode="auto">
          <a:xfrm>
            <a:off x="5029200" y="5473700"/>
            <a:ext cx="685800" cy="228600"/>
          </a:xfrm>
          <a:prstGeom prst="line">
            <a:avLst/>
          </a:prstGeom>
          <a:noFill/>
          <a:ln w="12700">
            <a:solidFill>
              <a:schemeClr val="folHlink"/>
            </a:solidFill>
            <a:round/>
            <a:headEnd/>
            <a:tailEnd/>
          </a:ln>
        </p:spPr>
        <p:txBody>
          <a:bodyPr wrap="none" anchor="ctr"/>
          <a:lstStyle/>
          <a:p>
            <a:endParaRPr lang="en-US"/>
          </a:p>
        </p:txBody>
      </p:sp>
      <p:sp>
        <p:nvSpPr>
          <p:cNvPr id="27735" name="Line 352"/>
          <p:cNvSpPr>
            <a:spLocks noChangeShapeType="1"/>
          </p:cNvSpPr>
          <p:nvPr/>
        </p:nvSpPr>
        <p:spPr bwMode="auto">
          <a:xfrm>
            <a:off x="3429000" y="4330700"/>
            <a:ext cx="2286000" cy="1295400"/>
          </a:xfrm>
          <a:prstGeom prst="line">
            <a:avLst/>
          </a:prstGeom>
          <a:noFill/>
          <a:ln w="12700">
            <a:solidFill>
              <a:schemeClr val="folHlink"/>
            </a:solidFill>
            <a:round/>
            <a:headEnd/>
            <a:tailEnd/>
          </a:ln>
        </p:spPr>
        <p:txBody>
          <a:bodyPr wrap="none" anchor="ctr"/>
          <a:lstStyle/>
          <a:p>
            <a:endParaRPr lang="en-US"/>
          </a:p>
        </p:txBody>
      </p:sp>
      <p:sp>
        <p:nvSpPr>
          <p:cNvPr id="27736" name="Line 353"/>
          <p:cNvSpPr>
            <a:spLocks noChangeShapeType="1"/>
          </p:cNvSpPr>
          <p:nvPr/>
        </p:nvSpPr>
        <p:spPr bwMode="auto">
          <a:xfrm>
            <a:off x="4953000" y="3721100"/>
            <a:ext cx="2209800" cy="1828800"/>
          </a:xfrm>
          <a:prstGeom prst="line">
            <a:avLst/>
          </a:prstGeom>
          <a:noFill/>
          <a:ln w="12700">
            <a:solidFill>
              <a:schemeClr val="folHlink"/>
            </a:solidFill>
            <a:round/>
            <a:headEnd/>
            <a:tailEnd/>
          </a:ln>
        </p:spPr>
        <p:txBody>
          <a:bodyPr wrap="none" anchor="ctr"/>
          <a:lstStyle/>
          <a:p>
            <a:endParaRPr lang="en-US"/>
          </a:p>
        </p:txBody>
      </p:sp>
      <p:sp>
        <p:nvSpPr>
          <p:cNvPr id="27737" name="Line 354"/>
          <p:cNvSpPr>
            <a:spLocks noChangeShapeType="1"/>
          </p:cNvSpPr>
          <p:nvPr/>
        </p:nvSpPr>
        <p:spPr bwMode="auto">
          <a:xfrm flipH="1">
            <a:off x="4800600" y="1816100"/>
            <a:ext cx="0" cy="1066800"/>
          </a:xfrm>
          <a:prstGeom prst="line">
            <a:avLst/>
          </a:prstGeom>
          <a:noFill/>
          <a:ln w="12700">
            <a:solidFill>
              <a:schemeClr val="folHlink"/>
            </a:solidFill>
            <a:round/>
            <a:headEnd/>
            <a:tailEnd/>
          </a:ln>
        </p:spPr>
        <p:txBody>
          <a:bodyPr wrap="none" anchor="ctr"/>
          <a:lstStyle/>
          <a:p>
            <a:endParaRPr lang="en-US"/>
          </a:p>
        </p:txBody>
      </p:sp>
      <p:sp>
        <p:nvSpPr>
          <p:cNvPr id="27738" name="Line 355"/>
          <p:cNvSpPr>
            <a:spLocks noChangeShapeType="1"/>
          </p:cNvSpPr>
          <p:nvPr/>
        </p:nvSpPr>
        <p:spPr bwMode="auto">
          <a:xfrm>
            <a:off x="5867400" y="1739900"/>
            <a:ext cx="152400" cy="1371600"/>
          </a:xfrm>
          <a:prstGeom prst="line">
            <a:avLst/>
          </a:prstGeom>
          <a:noFill/>
          <a:ln w="12700">
            <a:solidFill>
              <a:schemeClr val="folHlink"/>
            </a:solidFill>
            <a:round/>
            <a:headEnd/>
            <a:tailEnd/>
          </a:ln>
        </p:spPr>
        <p:txBody>
          <a:bodyPr wrap="none" anchor="ctr"/>
          <a:lstStyle/>
          <a:p>
            <a:endParaRPr lang="en-US"/>
          </a:p>
        </p:txBody>
      </p:sp>
      <p:sp>
        <p:nvSpPr>
          <p:cNvPr id="27739" name="Line 356"/>
          <p:cNvSpPr>
            <a:spLocks noChangeShapeType="1"/>
          </p:cNvSpPr>
          <p:nvPr/>
        </p:nvSpPr>
        <p:spPr bwMode="auto">
          <a:xfrm>
            <a:off x="1828800" y="1739900"/>
            <a:ext cx="304800" cy="1447800"/>
          </a:xfrm>
          <a:prstGeom prst="line">
            <a:avLst/>
          </a:prstGeom>
          <a:noFill/>
          <a:ln w="12700">
            <a:solidFill>
              <a:schemeClr val="folHlink"/>
            </a:solidFill>
            <a:round/>
            <a:headEnd/>
            <a:tailEnd/>
          </a:ln>
        </p:spPr>
        <p:txBody>
          <a:bodyPr wrap="none" anchor="ctr"/>
          <a:lstStyle/>
          <a:p>
            <a:endParaRPr lang="en-US"/>
          </a:p>
        </p:txBody>
      </p:sp>
      <p:sp>
        <p:nvSpPr>
          <p:cNvPr id="27740" name="Line 357"/>
          <p:cNvSpPr>
            <a:spLocks noChangeShapeType="1"/>
          </p:cNvSpPr>
          <p:nvPr/>
        </p:nvSpPr>
        <p:spPr bwMode="auto">
          <a:xfrm flipH="1">
            <a:off x="5029200" y="2425700"/>
            <a:ext cx="3352800" cy="685800"/>
          </a:xfrm>
          <a:prstGeom prst="line">
            <a:avLst/>
          </a:prstGeom>
          <a:noFill/>
          <a:ln w="12700">
            <a:solidFill>
              <a:schemeClr val="folHlink"/>
            </a:solidFill>
            <a:round/>
            <a:headEnd/>
            <a:tailEnd/>
          </a:ln>
        </p:spPr>
        <p:txBody>
          <a:bodyPr wrap="none" anchor="ctr"/>
          <a:lstStyle/>
          <a:p>
            <a:endParaRPr lang="en-US"/>
          </a:p>
        </p:txBody>
      </p:sp>
      <p:sp>
        <p:nvSpPr>
          <p:cNvPr id="27741" name="Line 358"/>
          <p:cNvSpPr>
            <a:spLocks noChangeShapeType="1"/>
          </p:cNvSpPr>
          <p:nvPr/>
        </p:nvSpPr>
        <p:spPr bwMode="auto">
          <a:xfrm flipH="1" flipV="1">
            <a:off x="2286000" y="5778500"/>
            <a:ext cx="1143000" cy="228600"/>
          </a:xfrm>
          <a:prstGeom prst="line">
            <a:avLst/>
          </a:prstGeom>
          <a:noFill/>
          <a:ln w="12700">
            <a:solidFill>
              <a:schemeClr val="folHlink"/>
            </a:solidFill>
            <a:round/>
            <a:headEnd/>
            <a:tailEnd/>
          </a:ln>
        </p:spPr>
        <p:txBody>
          <a:bodyPr wrap="none" anchor="ctr"/>
          <a:lstStyle/>
          <a:p>
            <a:endParaRPr lang="en-US"/>
          </a:p>
        </p:txBody>
      </p:sp>
      <p:sp>
        <p:nvSpPr>
          <p:cNvPr id="27742" name="Line 359"/>
          <p:cNvSpPr>
            <a:spLocks noChangeShapeType="1"/>
          </p:cNvSpPr>
          <p:nvPr/>
        </p:nvSpPr>
        <p:spPr bwMode="auto">
          <a:xfrm flipH="1">
            <a:off x="609600" y="5702300"/>
            <a:ext cx="1219200" cy="0"/>
          </a:xfrm>
          <a:prstGeom prst="line">
            <a:avLst/>
          </a:prstGeom>
          <a:noFill/>
          <a:ln w="12700">
            <a:solidFill>
              <a:schemeClr val="folHlink"/>
            </a:solidFill>
            <a:round/>
            <a:headEnd/>
            <a:tailEnd/>
          </a:ln>
        </p:spPr>
        <p:txBody>
          <a:bodyPr wrap="none" anchor="ctr"/>
          <a:lstStyle/>
          <a:p>
            <a:endParaRPr lang="en-US"/>
          </a:p>
        </p:txBody>
      </p:sp>
      <p:grpSp>
        <p:nvGrpSpPr>
          <p:cNvPr id="31" name="Group 360"/>
          <p:cNvGrpSpPr>
            <a:grpSpLocks/>
          </p:cNvGrpSpPr>
          <p:nvPr/>
        </p:nvGrpSpPr>
        <p:grpSpPr bwMode="auto">
          <a:xfrm>
            <a:off x="8001000" y="4787900"/>
            <a:ext cx="460375" cy="639763"/>
            <a:chOff x="368" y="1930"/>
            <a:chExt cx="326" cy="403"/>
          </a:xfrm>
        </p:grpSpPr>
        <p:sp>
          <p:nvSpPr>
            <p:cNvPr id="27799" name="Oval 361"/>
            <p:cNvSpPr>
              <a:spLocks noChangeArrowheads="1"/>
            </p:cNvSpPr>
            <p:nvPr/>
          </p:nvSpPr>
          <p:spPr bwMode="auto">
            <a:xfrm>
              <a:off x="368" y="1930"/>
              <a:ext cx="326" cy="403"/>
            </a:xfrm>
            <a:prstGeom prst="ellipse">
              <a:avLst/>
            </a:prstGeom>
            <a:solidFill>
              <a:srgbClr val="202000"/>
            </a:solidFill>
            <a:ln w="12700">
              <a:noFill/>
              <a:round/>
              <a:headEnd/>
              <a:tailEnd/>
            </a:ln>
          </p:spPr>
          <p:txBody>
            <a:bodyPr wrap="none" anchor="ctr"/>
            <a:lstStyle/>
            <a:p>
              <a:endParaRPr lang="en-US"/>
            </a:p>
          </p:txBody>
        </p:sp>
        <p:sp>
          <p:nvSpPr>
            <p:cNvPr id="27800" name="Oval 362"/>
            <p:cNvSpPr>
              <a:spLocks noChangeArrowheads="1"/>
            </p:cNvSpPr>
            <p:nvPr/>
          </p:nvSpPr>
          <p:spPr bwMode="auto">
            <a:xfrm>
              <a:off x="374" y="1932"/>
              <a:ext cx="296" cy="366"/>
            </a:xfrm>
            <a:prstGeom prst="ellipse">
              <a:avLst/>
            </a:prstGeom>
            <a:solidFill>
              <a:srgbClr val="404000"/>
            </a:solidFill>
            <a:ln w="12700">
              <a:noFill/>
              <a:round/>
              <a:headEnd/>
              <a:tailEnd/>
            </a:ln>
          </p:spPr>
          <p:txBody>
            <a:bodyPr wrap="none" anchor="ctr"/>
            <a:lstStyle/>
            <a:p>
              <a:endParaRPr lang="en-US"/>
            </a:p>
          </p:txBody>
        </p:sp>
        <p:sp>
          <p:nvSpPr>
            <p:cNvPr id="27801" name="Oval 363"/>
            <p:cNvSpPr>
              <a:spLocks noChangeArrowheads="1"/>
            </p:cNvSpPr>
            <p:nvPr/>
          </p:nvSpPr>
          <p:spPr bwMode="auto">
            <a:xfrm>
              <a:off x="381" y="1938"/>
              <a:ext cx="263" cy="326"/>
            </a:xfrm>
            <a:prstGeom prst="ellipse">
              <a:avLst/>
            </a:prstGeom>
            <a:solidFill>
              <a:srgbClr val="606000"/>
            </a:solidFill>
            <a:ln w="12700">
              <a:noFill/>
              <a:round/>
              <a:headEnd/>
              <a:tailEnd/>
            </a:ln>
          </p:spPr>
          <p:txBody>
            <a:bodyPr wrap="none" anchor="ctr"/>
            <a:lstStyle/>
            <a:p>
              <a:endParaRPr lang="en-US"/>
            </a:p>
          </p:txBody>
        </p:sp>
        <p:sp>
          <p:nvSpPr>
            <p:cNvPr id="27802" name="Oval 364"/>
            <p:cNvSpPr>
              <a:spLocks noChangeArrowheads="1"/>
            </p:cNvSpPr>
            <p:nvPr/>
          </p:nvSpPr>
          <p:spPr bwMode="auto">
            <a:xfrm>
              <a:off x="388" y="1946"/>
              <a:ext cx="230" cy="283"/>
            </a:xfrm>
            <a:prstGeom prst="ellipse">
              <a:avLst/>
            </a:prstGeom>
            <a:solidFill>
              <a:srgbClr val="808000"/>
            </a:solidFill>
            <a:ln w="12700">
              <a:noFill/>
              <a:round/>
              <a:headEnd/>
              <a:tailEnd/>
            </a:ln>
          </p:spPr>
          <p:txBody>
            <a:bodyPr wrap="none" anchor="ctr"/>
            <a:lstStyle/>
            <a:p>
              <a:endParaRPr lang="en-US"/>
            </a:p>
          </p:txBody>
        </p:sp>
        <p:sp>
          <p:nvSpPr>
            <p:cNvPr id="27803" name="Oval 365"/>
            <p:cNvSpPr>
              <a:spLocks noChangeArrowheads="1"/>
            </p:cNvSpPr>
            <p:nvPr/>
          </p:nvSpPr>
          <p:spPr bwMode="auto">
            <a:xfrm>
              <a:off x="397" y="1952"/>
              <a:ext cx="196" cy="243"/>
            </a:xfrm>
            <a:prstGeom prst="ellipse">
              <a:avLst/>
            </a:prstGeom>
            <a:solidFill>
              <a:srgbClr val="A0A000"/>
            </a:solidFill>
            <a:ln w="12700">
              <a:noFill/>
              <a:round/>
              <a:headEnd/>
              <a:tailEnd/>
            </a:ln>
          </p:spPr>
          <p:txBody>
            <a:bodyPr wrap="none" anchor="ctr"/>
            <a:lstStyle/>
            <a:p>
              <a:endParaRPr lang="en-US"/>
            </a:p>
          </p:txBody>
        </p:sp>
        <p:sp>
          <p:nvSpPr>
            <p:cNvPr id="27804" name="Oval 366"/>
            <p:cNvSpPr>
              <a:spLocks noChangeArrowheads="1"/>
            </p:cNvSpPr>
            <p:nvPr/>
          </p:nvSpPr>
          <p:spPr bwMode="auto">
            <a:xfrm>
              <a:off x="404" y="1959"/>
              <a:ext cx="163" cy="202"/>
            </a:xfrm>
            <a:prstGeom prst="ellipse">
              <a:avLst/>
            </a:prstGeom>
            <a:solidFill>
              <a:srgbClr val="C0C000"/>
            </a:solidFill>
            <a:ln w="12700">
              <a:noFill/>
              <a:round/>
              <a:headEnd/>
              <a:tailEnd/>
            </a:ln>
          </p:spPr>
          <p:txBody>
            <a:bodyPr wrap="none" anchor="ctr"/>
            <a:lstStyle/>
            <a:p>
              <a:endParaRPr lang="en-US"/>
            </a:p>
          </p:txBody>
        </p:sp>
        <p:sp>
          <p:nvSpPr>
            <p:cNvPr id="27805" name="Oval 367"/>
            <p:cNvSpPr>
              <a:spLocks noChangeArrowheads="1"/>
            </p:cNvSpPr>
            <p:nvPr/>
          </p:nvSpPr>
          <p:spPr bwMode="auto">
            <a:xfrm>
              <a:off x="411" y="1968"/>
              <a:ext cx="130" cy="161"/>
            </a:xfrm>
            <a:prstGeom prst="ellipse">
              <a:avLst/>
            </a:prstGeom>
            <a:solidFill>
              <a:srgbClr val="E0E000"/>
            </a:solidFill>
            <a:ln w="12700">
              <a:noFill/>
              <a:round/>
              <a:headEnd/>
              <a:tailEnd/>
            </a:ln>
          </p:spPr>
          <p:txBody>
            <a:bodyPr wrap="none" anchor="ctr"/>
            <a:lstStyle/>
            <a:p>
              <a:endParaRPr lang="en-US"/>
            </a:p>
          </p:txBody>
        </p:sp>
        <p:sp>
          <p:nvSpPr>
            <p:cNvPr id="27806" name="Oval 368"/>
            <p:cNvSpPr>
              <a:spLocks noChangeArrowheads="1"/>
            </p:cNvSpPr>
            <p:nvPr/>
          </p:nvSpPr>
          <p:spPr bwMode="auto">
            <a:xfrm>
              <a:off x="419" y="1974"/>
              <a:ext cx="96" cy="119"/>
            </a:xfrm>
            <a:prstGeom prst="ellipse">
              <a:avLst/>
            </a:prstGeom>
            <a:solidFill>
              <a:srgbClr val="FFFF00"/>
            </a:solidFill>
            <a:ln w="12700">
              <a:noFill/>
              <a:round/>
              <a:headEnd/>
              <a:tailEnd/>
            </a:ln>
          </p:spPr>
          <p:txBody>
            <a:bodyPr wrap="none" anchor="ctr"/>
            <a:lstStyle/>
            <a:p>
              <a:endParaRPr lang="en-US"/>
            </a:p>
          </p:txBody>
        </p:sp>
        <p:sp>
          <p:nvSpPr>
            <p:cNvPr id="27807" name="Oval 369"/>
            <p:cNvSpPr>
              <a:spLocks noChangeArrowheads="1"/>
            </p:cNvSpPr>
            <p:nvPr/>
          </p:nvSpPr>
          <p:spPr bwMode="auto">
            <a:xfrm>
              <a:off x="425" y="1975"/>
              <a:ext cx="77" cy="97"/>
            </a:xfrm>
            <a:prstGeom prst="ellipse">
              <a:avLst/>
            </a:prstGeom>
            <a:solidFill>
              <a:srgbClr val="FFFF40"/>
            </a:solidFill>
            <a:ln w="12700">
              <a:noFill/>
              <a:round/>
              <a:headEnd/>
              <a:tailEnd/>
            </a:ln>
          </p:spPr>
          <p:txBody>
            <a:bodyPr wrap="none" anchor="ctr"/>
            <a:lstStyle/>
            <a:p>
              <a:endParaRPr lang="en-US"/>
            </a:p>
          </p:txBody>
        </p:sp>
        <p:sp>
          <p:nvSpPr>
            <p:cNvPr id="27808" name="Oval 370"/>
            <p:cNvSpPr>
              <a:spLocks noChangeArrowheads="1"/>
            </p:cNvSpPr>
            <p:nvPr/>
          </p:nvSpPr>
          <p:spPr bwMode="auto">
            <a:xfrm>
              <a:off x="429" y="1981"/>
              <a:ext cx="56" cy="71"/>
            </a:xfrm>
            <a:prstGeom prst="ellipse">
              <a:avLst/>
            </a:prstGeom>
            <a:solidFill>
              <a:srgbClr val="FFFF80"/>
            </a:solidFill>
            <a:ln w="12700">
              <a:noFill/>
              <a:round/>
              <a:headEnd/>
              <a:tailEnd/>
            </a:ln>
          </p:spPr>
          <p:txBody>
            <a:bodyPr wrap="none" anchor="ctr"/>
            <a:lstStyle/>
            <a:p>
              <a:endParaRPr lang="en-US"/>
            </a:p>
          </p:txBody>
        </p:sp>
        <p:sp>
          <p:nvSpPr>
            <p:cNvPr id="27809" name="Oval 371"/>
            <p:cNvSpPr>
              <a:spLocks noChangeArrowheads="1"/>
            </p:cNvSpPr>
            <p:nvPr/>
          </p:nvSpPr>
          <p:spPr bwMode="auto">
            <a:xfrm>
              <a:off x="433" y="1986"/>
              <a:ext cx="38" cy="49"/>
            </a:xfrm>
            <a:prstGeom prst="ellipse">
              <a:avLst/>
            </a:prstGeom>
            <a:solidFill>
              <a:srgbClr val="FFFFC0"/>
            </a:solidFill>
            <a:ln w="12700">
              <a:noFill/>
              <a:round/>
              <a:headEnd/>
              <a:tailEnd/>
            </a:ln>
          </p:spPr>
          <p:txBody>
            <a:bodyPr wrap="none" anchor="ctr"/>
            <a:lstStyle/>
            <a:p>
              <a:endParaRPr lang="en-US"/>
            </a:p>
          </p:txBody>
        </p:sp>
      </p:grpSp>
      <p:sp>
        <p:nvSpPr>
          <p:cNvPr id="27744" name="Rectangle 372"/>
          <p:cNvSpPr>
            <a:spLocks noChangeArrowheads="1"/>
          </p:cNvSpPr>
          <p:nvPr/>
        </p:nvSpPr>
        <p:spPr bwMode="auto">
          <a:xfrm>
            <a:off x="7680325" y="5321300"/>
            <a:ext cx="1463675" cy="393700"/>
          </a:xfrm>
          <a:prstGeom prst="rect">
            <a:avLst/>
          </a:prstGeom>
          <a:noFill/>
          <a:ln w="12700">
            <a:noFill/>
            <a:miter lim="800000"/>
            <a:headEnd/>
            <a:tailEnd/>
          </a:ln>
        </p:spPr>
        <p:txBody>
          <a:bodyPr lIns="90488" tIns="44450" rIns="90488" bIns="44450">
            <a:spAutoFit/>
          </a:bodyPr>
          <a:lstStyle/>
          <a:p>
            <a:pPr algn="ctr">
              <a:spcBef>
                <a:spcPct val="50000"/>
              </a:spcBef>
            </a:pPr>
            <a:r>
              <a:rPr lang="en-US" sz="2000">
                <a:solidFill>
                  <a:srgbClr val="000099"/>
                </a:solidFill>
              </a:rPr>
              <a:t>Fire</a:t>
            </a:r>
          </a:p>
        </p:txBody>
      </p:sp>
      <p:sp>
        <p:nvSpPr>
          <p:cNvPr id="27745" name="Line 373"/>
          <p:cNvSpPr>
            <a:spLocks noChangeShapeType="1"/>
          </p:cNvSpPr>
          <p:nvPr/>
        </p:nvSpPr>
        <p:spPr bwMode="auto">
          <a:xfrm flipV="1">
            <a:off x="7543800" y="5321300"/>
            <a:ext cx="533400" cy="304800"/>
          </a:xfrm>
          <a:prstGeom prst="line">
            <a:avLst/>
          </a:prstGeom>
          <a:noFill/>
          <a:ln w="12700">
            <a:solidFill>
              <a:schemeClr val="folHlink"/>
            </a:solidFill>
            <a:round/>
            <a:headEnd/>
            <a:tailEnd/>
          </a:ln>
        </p:spPr>
        <p:txBody>
          <a:bodyPr wrap="none" anchor="ctr"/>
          <a:lstStyle/>
          <a:p>
            <a:endParaRPr lang="en-US"/>
          </a:p>
        </p:txBody>
      </p:sp>
      <p:sp>
        <p:nvSpPr>
          <p:cNvPr id="27746" name="Line 374"/>
          <p:cNvSpPr>
            <a:spLocks noChangeShapeType="1"/>
          </p:cNvSpPr>
          <p:nvPr/>
        </p:nvSpPr>
        <p:spPr bwMode="auto">
          <a:xfrm>
            <a:off x="7086600" y="3949700"/>
            <a:ext cx="1066800" cy="914400"/>
          </a:xfrm>
          <a:prstGeom prst="line">
            <a:avLst/>
          </a:prstGeom>
          <a:noFill/>
          <a:ln w="12700">
            <a:solidFill>
              <a:schemeClr val="folHlink"/>
            </a:solidFill>
            <a:round/>
            <a:headEnd/>
            <a:tailEnd/>
          </a:ln>
        </p:spPr>
        <p:txBody>
          <a:bodyPr wrap="none" anchor="ctr"/>
          <a:lstStyle/>
          <a:p>
            <a:endParaRPr lang="en-US"/>
          </a:p>
        </p:txBody>
      </p:sp>
      <p:sp>
        <p:nvSpPr>
          <p:cNvPr id="27747" name="Line 375"/>
          <p:cNvSpPr>
            <a:spLocks noChangeShapeType="1"/>
          </p:cNvSpPr>
          <p:nvPr/>
        </p:nvSpPr>
        <p:spPr bwMode="auto">
          <a:xfrm>
            <a:off x="5105400" y="3492500"/>
            <a:ext cx="2895600" cy="1524000"/>
          </a:xfrm>
          <a:prstGeom prst="line">
            <a:avLst/>
          </a:prstGeom>
          <a:noFill/>
          <a:ln w="12700">
            <a:solidFill>
              <a:schemeClr val="folHlink"/>
            </a:solidFill>
            <a:round/>
            <a:headEnd/>
            <a:tailEnd/>
          </a:ln>
        </p:spPr>
        <p:txBody>
          <a:bodyPr wrap="none" anchor="ctr"/>
          <a:lstStyle/>
          <a:p>
            <a:endParaRPr lang="en-US"/>
          </a:p>
        </p:txBody>
      </p:sp>
      <p:sp>
        <p:nvSpPr>
          <p:cNvPr id="27748" name="Line 376"/>
          <p:cNvSpPr>
            <a:spLocks noChangeShapeType="1"/>
          </p:cNvSpPr>
          <p:nvPr/>
        </p:nvSpPr>
        <p:spPr bwMode="auto">
          <a:xfrm flipH="1">
            <a:off x="8229600" y="4025900"/>
            <a:ext cx="0" cy="762000"/>
          </a:xfrm>
          <a:prstGeom prst="line">
            <a:avLst/>
          </a:prstGeom>
          <a:noFill/>
          <a:ln w="12700">
            <a:solidFill>
              <a:schemeClr val="folHlink"/>
            </a:solidFill>
            <a:round/>
            <a:headEnd/>
            <a:tailEnd/>
          </a:ln>
        </p:spPr>
        <p:txBody>
          <a:bodyPr wrap="none" anchor="ctr"/>
          <a:lstStyle/>
          <a:p>
            <a:endParaRPr lang="en-US"/>
          </a:p>
        </p:txBody>
      </p:sp>
      <p:grpSp>
        <p:nvGrpSpPr>
          <p:cNvPr id="27992" name="Group 377"/>
          <p:cNvGrpSpPr>
            <a:grpSpLocks/>
          </p:cNvGrpSpPr>
          <p:nvPr/>
        </p:nvGrpSpPr>
        <p:grpSpPr bwMode="auto">
          <a:xfrm>
            <a:off x="6705600" y="2044700"/>
            <a:ext cx="460375" cy="639763"/>
            <a:chOff x="368" y="1930"/>
            <a:chExt cx="326" cy="403"/>
          </a:xfrm>
        </p:grpSpPr>
        <p:sp>
          <p:nvSpPr>
            <p:cNvPr id="27788" name="Oval 378"/>
            <p:cNvSpPr>
              <a:spLocks noChangeArrowheads="1"/>
            </p:cNvSpPr>
            <p:nvPr/>
          </p:nvSpPr>
          <p:spPr bwMode="auto">
            <a:xfrm>
              <a:off x="368" y="1930"/>
              <a:ext cx="326" cy="403"/>
            </a:xfrm>
            <a:prstGeom prst="ellipse">
              <a:avLst/>
            </a:prstGeom>
            <a:solidFill>
              <a:srgbClr val="202000"/>
            </a:solidFill>
            <a:ln w="12700">
              <a:noFill/>
              <a:round/>
              <a:headEnd/>
              <a:tailEnd/>
            </a:ln>
          </p:spPr>
          <p:txBody>
            <a:bodyPr wrap="none" anchor="ctr"/>
            <a:lstStyle/>
            <a:p>
              <a:endParaRPr lang="en-US"/>
            </a:p>
          </p:txBody>
        </p:sp>
        <p:sp>
          <p:nvSpPr>
            <p:cNvPr id="27789" name="Oval 379"/>
            <p:cNvSpPr>
              <a:spLocks noChangeArrowheads="1"/>
            </p:cNvSpPr>
            <p:nvPr/>
          </p:nvSpPr>
          <p:spPr bwMode="auto">
            <a:xfrm>
              <a:off x="374" y="1932"/>
              <a:ext cx="296" cy="366"/>
            </a:xfrm>
            <a:prstGeom prst="ellipse">
              <a:avLst/>
            </a:prstGeom>
            <a:solidFill>
              <a:srgbClr val="404000"/>
            </a:solidFill>
            <a:ln w="12700">
              <a:noFill/>
              <a:round/>
              <a:headEnd/>
              <a:tailEnd/>
            </a:ln>
          </p:spPr>
          <p:txBody>
            <a:bodyPr wrap="none" anchor="ctr"/>
            <a:lstStyle/>
            <a:p>
              <a:endParaRPr lang="en-US"/>
            </a:p>
          </p:txBody>
        </p:sp>
        <p:sp>
          <p:nvSpPr>
            <p:cNvPr id="27790" name="Oval 380"/>
            <p:cNvSpPr>
              <a:spLocks noChangeArrowheads="1"/>
            </p:cNvSpPr>
            <p:nvPr/>
          </p:nvSpPr>
          <p:spPr bwMode="auto">
            <a:xfrm>
              <a:off x="381" y="1938"/>
              <a:ext cx="263" cy="326"/>
            </a:xfrm>
            <a:prstGeom prst="ellipse">
              <a:avLst/>
            </a:prstGeom>
            <a:solidFill>
              <a:srgbClr val="606000"/>
            </a:solidFill>
            <a:ln w="12700">
              <a:noFill/>
              <a:round/>
              <a:headEnd/>
              <a:tailEnd/>
            </a:ln>
          </p:spPr>
          <p:txBody>
            <a:bodyPr wrap="none" anchor="ctr"/>
            <a:lstStyle/>
            <a:p>
              <a:endParaRPr lang="en-US"/>
            </a:p>
          </p:txBody>
        </p:sp>
        <p:sp>
          <p:nvSpPr>
            <p:cNvPr id="27791" name="Oval 381"/>
            <p:cNvSpPr>
              <a:spLocks noChangeArrowheads="1"/>
            </p:cNvSpPr>
            <p:nvPr/>
          </p:nvSpPr>
          <p:spPr bwMode="auto">
            <a:xfrm>
              <a:off x="388" y="1946"/>
              <a:ext cx="230" cy="283"/>
            </a:xfrm>
            <a:prstGeom prst="ellipse">
              <a:avLst/>
            </a:prstGeom>
            <a:solidFill>
              <a:srgbClr val="808000"/>
            </a:solidFill>
            <a:ln w="12700">
              <a:noFill/>
              <a:round/>
              <a:headEnd/>
              <a:tailEnd/>
            </a:ln>
          </p:spPr>
          <p:txBody>
            <a:bodyPr wrap="none" anchor="ctr"/>
            <a:lstStyle/>
            <a:p>
              <a:endParaRPr lang="en-US"/>
            </a:p>
          </p:txBody>
        </p:sp>
        <p:sp>
          <p:nvSpPr>
            <p:cNvPr id="27792" name="Oval 382"/>
            <p:cNvSpPr>
              <a:spLocks noChangeArrowheads="1"/>
            </p:cNvSpPr>
            <p:nvPr/>
          </p:nvSpPr>
          <p:spPr bwMode="auto">
            <a:xfrm>
              <a:off x="397" y="1952"/>
              <a:ext cx="196" cy="243"/>
            </a:xfrm>
            <a:prstGeom prst="ellipse">
              <a:avLst/>
            </a:prstGeom>
            <a:solidFill>
              <a:srgbClr val="A0A000"/>
            </a:solidFill>
            <a:ln w="12700">
              <a:noFill/>
              <a:round/>
              <a:headEnd/>
              <a:tailEnd/>
            </a:ln>
          </p:spPr>
          <p:txBody>
            <a:bodyPr wrap="none" anchor="ctr"/>
            <a:lstStyle/>
            <a:p>
              <a:endParaRPr lang="en-US"/>
            </a:p>
          </p:txBody>
        </p:sp>
        <p:sp>
          <p:nvSpPr>
            <p:cNvPr id="27793" name="Oval 383"/>
            <p:cNvSpPr>
              <a:spLocks noChangeArrowheads="1"/>
            </p:cNvSpPr>
            <p:nvPr/>
          </p:nvSpPr>
          <p:spPr bwMode="auto">
            <a:xfrm>
              <a:off x="404" y="1959"/>
              <a:ext cx="163" cy="202"/>
            </a:xfrm>
            <a:prstGeom prst="ellipse">
              <a:avLst/>
            </a:prstGeom>
            <a:solidFill>
              <a:srgbClr val="C0C000"/>
            </a:solidFill>
            <a:ln w="12700">
              <a:noFill/>
              <a:round/>
              <a:headEnd/>
              <a:tailEnd/>
            </a:ln>
          </p:spPr>
          <p:txBody>
            <a:bodyPr wrap="none" anchor="ctr"/>
            <a:lstStyle/>
            <a:p>
              <a:endParaRPr lang="en-US"/>
            </a:p>
          </p:txBody>
        </p:sp>
        <p:sp>
          <p:nvSpPr>
            <p:cNvPr id="27794" name="Oval 384"/>
            <p:cNvSpPr>
              <a:spLocks noChangeArrowheads="1"/>
            </p:cNvSpPr>
            <p:nvPr/>
          </p:nvSpPr>
          <p:spPr bwMode="auto">
            <a:xfrm>
              <a:off x="411" y="1968"/>
              <a:ext cx="130" cy="161"/>
            </a:xfrm>
            <a:prstGeom prst="ellipse">
              <a:avLst/>
            </a:prstGeom>
            <a:solidFill>
              <a:srgbClr val="E0E000"/>
            </a:solidFill>
            <a:ln w="12700">
              <a:noFill/>
              <a:round/>
              <a:headEnd/>
              <a:tailEnd/>
            </a:ln>
          </p:spPr>
          <p:txBody>
            <a:bodyPr wrap="none" anchor="ctr"/>
            <a:lstStyle/>
            <a:p>
              <a:endParaRPr lang="en-US"/>
            </a:p>
          </p:txBody>
        </p:sp>
        <p:sp>
          <p:nvSpPr>
            <p:cNvPr id="27795" name="Oval 385"/>
            <p:cNvSpPr>
              <a:spLocks noChangeArrowheads="1"/>
            </p:cNvSpPr>
            <p:nvPr/>
          </p:nvSpPr>
          <p:spPr bwMode="auto">
            <a:xfrm>
              <a:off x="419" y="1974"/>
              <a:ext cx="96" cy="119"/>
            </a:xfrm>
            <a:prstGeom prst="ellipse">
              <a:avLst/>
            </a:prstGeom>
            <a:solidFill>
              <a:srgbClr val="FFFF00"/>
            </a:solidFill>
            <a:ln w="12700">
              <a:noFill/>
              <a:round/>
              <a:headEnd/>
              <a:tailEnd/>
            </a:ln>
          </p:spPr>
          <p:txBody>
            <a:bodyPr wrap="none" anchor="ctr"/>
            <a:lstStyle/>
            <a:p>
              <a:endParaRPr lang="en-US"/>
            </a:p>
          </p:txBody>
        </p:sp>
        <p:sp>
          <p:nvSpPr>
            <p:cNvPr id="27796" name="Oval 386"/>
            <p:cNvSpPr>
              <a:spLocks noChangeArrowheads="1"/>
            </p:cNvSpPr>
            <p:nvPr/>
          </p:nvSpPr>
          <p:spPr bwMode="auto">
            <a:xfrm>
              <a:off x="425" y="1975"/>
              <a:ext cx="77" cy="97"/>
            </a:xfrm>
            <a:prstGeom prst="ellipse">
              <a:avLst/>
            </a:prstGeom>
            <a:solidFill>
              <a:srgbClr val="FFFF40"/>
            </a:solidFill>
            <a:ln w="12700">
              <a:noFill/>
              <a:round/>
              <a:headEnd/>
              <a:tailEnd/>
            </a:ln>
          </p:spPr>
          <p:txBody>
            <a:bodyPr wrap="none" anchor="ctr"/>
            <a:lstStyle/>
            <a:p>
              <a:endParaRPr lang="en-US"/>
            </a:p>
          </p:txBody>
        </p:sp>
        <p:sp>
          <p:nvSpPr>
            <p:cNvPr id="27797" name="Oval 387"/>
            <p:cNvSpPr>
              <a:spLocks noChangeArrowheads="1"/>
            </p:cNvSpPr>
            <p:nvPr/>
          </p:nvSpPr>
          <p:spPr bwMode="auto">
            <a:xfrm>
              <a:off x="429" y="1981"/>
              <a:ext cx="56" cy="71"/>
            </a:xfrm>
            <a:prstGeom prst="ellipse">
              <a:avLst/>
            </a:prstGeom>
            <a:solidFill>
              <a:srgbClr val="FFFF80"/>
            </a:solidFill>
            <a:ln w="12700">
              <a:noFill/>
              <a:round/>
              <a:headEnd/>
              <a:tailEnd/>
            </a:ln>
          </p:spPr>
          <p:txBody>
            <a:bodyPr wrap="none" anchor="ctr"/>
            <a:lstStyle/>
            <a:p>
              <a:endParaRPr lang="en-US"/>
            </a:p>
          </p:txBody>
        </p:sp>
        <p:sp>
          <p:nvSpPr>
            <p:cNvPr id="27798" name="Oval 388"/>
            <p:cNvSpPr>
              <a:spLocks noChangeArrowheads="1"/>
            </p:cNvSpPr>
            <p:nvPr/>
          </p:nvSpPr>
          <p:spPr bwMode="auto">
            <a:xfrm>
              <a:off x="433" y="1986"/>
              <a:ext cx="38" cy="49"/>
            </a:xfrm>
            <a:prstGeom prst="ellipse">
              <a:avLst/>
            </a:prstGeom>
            <a:solidFill>
              <a:srgbClr val="FFFFC0"/>
            </a:solidFill>
            <a:ln w="12700">
              <a:noFill/>
              <a:round/>
              <a:headEnd/>
              <a:tailEnd/>
            </a:ln>
          </p:spPr>
          <p:txBody>
            <a:bodyPr wrap="none" anchor="ctr"/>
            <a:lstStyle/>
            <a:p>
              <a:endParaRPr lang="en-US"/>
            </a:p>
          </p:txBody>
        </p:sp>
      </p:grpSp>
      <p:sp>
        <p:nvSpPr>
          <p:cNvPr id="27750" name="Rectangle 389"/>
          <p:cNvSpPr>
            <a:spLocks noChangeArrowheads="1"/>
          </p:cNvSpPr>
          <p:nvPr/>
        </p:nvSpPr>
        <p:spPr bwMode="auto">
          <a:xfrm>
            <a:off x="6248400" y="2667000"/>
            <a:ext cx="1524000" cy="393700"/>
          </a:xfrm>
          <a:prstGeom prst="rect">
            <a:avLst/>
          </a:prstGeom>
          <a:noFill/>
          <a:ln w="12700">
            <a:noFill/>
            <a:miter lim="800000"/>
            <a:headEnd/>
            <a:tailEnd/>
          </a:ln>
        </p:spPr>
        <p:txBody>
          <a:bodyPr lIns="90488" tIns="44450" rIns="90488" bIns="44450">
            <a:spAutoFit/>
          </a:bodyPr>
          <a:lstStyle/>
          <a:p>
            <a:pPr algn="ctr">
              <a:spcBef>
                <a:spcPct val="50000"/>
              </a:spcBef>
            </a:pPr>
            <a:r>
              <a:rPr lang="en-US" sz="2000">
                <a:solidFill>
                  <a:srgbClr val="000099"/>
                </a:solidFill>
              </a:rPr>
              <a:t>Corrections</a:t>
            </a:r>
          </a:p>
        </p:txBody>
      </p:sp>
      <p:sp>
        <p:nvSpPr>
          <p:cNvPr id="27751" name="Line 390"/>
          <p:cNvSpPr>
            <a:spLocks noChangeShapeType="1"/>
          </p:cNvSpPr>
          <p:nvPr/>
        </p:nvSpPr>
        <p:spPr bwMode="auto">
          <a:xfrm>
            <a:off x="6096000" y="1435100"/>
            <a:ext cx="685800" cy="685800"/>
          </a:xfrm>
          <a:prstGeom prst="line">
            <a:avLst/>
          </a:prstGeom>
          <a:noFill/>
          <a:ln w="12700">
            <a:solidFill>
              <a:schemeClr val="folHlink"/>
            </a:solidFill>
            <a:round/>
            <a:headEnd/>
            <a:tailEnd/>
          </a:ln>
        </p:spPr>
        <p:txBody>
          <a:bodyPr wrap="none" anchor="ctr"/>
          <a:lstStyle/>
          <a:p>
            <a:endParaRPr lang="en-US"/>
          </a:p>
        </p:txBody>
      </p:sp>
      <p:sp>
        <p:nvSpPr>
          <p:cNvPr id="27752" name="Line 391"/>
          <p:cNvSpPr>
            <a:spLocks noChangeShapeType="1"/>
          </p:cNvSpPr>
          <p:nvPr/>
        </p:nvSpPr>
        <p:spPr bwMode="auto">
          <a:xfrm flipH="1">
            <a:off x="6172200" y="2501900"/>
            <a:ext cx="533400" cy="609600"/>
          </a:xfrm>
          <a:prstGeom prst="line">
            <a:avLst/>
          </a:prstGeom>
          <a:noFill/>
          <a:ln w="12700">
            <a:solidFill>
              <a:schemeClr val="folHlink"/>
            </a:solidFill>
            <a:round/>
            <a:headEnd/>
            <a:tailEnd/>
          </a:ln>
        </p:spPr>
        <p:txBody>
          <a:bodyPr wrap="none" anchor="ctr"/>
          <a:lstStyle/>
          <a:p>
            <a:endParaRPr lang="en-US"/>
          </a:p>
        </p:txBody>
      </p:sp>
      <p:sp>
        <p:nvSpPr>
          <p:cNvPr id="27753" name="Line 392"/>
          <p:cNvSpPr>
            <a:spLocks noChangeShapeType="1"/>
          </p:cNvSpPr>
          <p:nvPr/>
        </p:nvSpPr>
        <p:spPr bwMode="auto">
          <a:xfrm flipH="1">
            <a:off x="2209800" y="5321300"/>
            <a:ext cx="381000" cy="228600"/>
          </a:xfrm>
          <a:prstGeom prst="line">
            <a:avLst/>
          </a:prstGeom>
          <a:noFill/>
          <a:ln w="12700">
            <a:solidFill>
              <a:schemeClr val="folHlink"/>
            </a:solidFill>
            <a:round/>
            <a:headEnd/>
            <a:tailEnd/>
          </a:ln>
        </p:spPr>
        <p:txBody>
          <a:bodyPr wrap="none" anchor="ctr"/>
          <a:lstStyle/>
          <a:p>
            <a:endParaRPr lang="en-US"/>
          </a:p>
        </p:txBody>
      </p:sp>
      <p:sp>
        <p:nvSpPr>
          <p:cNvPr id="27754" name="Line 393"/>
          <p:cNvSpPr>
            <a:spLocks noChangeShapeType="1"/>
          </p:cNvSpPr>
          <p:nvPr/>
        </p:nvSpPr>
        <p:spPr bwMode="auto">
          <a:xfrm flipH="1" flipV="1">
            <a:off x="2895600" y="5321300"/>
            <a:ext cx="609600" cy="457200"/>
          </a:xfrm>
          <a:prstGeom prst="line">
            <a:avLst/>
          </a:prstGeom>
          <a:noFill/>
          <a:ln w="12700">
            <a:solidFill>
              <a:schemeClr val="folHlink"/>
            </a:solidFill>
            <a:round/>
            <a:headEnd/>
            <a:tailEnd/>
          </a:ln>
        </p:spPr>
        <p:txBody>
          <a:bodyPr wrap="none" anchor="ctr"/>
          <a:lstStyle/>
          <a:p>
            <a:endParaRPr lang="en-US"/>
          </a:p>
        </p:txBody>
      </p:sp>
      <p:sp>
        <p:nvSpPr>
          <p:cNvPr id="27755" name="Line 394"/>
          <p:cNvSpPr>
            <a:spLocks noChangeShapeType="1"/>
          </p:cNvSpPr>
          <p:nvPr/>
        </p:nvSpPr>
        <p:spPr bwMode="auto">
          <a:xfrm flipH="1">
            <a:off x="2895600" y="3644900"/>
            <a:ext cx="1600200" cy="1447800"/>
          </a:xfrm>
          <a:prstGeom prst="line">
            <a:avLst/>
          </a:prstGeom>
          <a:noFill/>
          <a:ln w="12700">
            <a:solidFill>
              <a:schemeClr val="folHlink"/>
            </a:solidFill>
            <a:round/>
            <a:headEnd/>
            <a:tailEnd/>
          </a:ln>
        </p:spPr>
        <p:txBody>
          <a:bodyPr wrap="none" anchor="ctr"/>
          <a:lstStyle/>
          <a:p>
            <a:endParaRPr lang="en-US"/>
          </a:p>
        </p:txBody>
      </p:sp>
      <p:sp>
        <p:nvSpPr>
          <p:cNvPr id="27756" name="Line 395"/>
          <p:cNvSpPr>
            <a:spLocks noChangeShapeType="1"/>
          </p:cNvSpPr>
          <p:nvPr/>
        </p:nvSpPr>
        <p:spPr bwMode="auto">
          <a:xfrm>
            <a:off x="2438400" y="3644900"/>
            <a:ext cx="609600" cy="457200"/>
          </a:xfrm>
          <a:prstGeom prst="line">
            <a:avLst/>
          </a:prstGeom>
          <a:noFill/>
          <a:ln w="12700">
            <a:solidFill>
              <a:schemeClr val="folHlink"/>
            </a:solidFill>
            <a:round/>
            <a:headEnd/>
            <a:tailEnd/>
          </a:ln>
        </p:spPr>
        <p:txBody>
          <a:bodyPr wrap="none" anchor="ctr"/>
          <a:lstStyle/>
          <a:p>
            <a:endParaRPr lang="en-US"/>
          </a:p>
        </p:txBody>
      </p:sp>
      <p:sp>
        <p:nvSpPr>
          <p:cNvPr id="27757" name="Line 396"/>
          <p:cNvSpPr>
            <a:spLocks noChangeShapeType="1"/>
          </p:cNvSpPr>
          <p:nvPr/>
        </p:nvSpPr>
        <p:spPr bwMode="auto">
          <a:xfrm>
            <a:off x="4114800" y="3873500"/>
            <a:ext cx="3886200" cy="1295400"/>
          </a:xfrm>
          <a:prstGeom prst="line">
            <a:avLst/>
          </a:prstGeom>
          <a:noFill/>
          <a:ln w="12700">
            <a:solidFill>
              <a:schemeClr val="folHlink"/>
            </a:solidFill>
            <a:round/>
            <a:headEnd/>
            <a:tailEnd/>
          </a:ln>
        </p:spPr>
        <p:txBody>
          <a:bodyPr wrap="none" anchor="ctr"/>
          <a:lstStyle/>
          <a:p>
            <a:endParaRPr lang="en-US"/>
          </a:p>
        </p:txBody>
      </p:sp>
      <p:sp>
        <p:nvSpPr>
          <p:cNvPr id="27758" name="Line 397"/>
          <p:cNvSpPr>
            <a:spLocks noChangeShapeType="1"/>
          </p:cNvSpPr>
          <p:nvPr/>
        </p:nvSpPr>
        <p:spPr bwMode="auto">
          <a:xfrm>
            <a:off x="7086600" y="2425700"/>
            <a:ext cx="1066800" cy="1066800"/>
          </a:xfrm>
          <a:prstGeom prst="line">
            <a:avLst/>
          </a:prstGeom>
          <a:noFill/>
          <a:ln w="12700">
            <a:solidFill>
              <a:schemeClr val="folHlink"/>
            </a:solidFill>
            <a:round/>
            <a:headEnd/>
            <a:tailEnd/>
          </a:ln>
        </p:spPr>
        <p:txBody>
          <a:bodyPr wrap="none" anchor="ctr"/>
          <a:lstStyle/>
          <a:p>
            <a:endParaRPr lang="en-US"/>
          </a:p>
        </p:txBody>
      </p:sp>
      <p:sp>
        <p:nvSpPr>
          <p:cNvPr id="27759" name="Line 398"/>
          <p:cNvSpPr>
            <a:spLocks noChangeShapeType="1"/>
          </p:cNvSpPr>
          <p:nvPr/>
        </p:nvSpPr>
        <p:spPr bwMode="auto">
          <a:xfrm>
            <a:off x="3276600" y="1511300"/>
            <a:ext cx="4800600" cy="1981200"/>
          </a:xfrm>
          <a:prstGeom prst="line">
            <a:avLst/>
          </a:prstGeom>
          <a:noFill/>
          <a:ln w="12700">
            <a:solidFill>
              <a:schemeClr val="folHlink"/>
            </a:solidFill>
            <a:round/>
            <a:headEnd/>
            <a:tailEnd/>
          </a:ln>
        </p:spPr>
        <p:txBody>
          <a:bodyPr wrap="none" anchor="ctr"/>
          <a:lstStyle/>
          <a:p>
            <a:endParaRPr lang="en-US"/>
          </a:p>
        </p:txBody>
      </p:sp>
      <p:grpSp>
        <p:nvGrpSpPr>
          <p:cNvPr id="28005" name="Group 399"/>
          <p:cNvGrpSpPr>
            <a:grpSpLocks/>
          </p:cNvGrpSpPr>
          <p:nvPr/>
        </p:nvGrpSpPr>
        <p:grpSpPr bwMode="auto">
          <a:xfrm>
            <a:off x="4953000" y="4483100"/>
            <a:ext cx="407988" cy="568325"/>
            <a:chOff x="1325" y="3196"/>
            <a:chExt cx="289" cy="358"/>
          </a:xfrm>
        </p:grpSpPr>
        <p:sp>
          <p:nvSpPr>
            <p:cNvPr id="27777" name="Oval 400"/>
            <p:cNvSpPr>
              <a:spLocks noChangeArrowheads="1"/>
            </p:cNvSpPr>
            <p:nvPr/>
          </p:nvSpPr>
          <p:spPr bwMode="auto">
            <a:xfrm>
              <a:off x="1325" y="3196"/>
              <a:ext cx="289" cy="358"/>
            </a:xfrm>
            <a:prstGeom prst="ellipse">
              <a:avLst/>
            </a:prstGeom>
            <a:solidFill>
              <a:srgbClr val="202000"/>
            </a:solidFill>
            <a:ln w="12700">
              <a:noFill/>
              <a:round/>
              <a:headEnd/>
              <a:tailEnd/>
            </a:ln>
          </p:spPr>
          <p:txBody>
            <a:bodyPr wrap="none" anchor="ctr"/>
            <a:lstStyle/>
            <a:p>
              <a:endParaRPr lang="en-US"/>
            </a:p>
          </p:txBody>
        </p:sp>
        <p:sp>
          <p:nvSpPr>
            <p:cNvPr id="27778" name="Oval 401"/>
            <p:cNvSpPr>
              <a:spLocks noChangeArrowheads="1"/>
            </p:cNvSpPr>
            <p:nvPr/>
          </p:nvSpPr>
          <p:spPr bwMode="auto">
            <a:xfrm>
              <a:off x="1330" y="3197"/>
              <a:ext cx="263" cy="326"/>
            </a:xfrm>
            <a:prstGeom prst="ellipse">
              <a:avLst/>
            </a:prstGeom>
            <a:solidFill>
              <a:srgbClr val="404000"/>
            </a:solidFill>
            <a:ln w="12700">
              <a:noFill/>
              <a:round/>
              <a:headEnd/>
              <a:tailEnd/>
            </a:ln>
          </p:spPr>
          <p:txBody>
            <a:bodyPr wrap="none" anchor="ctr"/>
            <a:lstStyle/>
            <a:p>
              <a:endParaRPr lang="en-US"/>
            </a:p>
          </p:txBody>
        </p:sp>
        <p:sp>
          <p:nvSpPr>
            <p:cNvPr id="27779" name="Oval 402"/>
            <p:cNvSpPr>
              <a:spLocks noChangeArrowheads="1"/>
            </p:cNvSpPr>
            <p:nvPr/>
          </p:nvSpPr>
          <p:spPr bwMode="auto">
            <a:xfrm>
              <a:off x="1336" y="3203"/>
              <a:ext cx="234" cy="289"/>
            </a:xfrm>
            <a:prstGeom prst="ellipse">
              <a:avLst/>
            </a:prstGeom>
            <a:solidFill>
              <a:srgbClr val="606000"/>
            </a:solidFill>
            <a:ln w="12700">
              <a:noFill/>
              <a:round/>
              <a:headEnd/>
              <a:tailEnd/>
            </a:ln>
          </p:spPr>
          <p:txBody>
            <a:bodyPr wrap="none" anchor="ctr"/>
            <a:lstStyle/>
            <a:p>
              <a:endParaRPr lang="en-US"/>
            </a:p>
          </p:txBody>
        </p:sp>
        <p:sp>
          <p:nvSpPr>
            <p:cNvPr id="27780" name="Oval 403"/>
            <p:cNvSpPr>
              <a:spLocks noChangeArrowheads="1"/>
            </p:cNvSpPr>
            <p:nvPr/>
          </p:nvSpPr>
          <p:spPr bwMode="auto">
            <a:xfrm>
              <a:off x="1342" y="3209"/>
              <a:ext cx="205" cy="252"/>
            </a:xfrm>
            <a:prstGeom prst="ellipse">
              <a:avLst/>
            </a:prstGeom>
            <a:solidFill>
              <a:srgbClr val="808000"/>
            </a:solidFill>
            <a:ln w="12700">
              <a:noFill/>
              <a:round/>
              <a:headEnd/>
              <a:tailEnd/>
            </a:ln>
          </p:spPr>
          <p:txBody>
            <a:bodyPr wrap="none" anchor="ctr"/>
            <a:lstStyle/>
            <a:p>
              <a:endParaRPr lang="en-US"/>
            </a:p>
          </p:txBody>
        </p:sp>
        <p:sp>
          <p:nvSpPr>
            <p:cNvPr id="27781" name="Oval 404"/>
            <p:cNvSpPr>
              <a:spLocks noChangeArrowheads="1"/>
            </p:cNvSpPr>
            <p:nvPr/>
          </p:nvSpPr>
          <p:spPr bwMode="auto">
            <a:xfrm>
              <a:off x="1350" y="3216"/>
              <a:ext cx="174" cy="214"/>
            </a:xfrm>
            <a:prstGeom prst="ellipse">
              <a:avLst/>
            </a:prstGeom>
            <a:solidFill>
              <a:srgbClr val="A0A000"/>
            </a:solidFill>
            <a:ln w="12700">
              <a:noFill/>
              <a:round/>
              <a:headEnd/>
              <a:tailEnd/>
            </a:ln>
          </p:spPr>
          <p:txBody>
            <a:bodyPr wrap="none" anchor="ctr"/>
            <a:lstStyle/>
            <a:p>
              <a:endParaRPr lang="en-US"/>
            </a:p>
          </p:txBody>
        </p:sp>
        <p:sp>
          <p:nvSpPr>
            <p:cNvPr id="27782" name="Oval 405"/>
            <p:cNvSpPr>
              <a:spLocks noChangeArrowheads="1"/>
            </p:cNvSpPr>
            <p:nvPr/>
          </p:nvSpPr>
          <p:spPr bwMode="auto">
            <a:xfrm>
              <a:off x="1357" y="3222"/>
              <a:ext cx="144" cy="178"/>
            </a:xfrm>
            <a:prstGeom prst="ellipse">
              <a:avLst/>
            </a:prstGeom>
            <a:solidFill>
              <a:srgbClr val="C0C000"/>
            </a:solidFill>
            <a:ln w="12700">
              <a:noFill/>
              <a:round/>
              <a:headEnd/>
              <a:tailEnd/>
            </a:ln>
          </p:spPr>
          <p:txBody>
            <a:bodyPr wrap="none" anchor="ctr"/>
            <a:lstStyle/>
            <a:p>
              <a:endParaRPr lang="en-US"/>
            </a:p>
          </p:txBody>
        </p:sp>
        <p:sp>
          <p:nvSpPr>
            <p:cNvPr id="27783" name="Oval 406"/>
            <p:cNvSpPr>
              <a:spLocks noChangeArrowheads="1"/>
            </p:cNvSpPr>
            <p:nvPr/>
          </p:nvSpPr>
          <p:spPr bwMode="auto">
            <a:xfrm>
              <a:off x="1363" y="3229"/>
              <a:ext cx="115" cy="142"/>
            </a:xfrm>
            <a:prstGeom prst="ellipse">
              <a:avLst/>
            </a:prstGeom>
            <a:solidFill>
              <a:srgbClr val="E0E000"/>
            </a:solidFill>
            <a:ln w="12700">
              <a:noFill/>
              <a:round/>
              <a:headEnd/>
              <a:tailEnd/>
            </a:ln>
          </p:spPr>
          <p:txBody>
            <a:bodyPr wrap="none" anchor="ctr"/>
            <a:lstStyle/>
            <a:p>
              <a:endParaRPr lang="en-US"/>
            </a:p>
          </p:txBody>
        </p:sp>
        <p:sp>
          <p:nvSpPr>
            <p:cNvPr id="27784" name="Oval 407"/>
            <p:cNvSpPr>
              <a:spLocks noChangeArrowheads="1"/>
            </p:cNvSpPr>
            <p:nvPr/>
          </p:nvSpPr>
          <p:spPr bwMode="auto">
            <a:xfrm>
              <a:off x="1370" y="3235"/>
              <a:ext cx="85" cy="104"/>
            </a:xfrm>
            <a:prstGeom prst="ellipse">
              <a:avLst/>
            </a:prstGeom>
            <a:solidFill>
              <a:srgbClr val="FFFF00"/>
            </a:solidFill>
            <a:ln w="12700">
              <a:noFill/>
              <a:round/>
              <a:headEnd/>
              <a:tailEnd/>
            </a:ln>
          </p:spPr>
          <p:txBody>
            <a:bodyPr wrap="none" anchor="ctr"/>
            <a:lstStyle/>
            <a:p>
              <a:endParaRPr lang="en-US"/>
            </a:p>
          </p:txBody>
        </p:sp>
        <p:sp>
          <p:nvSpPr>
            <p:cNvPr id="27785" name="Oval 408"/>
            <p:cNvSpPr>
              <a:spLocks noChangeArrowheads="1"/>
            </p:cNvSpPr>
            <p:nvPr/>
          </p:nvSpPr>
          <p:spPr bwMode="auto">
            <a:xfrm>
              <a:off x="1375" y="3237"/>
              <a:ext cx="68" cy="84"/>
            </a:xfrm>
            <a:prstGeom prst="ellipse">
              <a:avLst/>
            </a:prstGeom>
            <a:solidFill>
              <a:srgbClr val="FFFF40"/>
            </a:solidFill>
            <a:ln w="12700">
              <a:noFill/>
              <a:round/>
              <a:headEnd/>
              <a:tailEnd/>
            </a:ln>
          </p:spPr>
          <p:txBody>
            <a:bodyPr wrap="none" anchor="ctr"/>
            <a:lstStyle/>
            <a:p>
              <a:endParaRPr lang="en-US"/>
            </a:p>
          </p:txBody>
        </p:sp>
        <p:sp>
          <p:nvSpPr>
            <p:cNvPr id="27786" name="Oval 409"/>
            <p:cNvSpPr>
              <a:spLocks noChangeArrowheads="1"/>
            </p:cNvSpPr>
            <p:nvPr/>
          </p:nvSpPr>
          <p:spPr bwMode="auto">
            <a:xfrm>
              <a:off x="1379" y="3241"/>
              <a:ext cx="49" cy="63"/>
            </a:xfrm>
            <a:prstGeom prst="ellipse">
              <a:avLst/>
            </a:prstGeom>
            <a:solidFill>
              <a:srgbClr val="FFFF80"/>
            </a:solidFill>
            <a:ln w="12700">
              <a:noFill/>
              <a:round/>
              <a:headEnd/>
              <a:tailEnd/>
            </a:ln>
          </p:spPr>
          <p:txBody>
            <a:bodyPr wrap="none" anchor="ctr"/>
            <a:lstStyle/>
            <a:p>
              <a:endParaRPr lang="en-US"/>
            </a:p>
          </p:txBody>
        </p:sp>
        <p:sp>
          <p:nvSpPr>
            <p:cNvPr id="27787" name="Oval 410"/>
            <p:cNvSpPr>
              <a:spLocks noChangeArrowheads="1"/>
            </p:cNvSpPr>
            <p:nvPr/>
          </p:nvSpPr>
          <p:spPr bwMode="auto">
            <a:xfrm>
              <a:off x="1383" y="3246"/>
              <a:ext cx="32" cy="43"/>
            </a:xfrm>
            <a:prstGeom prst="ellipse">
              <a:avLst/>
            </a:prstGeom>
            <a:solidFill>
              <a:srgbClr val="FFFFC0"/>
            </a:solidFill>
            <a:ln w="12700">
              <a:noFill/>
              <a:round/>
              <a:headEnd/>
              <a:tailEnd/>
            </a:ln>
          </p:spPr>
          <p:txBody>
            <a:bodyPr wrap="none" anchor="ctr"/>
            <a:lstStyle/>
            <a:p>
              <a:endParaRPr lang="en-US"/>
            </a:p>
          </p:txBody>
        </p:sp>
      </p:grpSp>
      <p:sp>
        <p:nvSpPr>
          <p:cNvPr id="27761" name="Rectangle 411"/>
          <p:cNvSpPr>
            <a:spLocks noChangeArrowheads="1"/>
          </p:cNvSpPr>
          <p:nvPr/>
        </p:nvSpPr>
        <p:spPr bwMode="auto">
          <a:xfrm>
            <a:off x="5181600" y="4711700"/>
            <a:ext cx="1905000" cy="698500"/>
          </a:xfrm>
          <a:prstGeom prst="rect">
            <a:avLst/>
          </a:prstGeom>
          <a:noFill/>
          <a:ln w="12700">
            <a:noFill/>
            <a:miter lim="800000"/>
            <a:headEnd/>
            <a:tailEnd/>
          </a:ln>
        </p:spPr>
        <p:txBody>
          <a:bodyPr lIns="90488" tIns="44450" rIns="90488" bIns="44450">
            <a:spAutoFit/>
          </a:bodyPr>
          <a:lstStyle/>
          <a:p>
            <a:pPr algn="ctr">
              <a:spcBef>
                <a:spcPct val="50000"/>
              </a:spcBef>
            </a:pPr>
            <a:r>
              <a:rPr lang="en-US" sz="2000">
                <a:solidFill>
                  <a:srgbClr val="000099"/>
                </a:solidFill>
              </a:rPr>
              <a:t>Environmental Health</a:t>
            </a:r>
          </a:p>
        </p:txBody>
      </p:sp>
      <p:sp>
        <p:nvSpPr>
          <p:cNvPr id="27762" name="Line 412"/>
          <p:cNvSpPr>
            <a:spLocks noChangeShapeType="1"/>
          </p:cNvSpPr>
          <p:nvPr/>
        </p:nvSpPr>
        <p:spPr bwMode="auto">
          <a:xfrm>
            <a:off x="5334000" y="4864100"/>
            <a:ext cx="1752600" cy="685800"/>
          </a:xfrm>
          <a:prstGeom prst="line">
            <a:avLst/>
          </a:prstGeom>
          <a:noFill/>
          <a:ln w="12700">
            <a:solidFill>
              <a:schemeClr val="folHlink"/>
            </a:solidFill>
            <a:round/>
            <a:headEnd/>
            <a:tailEnd/>
          </a:ln>
        </p:spPr>
        <p:txBody>
          <a:bodyPr wrap="none" anchor="ctr"/>
          <a:lstStyle/>
          <a:p>
            <a:endParaRPr lang="en-US"/>
          </a:p>
        </p:txBody>
      </p:sp>
      <p:sp>
        <p:nvSpPr>
          <p:cNvPr id="27763" name="Line 413"/>
          <p:cNvSpPr>
            <a:spLocks noChangeShapeType="1"/>
          </p:cNvSpPr>
          <p:nvPr/>
        </p:nvSpPr>
        <p:spPr bwMode="auto">
          <a:xfrm>
            <a:off x="4876800" y="3797300"/>
            <a:ext cx="152400" cy="762000"/>
          </a:xfrm>
          <a:prstGeom prst="line">
            <a:avLst/>
          </a:prstGeom>
          <a:noFill/>
          <a:ln w="12700">
            <a:solidFill>
              <a:schemeClr val="folHlink"/>
            </a:solidFill>
            <a:round/>
            <a:headEnd/>
            <a:tailEnd/>
          </a:ln>
        </p:spPr>
        <p:txBody>
          <a:bodyPr wrap="none" anchor="ctr"/>
          <a:lstStyle/>
          <a:p>
            <a:endParaRPr lang="en-US"/>
          </a:p>
        </p:txBody>
      </p:sp>
      <p:sp>
        <p:nvSpPr>
          <p:cNvPr id="27764" name="Line 414"/>
          <p:cNvSpPr>
            <a:spLocks noChangeShapeType="1"/>
          </p:cNvSpPr>
          <p:nvPr/>
        </p:nvSpPr>
        <p:spPr bwMode="auto">
          <a:xfrm flipV="1">
            <a:off x="4876800" y="4940300"/>
            <a:ext cx="152400" cy="228600"/>
          </a:xfrm>
          <a:prstGeom prst="line">
            <a:avLst/>
          </a:prstGeom>
          <a:noFill/>
          <a:ln w="12700">
            <a:solidFill>
              <a:schemeClr val="folHlink"/>
            </a:solidFill>
            <a:round/>
            <a:headEnd/>
            <a:tailEnd/>
          </a:ln>
        </p:spPr>
        <p:txBody>
          <a:bodyPr wrap="none" anchor="ctr"/>
          <a:lstStyle/>
          <a:p>
            <a:endParaRPr lang="en-US"/>
          </a:p>
        </p:txBody>
      </p:sp>
      <p:sp>
        <p:nvSpPr>
          <p:cNvPr id="27765" name="Line 415"/>
          <p:cNvSpPr>
            <a:spLocks noChangeShapeType="1"/>
          </p:cNvSpPr>
          <p:nvPr/>
        </p:nvSpPr>
        <p:spPr bwMode="auto">
          <a:xfrm>
            <a:off x="4038600" y="3949700"/>
            <a:ext cx="914400" cy="685800"/>
          </a:xfrm>
          <a:prstGeom prst="line">
            <a:avLst/>
          </a:prstGeom>
          <a:noFill/>
          <a:ln w="12700">
            <a:solidFill>
              <a:schemeClr val="folHlink"/>
            </a:solidFill>
            <a:round/>
            <a:headEnd/>
            <a:tailEnd/>
          </a:ln>
        </p:spPr>
        <p:txBody>
          <a:bodyPr wrap="none" anchor="ctr"/>
          <a:lstStyle/>
          <a:p>
            <a:endParaRPr lang="en-US"/>
          </a:p>
        </p:txBody>
      </p:sp>
      <p:sp>
        <p:nvSpPr>
          <p:cNvPr id="27766" name="Line 416"/>
          <p:cNvSpPr>
            <a:spLocks noChangeShapeType="1"/>
          </p:cNvSpPr>
          <p:nvPr/>
        </p:nvSpPr>
        <p:spPr bwMode="auto">
          <a:xfrm flipH="1">
            <a:off x="5181600" y="3568700"/>
            <a:ext cx="609600" cy="914400"/>
          </a:xfrm>
          <a:prstGeom prst="line">
            <a:avLst/>
          </a:prstGeom>
          <a:noFill/>
          <a:ln w="12700">
            <a:solidFill>
              <a:schemeClr val="folHlink"/>
            </a:solidFill>
            <a:round/>
            <a:headEnd/>
            <a:tailEnd/>
          </a:ln>
        </p:spPr>
        <p:txBody>
          <a:bodyPr wrap="none" anchor="ctr"/>
          <a:lstStyle/>
          <a:p>
            <a:endParaRPr lang="en-US"/>
          </a:p>
        </p:txBody>
      </p:sp>
      <p:sp>
        <p:nvSpPr>
          <p:cNvPr id="27767" name="Line 417"/>
          <p:cNvSpPr>
            <a:spLocks noChangeShapeType="1"/>
          </p:cNvSpPr>
          <p:nvPr/>
        </p:nvSpPr>
        <p:spPr bwMode="auto">
          <a:xfrm flipV="1">
            <a:off x="5334000" y="3873500"/>
            <a:ext cx="1371600" cy="762000"/>
          </a:xfrm>
          <a:prstGeom prst="line">
            <a:avLst/>
          </a:prstGeom>
          <a:noFill/>
          <a:ln w="12700">
            <a:solidFill>
              <a:schemeClr val="folHlink"/>
            </a:solidFill>
            <a:round/>
            <a:headEnd/>
            <a:tailEnd/>
          </a:ln>
        </p:spPr>
        <p:txBody>
          <a:bodyPr wrap="none" anchor="ctr"/>
          <a:lstStyle/>
          <a:p>
            <a:endParaRPr lang="en-US"/>
          </a:p>
        </p:txBody>
      </p:sp>
      <p:sp>
        <p:nvSpPr>
          <p:cNvPr id="27768" name="Line 418"/>
          <p:cNvSpPr>
            <a:spLocks noChangeShapeType="1"/>
          </p:cNvSpPr>
          <p:nvPr/>
        </p:nvSpPr>
        <p:spPr bwMode="auto">
          <a:xfrm>
            <a:off x="3429000" y="4254500"/>
            <a:ext cx="1524000" cy="457200"/>
          </a:xfrm>
          <a:prstGeom prst="line">
            <a:avLst/>
          </a:prstGeom>
          <a:noFill/>
          <a:ln w="12700">
            <a:solidFill>
              <a:schemeClr val="folHlink"/>
            </a:solidFill>
            <a:round/>
            <a:headEnd/>
            <a:tailEnd/>
          </a:ln>
        </p:spPr>
        <p:txBody>
          <a:bodyPr wrap="none" anchor="ctr"/>
          <a:lstStyle/>
          <a:p>
            <a:endParaRPr lang="en-US"/>
          </a:p>
        </p:txBody>
      </p:sp>
      <p:sp>
        <p:nvSpPr>
          <p:cNvPr id="27769" name="Line 419"/>
          <p:cNvSpPr>
            <a:spLocks noChangeShapeType="1"/>
          </p:cNvSpPr>
          <p:nvPr/>
        </p:nvSpPr>
        <p:spPr bwMode="auto">
          <a:xfrm flipV="1">
            <a:off x="914400" y="1358900"/>
            <a:ext cx="3581400" cy="2362200"/>
          </a:xfrm>
          <a:prstGeom prst="line">
            <a:avLst/>
          </a:prstGeom>
          <a:noFill/>
          <a:ln w="12700">
            <a:solidFill>
              <a:schemeClr val="folHlink"/>
            </a:solidFill>
            <a:round/>
            <a:headEnd/>
            <a:tailEnd/>
          </a:ln>
        </p:spPr>
        <p:txBody>
          <a:bodyPr wrap="none" anchor="ctr"/>
          <a:lstStyle/>
          <a:p>
            <a:endParaRPr lang="en-US"/>
          </a:p>
        </p:txBody>
      </p:sp>
      <p:sp>
        <p:nvSpPr>
          <p:cNvPr id="27770" name="Line 420"/>
          <p:cNvSpPr>
            <a:spLocks noChangeShapeType="1"/>
          </p:cNvSpPr>
          <p:nvPr/>
        </p:nvSpPr>
        <p:spPr bwMode="auto">
          <a:xfrm flipV="1">
            <a:off x="1219200" y="2654300"/>
            <a:ext cx="228600" cy="1981200"/>
          </a:xfrm>
          <a:prstGeom prst="line">
            <a:avLst/>
          </a:prstGeom>
          <a:noFill/>
          <a:ln w="12700">
            <a:solidFill>
              <a:schemeClr val="folHlink"/>
            </a:solidFill>
            <a:round/>
            <a:headEnd/>
            <a:tailEnd/>
          </a:ln>
        </p:spPr>
        <p:txBody>
          <a:bodyPr wrap="none" anchor="ctr"/>
          <a:lstStyle/>
          <a:p>
            <a:endParaRPr lang="en-US"/>
          </a:p>
        </p:txBody>
      </p:sp>
      <p:sp>
        <p:nvSpPr>
          <p:cNvPr id="27771" name="Line 421"/>
          <p:cNvSpPr>
            <a:spLocks noChangeShapeType="1"/>
          </p:cNvSpPr>
          <p:nvPr/>
        </p:nvSpPr>
        <p:spPr bwMode="auto">
          <a:xfrm flipH="1" flipV="1">
            <a:off x="1600200" y="2501900"/>
            <a:ext cx="2819400" cy="685800"/>
          </a:xfrm>
          <a:prstGeom prst="line">
            <a:avLst/>
          </a:prstGeom>
          <a:noFill/>
          <a:ln w="12700">
            <a:solidFill>
              <a:schemeClr val="folHlink"/>
            </a:solidFill>
            <a:round/>
            <a:headEnd/>
            <a:tailEnd/>
          </a:ln>
        </p:spPr>
        <p:txBody>
          <a:bodyPr wrap="none" anchor="ctr"/>
          <a:lstStyle/>
          <a:p>
            <a:endParaRPr lang="en-US"/>
          </a:p>
        </p:txBody>
      </p:sp>
      <p:sp>
        <p:nvSpPr>
          <p:cNvPr id="27772" name="Line 422"/>
          <p:cNvSpPr>
            <a:spLocks noChangeShapeType="1"/>
          </p:cNvSpPr>
          <p:nvPr/>
        </p:nvSpPr>
        <p:spPr bwMode="auto">
          <a:xfrm flipH="1">
            <a:off x="4038600" y="3492500"/>
            <a:ext cx="381000" cy="228600"/>
          </a:xfrm>
          <a:prstGeom prst="line">
            <a:avLst/>
          </a:prstGeom>
          <a:noFill/>
          <a:ln w="12700">
            <a:solidFill>
              <a:schemeClr val="folHlink"/>
            </a:solidFill>
            <a:round/>
            <a:headEnd/>
            <a:tailEnd/>
          </a:ln>
        </p:spPr>
        <p:txBody>
          <a:bodyPr wrap="none" anchor="ctr"/>
          <a:lstStyle/>
          <a:p>
            <a:endParaRPr lang="en-US"/>
          </a:p>
        </p:txBody>
      </p:sp>
      <p:sp>
        <p:nvSpPr>
          <p:cNvPr id="27773" name="Line 423"/>
          <p:cNvSpPr>
            <a:spLocks noChangeShapeType="1"/>
          </p:cNvSpPr>
          <p:nvPr/>
        </p:nvSpPr>
        <p:spPr bwMode="auto">
          <a:xfrm flipH="1" flipV="1">
            <a:off x="990600" y="3873500"/>
            <a:ext cx="304800" cy="838200"/>
          </a:xfrm>
          <a:prstGeom prst="line">
            <a:avLst/>
          </a:prstGeom>
          <a:noFill/>
          <a:ln w="12700">
            <a:solidFill>
              <a:schemeClr val="folHlink"/>
            </a:solidFill>
            <a:round/>
            <a:headEnd/>
            <a:tailEnd/>
          </a:ln>
        </p:spPr>
        <p:txBody>
          <a:bodyPr wrap="none" anchor="ctr"/>
          <a:lstStyle/>
          <a:p>
            <a:endParaRPr lang="en-US"/>
          </a:p>
        </p:txBody>
      </p:sp>
      <p:sp>
        <p:nvSpPr>
          <p:cNvPr id="27774" name="Line 424"/>
          <p:cNvSpPr>
            <a:spLocks noChangeShapeType="1"/>
          </p:cNvSpPr>
          <p:nvPr/>
        </p:nvSpPr>
        <p:spPr bwMode="auto">
          <a:xfrm flipH="1" flipV="1">
            <a:off x="990600" y="4025900"/>
            <a:ext cx="990600" cy="1447800"/>
          </a:xfrm>
          <a:prstGeom prst="line">
            <a:avLst/>
          </a:prstGeom>
          <a:noFill/>
          <a:ln w="12700">
            <a:solidFill>
              <a:schemeClr val="folHlink"/>
            </a:solidFill>
            <a:round/>
            <a:headEnd/>
            <a:tailEnd/>
          </a:ln>
        </p:spPr>
        <p:txBody>
          <a:bodyPr wrap="none" anchor="ctr"/>
          <a:lstStyle/>
          <a:p>
            <a:endParaRPr lang="en-US"/>
          </a:p>
        </p:txBody>
      </p:sp>
      <p:sp>
        <p:nvSpPr>
          <p:cNvPr id="27775" name="Line 425"/>
          <p:cNvSpPr>
            <a:spLocks noChangeShapeType="1"/>
          </p:cNvSpPr>
          <p:nvPr/>
        </p:nvSpPr>
        <p:spPr bwMode="auto">
          <a:xfrm flipH="1" flipV="1">
            <a:off x="914400" y="4102100"/>
            <a:ext cx="2514600" cy="1905000"/>
          </a:xfrm>
          <a:prstGeom prst="line">
            <a:avLst/>
          </a:prstGeom>
          <a:noFill/>
          <a:ln w="12700">
            <a:solidFill>
              <a:schemeClr val="folHlink"/>
            </a:solidFill>
            <a:round/>
            <a:headEnd/>
            <a:tailEnd/>
          </a:ln>
        </p:spPr>
        <p:txBody>
          <a:bodyPr wrap="none" anchor="ctr"/>
          <a:lstStyle/>
          <a:p>
            <a:endParaRPr lang="en-US"/>
          </a:p>
        </p:txBody>
      </p:sp>
      <p:sp>
        <p:nvSpPr>
          <p:cNvPr id="27776" name="Line 426"/>
          <p:cNvSpPr>
            <a:spLocks noChangeShapeType="1"/>
          </p:cNvSpPr>
          <p:nvPr/>
        </p:nvSpPr>
        <p:spPr bwMode="auto">
          <a:xfrm flipH="1" flipV="1">
            <a:off x="1447800" y="5092700"/>
            <a:ext cx="381000" cy="457200"/>
          </a:xfrm>
          <a:prstGeom prst="line">
            <a:avLst/>
          </a:prstGeom>
          <a:noFill/>
          <a:ln w="12700">
            <a:solidFill>
              <a:schemeClr val="folHlink"/>
            </a:solidFill>
            <a:round/>
            <a:headEnd/>
            <a:tailEnd/>
          </a:ln>
        </p:spPr>
        <p:txBody>
          <a:bodyPr wrap="none" anchor="ctr"/>
          <a:lstStyle/>
          <a:p>
            <a:endParaRPr lang="en-US"/>
          </a:p>
        </p:txBody>
      </p:sp>
    </p:spTree>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457200" y="228600"/>
            <a:ext cx="8305800" cy="762000"/>
          </a:xfrm>
          <a:noFill/>
        </p:spPr>
        <p:txBody>
          <a:bodyPr>
            <a:normAutofit/>
          </a:bodyPr>
          <a:lstStyle/>
          <a:p>
            <a:pPr>
              <a:lnSpc>
                <a:spcPct val="80000"/>
              </a:lnSpc>
            </a:pPr>
            <a:r>
              <a:rPr lang="en-US" sz="3600" b="1" dirty="0" smtClean="0">
                <a:solidFill>
                  <a:schemeClr val="accent3"/>
                </a:solidFill>
              </a:rPr>
              <a:t>Collectively, the Four Assessments</a:t>
            </a:r>
          </a:p>
        </p:txBody>
      </p:sp>
      <p:sp>
        <p:nvSpPr>
          <p:cNvPr id="118787" name="Rectangle 3"/>
          <p:cNvSpPr>
            <a:spLocks noGrp="1" noChangeArrowheads="1"/>
          </p:cNvSpPr>
          <p:nvPr>
            <p:ph type="body" idx="1"/>
          </p:nvPr>
        </p:nvSpPr>
        <p:spPr>
          <a:xfrm>
            <a:off x="4205288" y="2422525"/>
            <a:ext cx="4756150" cy="4114800"/>
          </a:xfrm>
          <a:noFill/>
        </p:spPr>
        <p:txBody>
          <a:bodyPr/>
          <a:lstStyle/>
          <a:p>
            <a:pPr>
              <a:lnSpc>
                <a:spcPct val="90000"/>
              </a:lnSpc>
              <a:spcBef>
                <a:spcPct val="50000"/>
              </a:spcBef>
              <a:buClr>
                <a:schemeClr val="tx1"/>
              </a:buClr>
              <a:buFont typeface="Wingdings" pitchFamily="2" charset="2"/>
              <a:buChar char="v"/>
            </a:pPr>
            <a:r>
              <a:rPr lang="en-US" sz="2600" dirty="0" smtClean="0"/>
              <a:t>Provide insight on the gaps between current circumstances and vision.</a:t>
            </a:r>
          </a:p>
          <a:p>
            <a:pPr>
              <a:lnSpc>
                <a:spcPct val="90000"/>
              </a:lnSpc>
              <a:spcBef>
                <a:spcPct val="50000"/>
              </a:spcBef>
              <a:buClr>
                <a:schemeClr val="tx1"/>
              </a:buClr>
              <a:buFont typeface="Wingdings" pitchFamily="2" charset="2"/>
              <a:buChar char="v"/>
            </a:pPr>
            <a:r>
              <a:rPr lang="en-US" sz="2600" dirty="0" smtClean="0"/>
              <a:t>Serve as the source of information from which the strategic issues, strategies, and goals are built.</a:t>
            </a:r>
          </a:p>
        </p:txBody>
      </p:sp>
      <p:pic>
        <p:nvPicPr>
          <p:cNvPr id="118789" name="Picture 5"/>
          <p:cNvPicPr>
            <a:picLocks noChangeArrowheads="1"/>
          </p:cNvPicPr>
          <p:nvPr/>
        </p:nvPicPr>
        <p:blipFill>
          <a:blip r:embed="rId3" cstate="print"/>
          <a:srcRect/>
          <a:stretch>
            <a:fillRect/>
          </a:stretch>
        </p:blipFill>
        <p:spPr bwMode="auto">
          <a:xfrm>
            <a:off x="0" y="2149475"/>
            <a:ext cx="4038600" cy="388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Working with Boston’s Hospitals to Assess Community Health</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Beth Israel Deaconess</a:t>
            </a:r>
          </a:p>
          <a:p>
            <a:r>
              <a:rPr lang="en-US" dirty="0" smtClean="0"/>
              <a:t>Brigham and Woman’s </a:t>
            </a:r>
          </a:p>
          <a:p>
            <a:r>
              <a:rPr lang="en-US" dirty="0" smtClean="0"/>
              <a:t>Carney </a:t>
            </a:r>
          </a:p>
          <a:p>
            <a:r>
              <a:rPr lang="en-US" dirty="0" smtClean="0"/>
              <a:t>Children’s Hospital Boston</a:t>
            </a:r>
          </a:p>
          <a:p>
            <a:r>
              <a:rPr lang="en-US" dirty="0" smtClean="0"/>
              <a:t>Dana Farber Cancer Institute</a:t>
            </a:r>
          </a:p>
          <a:p>
            <a:r>
              <a:rPr lang="en-US" dirty="0" smtClean="0"/>
              <a:t>Mass General</a:t>
            </a:r>
          </a:p>
          <a:p>
            <a:r>
              <a:rPr lang="en-US" dirty="0" smtClean="0"/>
              <a:t>New England Baptist</a:t>
            </a:r>
          </a:p>
          <a:p>
            <a:r>
              <a:rPr lang="en-US" dirty="0" smtClean="0"/>
              <a:t>St. Elizabeth’s</a:t>
            </a:r>
          </a:p>
          <a:p>
            <a:r>
              <a:rPr lang="en-US" dirty="0" smtClean="0"/>
              <a:t>Tufts Medical Center</a:t>
            </a:r>
          </a:p>
          <a:p>
            <a:endParaRPr lang="en-US" dirty="0"/>
          </a:p>
        </p:txBody>
      </p:sp>
      <p:pic>
        <p:nvPicPr>
          <p:cNvPr id="39938" name="Picture 2" descr="C:\Documents and Settings\daronstein\My Documents\ANNUAL REPORT - BACH\LOGOS\BIDMC logo.gif"/>
          <p:cNvPicPr>
            <a:picLocks noChangeAspect="1" noChangeArrowheads="1"/>
          </p:cNvPicPr>
          <p:nvPr/>
        </p:nvPicPr>
        <p:blipFill>
          <a:blip r:embed="rId3" cstate="print"/>
          <a:srcRect/>
          <a:stretch>
            <a:fillRect/>
          </a:stretch>
        </p:blipFill>
        <p:spPr bwMode="auto">
          <a:xfrm>
            <a:off x="4419601" y="1447801"/>
            <a:ext cx="1752600" cy="510664"/>
          </a:xfrm>
          <a:prstGeom prst="rect">
            <a:avLst/>
          </a:prstGeom>
          <a:noFill/>
        </p:spPr>
      </p:pic>
      <p:pic>
        <p:nvPicPr>
          <p:cNvPr id="39939" name="Picture 3" descr="C:\Documents and Settings\daronstein\My Documents\ANNUAL REPORT - BACH\LOGOS\B&amp;W logo.jpg"/>
          <p:cNvPicPr>
            <a:picLocks noChangeAspect="1" noChangeArrowheads="1"/>
          </p:cNvPicPr>
          <p:nvPr/>
        </p:nvPicPr>
        <p:blipFill>
          <a:blip r:embed="rId4" cstate="print"/>
          <a:srcRect/>
          <a:stretch>
            <a:fillRect/>
          </a:stretch>
        </p:blipFill>
        <p:spPr bwMode="auto">
          <a:xfrm>
            <a:off x="7010400" y="2057400"/>
            <a:ext cx="1447800" cy="294965"/>
          </a:xfrm>
          <a:prstGeom prst="rect">
            <a:avLst/>
          </a:prstGeom>
          <a:noFill/>
        </p:spPr>
      </p:pic>
      <p:pic>
        <p:nvPicPr>
          <p:cNvPr id="39940" name="Picture 4" descr="C:\Documents and Settings\daronstein\My Documents\ANNUAL REPORT - BACH\LOGOS\Carney_logo[1].gif"/>
          <p:cNvPicPr>
            <a:picLocks noChangeAspect="1" noChangeArrowheads="1"/>
          </p:cNvPicPr>
          <p:nvPr/>
        </p:nvPicPr>
        <p:blipFill>
          <a:blip r:embed="rId5" cstate="print"/>
          <a:srcRect/>
          <a:stretch>
            <a:fillRect/>
          </a:stretch>
        </p:blipFill>
        <p:spPr bwMode="auto">
          <a:xfrm>
            <a:off x="4495800" y="2362200"/>
            <a:ext cx="1471612" cy="354012"/>
          </a:xfrm>
          <a:prstGeom prst="rect">
            <a:avLst/>
          </a:prstGeom>
          <a:noFill/>
        </p:spPr>
      </p:pic>
      <p:pic>
        <p:nvPicPr>
          <p:cNvPr id="39941" name="Picture 5" descr="C:\Documents and Settings\daronstein\My Documents\ANNUAL REPORT - BACH\LOGOS\childrens-hospital-boston[1].gif"/>
          <p:cNvPicPr>
            <a:picLocks noChangeAspect="1" noChangeArrowheads="1"/>
          </p:cNvPicPr>
          <p:nvPr/>
        </p:nvPicPr>
        <p:blipFill>
          <a:blip r:embed="rId6" cstate="print"/>
          <a:srcRect/>
          <a:stretch>
            <a:fillRect/>
          </a:stretch>
        </p:blipFill>
        <p:spPr bwMode="auto">
          <a:xfrm>
            <a:off x="7162800" y="2895600"/>
            <a:ext cx="1066800" cy="504752"/>
          </a:xfrm>
          <a:prstGeom prst="rect">
            <a:avLst/>
          </a:prstGeom>
          <a:noFill/>
        </p:spPr>
      </p:pic>
      <p:pic>
        <p:nvPicPr>
          <p:cNvPr id="39942" name="Picture 6" descr="C:\Documents and Settings\daronstein\My Documents\ANNUAL REPORT - BACH\LOGOS\mgh_logo[1].jpg"/>
          <p:cNvPicPr>
            <a:picLocks noChangeAspect="1" noChangeArrowheads="1"/>
          </p:cNvPicPr>
          <p:nvPr/>
        </p:nvPicPr>
        <p:blipFill>
          <a:blip r:embed="rId7" cstate="print"/>
          <a:srcRect/>
          <a:stretch>
            <a:fillRect/>
          </a:stretch>
        </p:blipFill>
        <p:spPr bwMode="auto">
          <a:xfrm>
            <a:off x="7391400" y="3886200"/>
            <a:ext cx="533400" cy="622781"/>
          </a:xfrm>
          <a:prstGeom prst="rect">
            <a:avLst/>
          </a:prstGeom>
          <a:noFill/>
        </p:spPr>
      </p:pic>
      <p:pic>
        <p:nvPicPr>
          <p:cNvPr id="39943" name="Picture 7" descr="C:\Documents and Settings\daronstein\My Documents\ANNUAL REPORT - BACH\LOGOS\Tufts Medical.jpg"/>
          <p:cNvPicPr>
            <a:picLocks noChangeAspect="1" noChangeArrowheads="1"/>
          </p:cNvPicPr>
          <p:nvPr/>
        </p:nvPicPr>
        <p:blipFill>
          <a:blip r:embed="rId8" cstate="print"/>
          <a:srcRect/>
          <a:stretch>
            <a:fillRect/>
          </a:stretch>
        </p:blipFill>
        <p:spPr bwMode="auto">
          <a:xfrm>
            <a:off x="4419600" y="5334000"/>
            <a:ext cx="1476104" cy="354012"/>
          </a:xfrm>
          <a:prstGeom prst="rect">
            <a:avLst/>
          </a:prstGeom>
          <a:noFill/>
        </p:spPr>
      </p:pic>
      <p:pic>
        <p:nvPicPr>
          <p:cNvPr id="39944" name="Picture 8" descr="C:\Documents and Settings\daronstein\Desktop\1377105v1v1.jpg"/>
          <p:cNvPicPr>
            <a:picLocks noChangeAspect="1" noChangeArrowheads="1"/>
          </p:cNvPicPr>
          <p:nvPr/>
        </p:nvPicPr>
        <p:blipFill>
          <a:blip r:embed="rId9" cstate="print"/>
          <a:srcRect/>
          <a:stretch>
            <a:fillRect/>
          </a:stretch>
        </p:blipFill>
        <p:spPr bwMode="auto">
          <a:xfrm>
            <a:off x="6934200" y="4648200"/>
            <a:ext cx="1558623" cy="774700"/>
          </a:xfrm>
          <a:prstGeom prst="rect">
            <a:avLst/>
          </a:prstGeom>
          <a:noFill/>
        </p:spPr>
      </p:pic>
      <p:pic>
        <p:nvPicPr>
          <p:cNvPr id="39945" name="Picture 9" descr="C:\Documents and Settings\daronstein\My Documents\ANNUAL REPORT - BACH\LOGOS\dana-farber-cancer-institute.jpg"/>
          <p:cNvPicPr>
            <a:picLocks noChangeAspect="1" noChangeArrowheads="1"/>
          </p:cNvPicPr>
          <p:nvPr/>
        </p:nvPicPr>
        <p:blipFill>
          <a:blip r:embed="rId10" cstate="print"/>
          <a:srcRect/>
          <a:stretch>
            <a:fillRect/>
          </a:stretch>
        </p:blipFill>
        <p:spPr bwMode="auto">
          <a:xfrm>
            <a:off x="5486400" y="3200400"/>
            <a:ext cx="1143000" cy="857250"/>
          </a:xfrm>
          <a:prstGeom prst="rect">
            <a:avLst/>
          </a:prstGeom>
          <a:noFill/>
        </p:spPr>
      </p:pic>
      <p:pic>
        <p:nvPicPr>
          <p:cNvPr id="39946" name="Picture 10" descr="C:\Documents and Settings\daronstein\My Documents\ANNUAL REPORT - BACH\LOGOS\NewEnglandBaptistHealth.gif"/>
          <p:cNvPicPr>
            <a:picLocks noChangeAspect="1" noChangeArrowheads="1" noCrop="1"/>
          </p:cNvPicPr>
          <p:nvPr/>
        </p:nvPicPr>
        <p:blipFill>
          <a:blip r:embed="rId11" cstate="print"/>
          <a:srcRect/>
          <a:stretch>
            <a:fillRect/>
          </a:stretch>
        </p:blipFill>
        <p:spPr bwMode="auto">
          <a:xfrm>
            <a:off x="4495800" y="4191000"/>
            <a:ext cx="1771649" cy="885825"/>
          </a:xfrm>
          <a:prstGeom prst="rect">
            <a:avLst/>
          </a:prstGeom>
          <a:noFill/>
        </p:spPr>
      </p:pic>
      <p:pic>
        <p:nvPicPr>
          <p:cNvPr id="39947" name="Picture 11" descr="C:\Documents and Settings\daronstein\My Documents\ANNUAL REPORT - BACH\LOGOS\cobth%20logo[1].jpg"/>
          <p:cNvPicPr>
            <a:picLocks noChangeAspect="1" noChangeArrowheads="1"/>
          </p:cNvPicPr>
          <p:nvPr/>
        </p:nvPicPr>
        <p:blipFill>
          <a:blip r:embed="rId12" cstate="print"/>
          <a:srcRect/>
          <a:stretch>
            <a:fillRect/>
          </a:stretch>
        </p:blipFill>
        <p:spPr bwMode="auto">
          <a:xfrm>
            <a:off x="6324600" y="5257800"/>
            <a:ext cx="1417637" cy="1325563"/>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143000"/>
          </a:xfrm>
        </p:spPr>
        <p:txBody>
          <a:bodyPr>
            <a:normAutofit fontScale="90000"/>
          </a:bodyPr>
          <a:lstStyle/>
          <a:p>
            <a:r>
              <a:rPr lang="en-US" b="1" dirty="0" smtClean="0">
                <a:solidFill>
                  <a:schemeClr val="accent3"/>
                </a:solidFill>
              </a:rPr>
              <a:t>Example of a Strategic Issue, Goal </a:t>
            </a:r>
            <a:br>
              <a:rPr lang="en-US" b="1" dirty="0" smtClean="0">
                <a:solidFill>
                  <a:schemeClr val="accent3"/>
                </a:solidFill>
              </a:rPr>
            </a:br>
            <a:r>
              <a:rPr lang="en-US" b="1" dirty="0" smtClean="0">
                <a:solidFill>
                  <a:schemeClr val="accent3"/>
                </a:solidFill>
              </a:rPr>
              <a:t>&amp; Strategy</a:t>
            </a:r>
            <a:r>
              <a:rPr lang="en-US" b="1" dirty="0" smtClean="0">
                <a:solidFill>
                  <a:schemeClr val="accent3"/>
                </a:solidFill>
              </a:rPr>
              <a:t/>
            </a:r>
            <a:br>
              <a:rPr lang="en-US" b="1" dirty="0" smtClean="0">
                <a:solidFill>
                  <a:schemeClr val="accent3"/>
                </a:solidFill>
              </a:rPr>
            </a:br>
            <a:endParaRPr lang="en-US" dirty="0"/>
          </a:p>
        </p:txBody>
      </p:sp>
      <p:sp>
        <p:nvSpPr>
          <p:cNvPr id="3" name="Content Placeholder 2"/>
          <p:cNvSpPr>
            <a:spLocks noGrp="1"/>
          </p:cNvSpPr>
          <p:nvPr>
            <p:ph idx="1"/>
          </p:nvPr>
        </p:nvSpPr>
        <p:spPr/>
        <p:txBody>
          <a:bodyPr>
            <a:normAutofit fontScale="92500" lnSpcReduction="20000"/>
          </a:bodyPr>
          <a:lstStyle/>
          <a:p>
            <a:pPr>
              <a:lnSpc>
                <a:spcPct val="80000"/>
              </a:lnSpc>
              <a:buClr>
                <a:schemeClr val="bg2"/>
              </a:buClr>
            </a:pPr>
            <a:r>
              <a:rPr lang="en-US" dirty="0" smtClean="0">
                <a:solidFill>
                  <a:schemeClr val="accent1"/>
                </a:solidFill>
              </a:rPr>
              <a:t>Strategic Issue:</a:t>
            </a:r>
          </a:p>
          <a:p>
            <a:pPr>
              <a:lnSpc>
                <a:spcPct val="80000"/>
              </a:lnSpc>
              <a:buClr>
                <a:schemeClr val="bg2"/>
              </a:buClr>
              <a:buFontTx/>
              <a:buNone/>
            </a:pPr>
            <a:r>
              <a:rPr lang="en-US" dirty="0" smtClean="0"/>
              <a:t>    How can the public health community ensure access to population-based and personal health care services?  </a:t>
            </a:r>
          </a:p>
          <a:p>
            <a:pPr>
              <a:lnSpc>
                <a:spcPct val="80000"/>
              </a:lnSpc>
              <a:buClr>
                <a:schemeClr val="bg2"/>
              </a:buClr>
              <a:buFontTx/>
              <a:buNone/>
            </a:pPr>
            <a:endParaRPr lang="en-US" dirty="0" smtClean="0"/>
          </a:p>
          <a:p>
            <a:pPr>
              <a:lnSpc>
                <a:spcPct val="80000"/>
              </a:lnSpc>
              <a:buClr>
                <a:schemeClr val="bg2"/>
              </a:buClr>
            </a:pPr>
            <a:r>
              <a:rPr lang="en-US" dirty="0" smtClean="0">
                <a:solidFill>
                  <a:schemeClr val="accent1"/>
                </a:solidFill>
              </a:rPr>
              <a:t>Goal:</a:t>
            </a:r>
          </a:p>
          <a:p>
            <a:pPr>
              <a:lnSpc>
                <a:spcPct val="80000"/>
              </a:lnSpc>
              <a:buClr>
                <a:schemeClr val="bg2"/>
              </a:buClr>
              <a:buFontTx/>
              <a:buNone/>
            </a:pPr>
            <a:r>
              <a:rPr lang="en-US" dirty="0" smtClean="0"/>
              <a:t>    All persons living in our community will have access to affordable quality health care.  </a:t>
            </a:r>
          </a:p>
          <a:p>
            <a:pPr>
              <a:lnSpc>
                <a:spcPct val="80000"/>
              </a:lnSpc>
              <a:buClr>
                <a:schemeClr val="bg2"/>
              </a:buClr>
              <a:buFontTx/>
              <a:buNone/>
            </a:pPr>
            <a:endParaRPr lang="en-US" dirty="0" smtClean="0"/>
          </a:p>
          <a:p>
            <a:pPr>
              <a:lnSpc>
                <a:spcPct val="80000"/>
              </a:lnSpc>
              <a:buClr>
                <a:schemeClr val="bg2"/>
              </a:buClr>
            </a:pPr>
            <a:r>
              <a:rPr lang="en-US" dirty="0" smtClean="0">
                <a:solidFill>
                  <a:schemeClr val="accent1"/>
                </a:solidFill>
              </a:rPr>
              <a:t>Strategy:</a:t>
            </a:r>
          </a:p>
          <a:p>
            <a:pPr>
              <a:lnSpc>
                <a:spcPct val="80000"/>
              </a:lnSpc>
              <a:buClr>
                <a:schemeClr val="bg2"/>
              </a:buClr>
              <a:buFontTx/>
              <a:buNone/>
            </a:pPr>
            <a:r>
              <a:rPr lang="en-US" dirty="0" smtClean="0"/>
              <a:t>    Provide free or reduced cost </a:t>
            </a:r>
          </a:p>
          <a:p>
            <a:pPr>
              <a:lnSpc>
                <a:spcPct val="80000"/>
              </a:lnSpc>
              <a:buClr>
                <a:schemeClr val="bg2"/>
              </a:buClr>
              <a:buFontTx/>
              <a:buNone/>
            </a:pPr>
            <a:r>
              <a:rPr lang="en-US" dirty="0" smtClean="0"/>
              <a:t>	transportation services to residents </a:t>
            </a:r>
          </a:p>
          <a:p>
            <a:pPr>
              <a:lnSpc>
                <a:spcPct val="80000"/>
              </a:lnSpc>
              <a:buClr>
                <a:schemeClr val="bg2"/>
              </a:buClr>
              <a:buFontTx/>
              <a:buNone/>
            </a:pPr>
            <a:r>
              <a:rPr lang="en-US" dirty="0" smtClean="0"/>
              <a:t>	for whom transportation is a barrier.</a:t>
            </a:r>
            <a:endParaRPr lang="en-US" dirty="0"/>
          </a:p>
        </p:txBody>
      </p:sp>
      <p:pic>
        <p:nvPicPr>
          <p:cNvPr id="52227" name="Picture 3" descr="C:\Documents and Settings\daronstein\Desktop\images.jpg"/>
          <p:cNvPicPr>
            <a:picLocks noChangeAspect="1" noChangeArrowheads="1"/>
          </p:cNvPicPr>
          <p:nvPr/>
        </p:nvPicPr>
        <p:blipFill>
          <a:blip r:embed="rId3" cstate="print"/>
          <a:srcRect/>
          <a:stretch>
            <a:fillRect/>
          </a:stretch>
        </p:blipFill>
        <p:spPr bwMode="auto">
          <a:xfrm>
            <a:off x="7772400" y="2667000"/>
            <a:ext cx="970492" cy="1455738"/>
          </a:xfrm>
          <a:prstGeom prst="rect">
            <a:avLst/>
          </a:prstGeom>
          <a:noFill/>
        </p:spPr>
      </p:pic>
      <p:pic>
        <p:nvPicPr>
          <p:cNvPr id="52228" name="Picture 4" descr="C:\Documents and Settings\daronstein\Desktop\smallmirror1.jpg"/>
          <p:cNvPicPr>
            <a:picLocks noChangeAspect="1" noChangeArrowheads="1"/>
          </p:cNvPicPr>
          <p:nvPr/>
        </p:nvPicPr>
        <p:blipFill>
          <a:blip r:embed="rId4" cstate="print"/>
          <a:srcRect/>
          <a:stretch>
            <a:fillRect/>
          </a:stretch>
        </p:blipFill>
        <p:spPr bwMode="auto">
          <a:xfrm>
            <a:off x="6553200" y="4724400"/>
            <a:ext cx="2362200" cy="1221828"/>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Program</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Introduction to BACH</a:t>
            </a:r>
          </a:p>
          <a:p>
            <a:endParaRPr lang="en-US" dirty="0" smtClean="0"/>
          </a:p>
          <a:p>
            <a:r>
              <a:rPr lang="en-US" dirty="0" smtClean="0"/>
              <a:t>Overview of past year’s work</a:t>
            </a:r>
          </a:p>
          <a:p>
            <a:endParaRPr lang="en-US" dirty="0" smtClean="0"/>
          </a:p>
          <a:p>
            <a:r>
              <a:rPr lang="en-US" dirty="0" smtClean="0"/>
              <a:t>Elections of Steering Committee</a:t>
            </a:r>
          </a:p>
          <a:p>
            <a:endParaRPr lang="en-US" dirty="0" smtClean="0"/>
          </a:p>
          <a:p>
            <a:r>
              <a:rPr lang="en-US" dirty="0" smtClean="0"/>
              <a:t>Dinner</a:t>
            </a:r>
          </a:p>
          <a:p>
            <a:pPr>
              <a:buNone/>
            </a:pPr>
            <a:endParaRPr lang="en-US" dirty="0" smtClean="0"/>
          </a:p>
          <a:p>
            <a:r>
              <a:rPr lang="en-US" dirty="0" smtClean="0"/>
              <a:t>“Envisioning a Healthy Boston”</a:t>
            </a:r>
            <a:endParaRPr lang="en-US" dirty="0"/>
          </a:p>
        </p:txBody>
      </p:sp>
      <p:graphicFrame>
        <p:nvGraphicFramePr>
          <p:cNvPr id="15362" name="Object 2"/>
          <p:cNvGraphicFramePr>
            <a:graphicFrameLocks noChangeAspect="1"/>
          </p:cNvGraphicFramePr>
          <p:nvPr/>
        </p:nvGraphicFramePr>
        <p:xfrm>
          <a:off x="6003925" y="1600200"/>
          <a:ext cx="3140075" cy="4064000"/>
        </p:xfrm>
        <a:graphic>
          <a:graphicData uri="http://schemas.openxmlformats.org/presentationml/2006/ole">
            <p:oleObj spid="_x0000_s15362" name="Acrobat Document" r:id="rId3" imgW="5829300" imgH="7543800" progId="AcroExch.Document.7">
              <p:embed/>
            </p:oleObj>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accent3"/>
                </a:solidFill>
              </a:rPr>
              <a:t>Example of a Strategic Issue, Goal </a:t>
            </a:r>
            <a:br>
              <a:rPr lang="en-US" b="1" dirty="0" smtClean="0">
                <a:solidFill>
                  <a:schemeClr val="accent3"/>
                </a:solidFill>
              </a:rPr>
            </a:br>
            <a:r>
              <a:rPr lang="en-US" b="1" dirty="0" smtClean="0">
                <a:solidFill>
                  <a:schemeClr val="accent3"/>
                </a:solidFill>
              </a:rPr>
              <a:t>&amp; Strategy</a:t>
            </a:r>
            <a:endParaRPr lang="en-US" dirty="0"/>
          </a:p>
        </p:txBody>
      </p:sp>
      <p:sp>
        <p:nvSpPr>
          <p:cNvPr id="3" name="Content Placeholder 2"/>
          <p:cNvSpPr>
            <a:spLocks noGrp="1"/>
          </p:cNvSpPr>
          <p:nvPr>
            <p:ph idx="1"/>
          </p:nvPr>
        </p:nvSpPr>
        <p:spPr/>
        <p:txBody>
          <a:bodyPr>
            <a:normAutofit lnSpcReduction="10000"/>
          </a:bodyPr>
          <a:lstStyle/>
          <a:p>
            <a:pPr>
              <a:lnSpc>
                <a:spcPct val="80000"/>
              </a:lnSpc>
              <a:buClr>
                <a:schemeClr val="bg2"/>
              </a:buClr>
            </a:pPr>
            <a:r>
              <a:rPr lang="en-US" sz="2400" dirty="0" smtClean="0">
                <a:solidFill>
                  <a:schemeClr val="accent1"/>
                </a:solidFill>
              </a:rPr>
              <a:t>Strategic Issue:</a:t>
            </a:r>
          </a:p>
          <a:p>
            <a:pPr>
              <a:lnSpc>
                <a:spcPct val="80000"/>
              </a:lnSpc>
              <a:buClr>
                <a:schemeClr val="bg2"/>
              </a:buClr>
              <a:buFontTx/>
              <a:buNone/>
            </a:pPr>
            <a:r>
              <a:rPr lang="en-US" sz="2400" dirty="0" smtClean="0"/>
              <a:t>    How can the public health </a:t>
            </a:r>
            <a:r>
              <a:rPr lang="en-US" sz="2400" dirty="0" smtClean="0"/>
              <a:t>community help increase the number of adolescents who complete high school? </a:t>
            </a:r>
            <a:endParaRPr lang="en-US" sz="2400" dirty="0" smtClean="0"/>
          </a:p>
          <a:p>
            <a:pPr>
              <a:lnSpc>
                <a:spcPct val="80000"/>
              </a:lnSpc>
              <a:buClr>
                <a:schemeClr val="bg2"/>
              </a:buClr>
              <a:buFontTx/>
              <a:buNone/>
            </a:pPr>
            <a:endParaRPr lang="en-US" sz="2400" dirty="0" smtClean="0"/>
          </a:p>
          <a:p>
            <a:pPr>
              <a:lnSpc>
                <a:spcPct val="80000"/>
              </a:lnSpc>
              <a:buClr>
                <a:schemeClr val="bg2"/>
              </a:buClr>
              <a:buFontTx/>
              <a:buNone/>
            </a:pPr>
            <a:endParaRPr lang="en-US" sz="2400" dirty="0" smtClean="0"/>
          </a:p>
          <a:p>
            <a:pPr>
              <a:lnSpc>
                <a:spcPct val="80000"/>
              </a:lnSpc>
              <a:buClr>
                <a:schemeClr val="bg2"/>
              </a:buClr>
            </a:pPr>
            <a:r>
              <a:rPr lang="en-US" sz="2400" dirty="0" smtClean="0">
                <a:solidFill>
                  <a:schemeClr val="accent1"/>
                </a:solidFill>
              </a:rPr>
              <a:t>Goal:</a:t>
            </a:r>
          </a:p>
          <a:p>
            <a:pPr>
              <a:lnSpc>
                <a:spcPct val="80000"/>
              </a:lnSpc>
              <a:buClr>
                <a:schemeClr val="bg2"/>
              </a:buClr>
              <a:buFontTx/>
              <a:buNone/>
            </a:pPr>
            <a:r>
              <a:rPr lang="en-US" sz="2400" dirty="0" smtClean="0"/>
              <a:t>   </a:t>
            </a:r>
            <a:r>
              <a:rPr lang="en-US" sz="2400" dirty="0" smtClean="0"/>
              <a:t>	 </a:t>
            </a:r>
            <a:r>
              <a:rPr lang="en-US" sz="2400" dirty="0" smtClean="0"/>
              <a:t>All </a:t>
            </a:r>
            <a:r>
              <a:rPr lang="en-US" sz="2400" dirty="0" smtClean="0"/>
              <a:t>students in Boston public schools will have access to appropriate, high quality health care services in or near a school setting.</a:t>
            </a:r>
            <a:endParaRPr lang="en-US" sz="2400" dirty="0" smtClean="0"/>
          </a:p>
          <a:p>
            <a:pPr>
              <a:lnSpc>
                <a:spcPct val="80000"/>
              </a:lnSpc>
              <a:buClr>
                <a:schemeClr val="bg2"/>
              </a:buClr>
              <a:buFontTx/>
              <a:buNone/>
            </a:pPr>
            <a:endParaRPr lang="en-US" sz="2400" dirty="0" smtClean="0"/>
          </a:p>
          <a:p>
            <a:pPr>
              <a:lnSpc>
                <a:spcPct val="80000"/>
              </a:lnSpc>
              <a:buClr>
                <a:schemeClr val="bg2"/>
              </a:buClr>
              <a:buFontTx/>
              <a:buNone/>
            </a:pPr>
            <a:endParaRPr lang="en-US" sz="2400" dirty="0" smtClean="0"/>
          </a:p>
          <a:p>
            <a:pPr>
              <a:lnSpc>
                <a:spcPct val="80000"/>
              </a:lnSpc>
              <a:buClr>
                <a:schemeClr val="bg2"/>
              </a:buClr>
            </a:pPr>
            <a:r>
              <a:rPr lang="en-US" sz="2400" dirty="0" smtClean="0">
                <a:solidFill>
                  <a:schemeClr val="accent1"/>
                </a:solidFill>
              </a:rPr>
              <a:t>Strategy</a:t>
            </a:r>
            <a:r>
              <a:rPr lang="en-US" sz="2400" dirty="0" smtClean="0">
                <a:solidFill>
                  <a:schemeClr val="accent1"/>
                </a:solidFill>
              </a:rPr>
              <a:t>:</a:t>
            </a:r>
          </a:p>
          <a:p>
            <a:pPr>
              <a:lnSpc>
                <a:spcPct val="80000"/>
              </a:lnSpc>
              <a:buClr>
                <a:schemeClr val="bg2"/>
              </a:buClr>
              <a:buFontTx/>
              <a:buNone/>
            </a:pPr>
            <a:r>
              <a:rPr lang="en-US" sz="2400" dirty="0" smtClean="0"/>
              <a:t>	Advocate for the establishment of additional school-based health services</a:t>
            </a:r>
            <a:endParaRPr lang="en-US" sz="2400" dirty="0" smtClean="0"/>
          </a:p>
          <a:p>
            <a:endParaRPr lang="en-US" dirty="0"/>
          </a:p>
        </p:txBody>
      </p:sp>
      <p:pic>
        <p:nvPicPr>
          <p:cNvPr id="47106" name="Picture 2" descr="C:\Documents and Settings\daronstein\Desktop\black-teenagers-smiling.jpg"/>
          <p:cNvPicPr>
            <a:picLocks noChangeAspect="1" noChangeArrowheads="1"/>
          </p:cNvPicPr>
          <p:nvPr/>
        </p:nvPicPr>
        <p:blipFill>
          <a:blip r:embed="rId3" cstate="print"/>
          <a:srcRect/>
          <a:stretch>
            <a:fillRect/>
          </a:stretch>
        </p:blipFill>
        <p:spPr bwMode="auto">
          <a:xfrm>
            <a:off x="2286000" y="2514600"/>
            <a:ext cx="1503919" cy="914400"/>
          </a:xfrm>
          <a:prstGeom prst="rect">
            <a:avLst/>
          </a:prstGeom>
          <a:noFill/>
        </p:spPr>
      </p:pic>
      <p:pic>
        <p:nvPicPr>
          <p:cNvPr id="47107" name="Picture 3" descr="C:\Documents and Settings\daronstein\Desktop\HSDip.jpg"/>
          <p:cNvPicPr>
            <a:picLocks noChangeAspect="1" noChangeArrowheads="1"/>
          </p:cNvPicPr>
          <p:nvPr/>
        </p:nvPicPr>
        <p:blipFill>
          <a:blip r:embed="rId4" cstate="print"/>
          <a:srcRect/>
          <a:stretch>
            <a:fillRect/>
          </a:stretch>
        </p:blipFill>
        <p:spPr bwMode="auto">
          <a:xfrm>
            <a:off x="4648200" y="2514600"/>
            <a:ext cx="1320800" cy="990600"/>
          </a:xfrm>
          <a:prstGeom prst="rect">
            <a:avLst/>
          </a:prstGeom>
          <a:noFill/>
        </p:spPr>
      </p:pic>
      <p:pic>
        <p:nvPicPr>
          <p:cNvPr id="47108" name="Picture 4" descr="C:\Documents and Settings\daronstein\Desktop\Index_Image.jpg"/>
          <p:cNvPicPr>
            <a:picLocks noChangeAspect="1" noChangeArrowheads="1"/>
          </p:cNvPicPr>
          <p:nvPr/>
        </p:nvPicPr>
        <p:blipFill>
          <a:blip r:embed="rId5" cstate="print"/>
          <a:srcRect/>
          <a:stretch>
            <a:fillRect/>
          </a:stretch>
        </p:blipFill>
        <p:spPr bwMode="auto">
          <a:xfrm>
            <a:off x="3048000" y="4038600"/>
            <a:ext cx="1773238" cy="1223397"/>
          </a:xfrm>
          <a:prstGeom prst="rect">
            <a:avLst/>
          </a:prstGeom>
          <a:noFill/>
        </p:spPr>
      </p:pic>
      <p:pic>
        <p:nvPicPr>
          <p:cNvPr id="47109" name="Picture 5" descr="C:\Documents and Settings\daronstein\Desktop\SBHC Logo.jpg"/>
          <p:cNvPicPr>
            <a:picLocks noChangeAspect="1" noChangeArrowheads="1"/>
          </p:cNvPicPr>
          <p:nvPr/>
        </p:nvPicPr>
        <p:blipFill>
          <a:blip r:embed="rId6" cstate="print"/>
          <a:srcRect/>
          <a:stretch>
            <a:fillRect/>
          </a:stretch>
        </p:blipFill>
        <p:spPr bwMode="auto">
          <a:xfrm>
            <a:off x="5638801" y="4024775"/>
            <a:ext cx="1981200" cy="1062111"/>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Policy</a:t>
            </a:r>
            <a:endParaRPr lang="en-US" dirty="0"/>
          </a:p>
        </p:txBody>
      </p:sp>
      <p:sp>
        <p:nvSpPr>
          <p:cNvPr id="3" name="Content Placeholder 2"/>
          <p:cNvSpPr>
            <a:spLocks noGrp="1"/>
          </p:cNvSpPr>
          <p:nvPr>
            <p:ph idx="1"/>
          </p:nvPr>
        </p:nvSpPr>
        <p:spPr>
          <a:xfrm>
            <a:off x="457200" y="1447800"/>
            <a:ext cx="8229600" cy="4525963"/>
          </a:xfrm>
        </p:spPr>
        <p:txBody>
          <a:bodyPr>
            <a:normAutofit lnSpcReduction="10000"/>
          </a:bodyPr>
          <a:lstStyle/>
          <a:p>
            <a:r>
              <a:rPr lang="en-US" dirty="0"/>
              <a:t>BACH is committed to increasing prevention resources for prevention and systems change where there can be the greatest impact.</a:t>
            </a:r>
            <a:endParaRPr lang="en-US" dirty="0" smtClean="0"/>
          </a:p>
          <a:p>
            <a:r>
              <a:rPr lang="en-US" dirty="0" smtClean="0"/>
              <a:t>This past year, through funding from BPHC’s Communities Putting Prevention To Work:</a:t>
            </a:r>
            <a:endParaRPr lang="en-US" dirty="0"/>
          </a:p>
          <a:p>
            <a:pPr lvl="1"/>
            <a:r>
              <a:rPr lang="en-US" sz="2600" dirty="0" smtClean="0"/>
              <a:t>Tobacco </a:t>
            </a:r>
            <a:r>
              <a:rPr lang="en-US" sz="2600" dirty="0" smtClean="0"/>
              <a:t>Coalitions</a:t>
            </a:r>
          </a:p>
          <a:p>
            <a:pPr lvl="1">
              <a:buNone/>
            </a:pPr>
            <a:endParaRPr lang="en-US" sz="2600" dirty="0" smtClean="0"/>
          </a:p>
          <a:p>
            <a:pPr lvl="1"/>
            <a:r>
              <a:rPr lang="en-US" sz="2600" dirty="0" smtClean="0"/>
              <a:t>Youth Access and Other </a:t>
            </a:r>
            <a:r>
              <a:rPr lang="en-US" sz="2600" dirty="0"/>
              <a:t>N</a:t>
            </a:r>
            <a:r>
              <a:rPr lang="en-US" sz="2600" dirty="0" smtClean="0"/>
              <a:t>icotine </a:t>
            </a:r>
          </a:p>
          <a:p>
            <a:pPr lvl="1">
              <a:buNone/>
            </a:pPr>
            <a:r>
              <a:rPr lang="en-US" sz="2600" dirty="0" smtClean="0"/>
              <a:t>	Products </a:t>
            </a:r>
            <a:r>
              <a:rPr lang="en-US" sz="2600" dirty="0" smtClean="0"/>
              <a:t>Regulation</a:t>
            </a:r>
            <a:endParaRPr lang="en-US" sz="2600" dirty="0" smtClean="0"/>
          </a:p>
        </p:txBody>
      </p:sp>
      <p:pic>
        <p:nvPicPr>
          <p:cNvPr id="49154" name="Picture 2" descr="C:\Documents and Settings\daronstein\Desktop\136279996.jpg"/>
          <p:cNvPicPr>
            <a:picLocks noChangeAspect="1" noChangeArrowheads="1"/>
          </p:cNvPicPr>
          <p:nvPr/>
        </p:nvPicPr>
        <p:blipFill>
          <a:blip r:embed="rId3" cstate="print"/>
          <a:srcRect/>
          <a:stretch>
            <a:fillRect/>
          </a:stretch>
        </p:blipFill>
        <p:spPr bwMode="auto">
          <a:xfrm>
            <a:off x="5943600" y="3810000"/>
            <a:ext cx="2159000" cy="215900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Face off Against Tobacco</a:t>
            </a:r>
            <a:endParaRPr lang="en-US" dirty="0"/>
          </a:p>
        </p:txBody>
      </p:sp>
      <p:sp>
        <p:nvSpPr>
          <p:cNvPr id="3" name="Content Placeholder 2"/>
          <p:cNvSpPr>
            <a:spLocks noGrp="1"/>
          </p:cNvSpPr>
          <p:nvPr>
            <p:ph idx="1"/>
          </p:nvPr>
        </p:nvSpPr>
        <p:spPr/>
        <p:txBody>
          <a:bodyPr/>
          <a:lstStyle/>
          <a:p>
            <a:endParaRPr lang="en-US" dirty="0"/>
          </a:p>
        </p:txBody>
      </p:sp>
      <p:pic>
        <p:nvPicPr>
          <p:cNvPr id="48130" name="Picture 2" descr="C:\Documents and Settings\daronstein\Desktop\Face-Off-photo-South-Boston.jpg"/>
          <p:cNvPicPr>
            <a:picLocks noChangeAspect="1" noChangeArrowheads="1"/>
          </p:cNvPicPr>
          <p:nvPr/>
        </p:nvPicPr>
        <p:blipFill>
          <a:blip r:embed="rId2" cstate="print"/>
          <a:srcRect/>
          <a:stretch>
            <a:fillRect/>
          </a:stretch>
        </p:blipFill>
        <p:spPr bwMode="auto">
          <a:xfrm>
            <a:off x="457201" y="1676401"/>
            <a:ext cx="4368800" cy="3276600"/>
          </a:xfrm>
          <a:prstGeom prst="rect">
            <a:avLst/>
          </a:prstGeom>
          <a:noFill/>
        </p:spPr>
      </p:pic>
      <p:pic>
        <p:nvPicPr>
          <p:cNvPr id="48131" name="Picture 3" descr="C:\Documents and Settings\daronstein\Desktop\Face-Off-Against-Tobacco-Tumblr-post-e1342134389841.png"/>
          <p:cNvPicPr>
            <a:picLocks noChangeAspect="1" noChangeArrowheads="1"/>
          </p:cNvPicPr>
          <p:nvPr/>
        </p:nvPicPr>
        <p:blipFill>
          <a:blip r:embed="rId3" cstate="print"/>
          <a:srcRect/>
          <a:stretch>
            <a:fillRect/>
          </a:stretch>
        </p:blipFill>
        <p:spPr bwMode="auto">
          <a:xfrm>
            <a:off x="4871728" y="1676400"/>
            <a:ext cx="4272272" cy="327660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descr="C:\Documents and Settings\daronstein\Desktop\Stepping Up Pic 1 South Bosotn Mural.jpg"/>
          <p:cNvPicPr>
            <a:picLocks noChangeAspect="1" noChangeArrowheads="1"/>
          </p:cNvPicPr>
          <p:nvPr/>
        </p:nvPicPr>
        <p:blipFill>
          <a:blip r:embed="rId3" cstate="print"/>
          <a:srcRect/>
          <a:stretch>
            <a:fillRect/>
          </a:stretch>
        </p:blipFill>
        <p:spPr bwMode="auto">
          <a:xfrm>
            <a:off x="1752600" y="990600"/>
            <a:ext cx="5943600" cy="445770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Documents and Settings\daronstein\Desktop\Policy Pic 1 Mismatchx.BMP"/>
          <p:cNvPicPr>
            <a:picLocks noChangeAspect="1" noChangeArrowheads="1"/>
          </p:cNvPicPr>
          <p:nvPr/>
        </p:nvPicPr>
        <p:blipFill>
          <a:blip r:embed="rId2" cstate="print"/>
          <a:srcRect/>
          <a:stretch>
            <a:fillRect/>
          </a:stretch>
        </p:blipFill>
        <p:spPr bwMode="auto">
          <a:xfrm>
            <a:off x="2362200" y="685800"/>
            <a:ext cx="4800600" cy="5218181"/>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a:buNone/>
            </a:pPr>
            <a:r>
              <a:rPr lang="en-US" dirty="0" smtClean="0"/>
              <a:t>What’s coming next?</a:t>
            </a:r>
          </a:p>
          <a:p>
            <a:r>
              <a:rPr lang="en-US" dirty="0" smtClean="0"/>
              <a:t>Community organizing for health in additional neighborhoods</a:t>
            </a:r>
          </a:p>
          <a:p>
            <a:r>
              <a:rPr lang="en-US" dirty="0" smtClean="0"/>
              <a:t>Assessment activities and goal setting on the neighborhood and citywide levels</a:t>
            </a:r>
          </a:p>
          <a:p>
            <a:r>
              <a:rPr lang="en-US" dirty="0" smtClean="0"/>
              <a:t>New partnerships with other community health and policy initiatives</a:t>
            </a:r>
          </a:p>
          <a:p>
            <a:r>
              <a:rPr lang="en-US" dirty="0" smtClean="0"/>
              <a:t>YOUR involvement in creating a healthier Boston</a:t>
            </a:r>
          </a:p>
          <a:p>
            <a:endParaRPr lang="en-US" dirty="0"/>
          </a:p>
        </p:txBody>
      </p:sp>
      <p:pic>
        <p:nvPicPr>
          <p:cNvPr id="37890" name="Picture 2" descr="C:\Documents and Settings\daronstein\Desktop\BACH LOGO.jpg.jpg"/>
          <p:cNvPicPr>
            <a:picLocks noChangeAspect="1" noChangeArrowheads="1"/>
          </p:cNvPicPr>
          <p:nvPr/>
        </p:nvPicPr>
        <p:blipFill>
          <a:blip r:embed="rId2" cstate="print"/>
          <a:srcRect/>
          <a:stretch>
            <a:fillRect/>
          </a:stretch>
        </p:blipFill>
        <p:spPr bwMode="auto">
          <a:xfrm>
            <a:off x="2774950" y="442913"/>
            <a:ext cx="3933825" cy="66675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Moving Forward with Optimism</a:t>
            </a:r>
            <a:endParaRPr lang="en-US" dirty="0"/>
          </a:p>
        </p:txBody>
      </p:sp>
      <p:sp>
        <p:nvSpPr>
          <p:cNvPr id="3" name="Content Placeholder 2"/>
          <p:cNvSpPr>
            <a:spLocks noGrp="1"/>
          </p:cNvSpPr>
          <p:nvPr>
            <p:ph idx="1"/>
          </p:nvPr>
        </p:nvSpPr>
        <p:spPr/>
        <p:txBody>
          <a:bodyPr>
            <a:normAutofit/>
          </a:bodyPr>
          <a:lstStyle/>
          <a:p>
            <a:r>
              <a:rPr lang="en-US" sz="2400" dirty="0" smtClean="0"/>
              <a:t>Affordable Care Act implementation</a:t>
            </a:r>
          </a:p>
          <a:p>
            <a:endParaRPr lang="en-US" sz="2400" dirty="0" smtClean="0"/>
          </a:p>
          <a:p>
            <a:endParaRPr lang="en-US" sz="2400" dirty="0" smtClean="0"/>
          </a:p>
          <a:p>
            <a:r>
              <a:rPr lang="en-US" sz="2400" dirty="0" smtClean="0"/>
              <a:t>National Prevention Strategy (first ever)</a:t>
            </a:r>
          </a:p>
          <a:p>
            <a:endParaRPr lang="en-US" sz="2400" dirty="0" smtClean="0"/>
          </a:p>
          <a:p>
            <a:r>
              <a:rPr lang="en-US" sz="2400" dirty="0" smtClean="0"/>
              <a:t>Boston’s REACH Coalition building racial and ethnic approaches to disease prevention</a:t>
            </a:r>
          </a:p>
          <a:p>
            <a:endParaRPr lang="en-US" sz="2400" dirty="0" smtClean="0"/>
          </a:p>
          <a:p>
            <a:r>
              <a:rPr lang="en-US" sz="2400" dirty="0" smtClean="0"/>
              <a:t>MA Prevention Trust</a:t>
            </a:r>
          </a:p>
        </p:txBody>
      </p:sp>
      <p:pic>
        <p:nvPicPr>
          <p:cNvPr id="54274" name="Picture 2" descr="C:\Documents and Settings\daronstein\Desktop\timthumb.jpg"/>
          <p:cNvPicPr>
            <a:picLocks noChangeAspect="1" noChangeArrowheads="1"/>
          </p:cNvPicPr>
          <p:nvPr/>
        </p:nvPicPr>
        <p:blipFill>
          <a:blip r:embed="rId2" cstate="print"/>
          <a:srcRect/>
          <a:stretch>
            <a:fillRect/>
          </a:stretch>
        </p:blipFill>
        <p:spPr bwMode="auto">
          <a:xfrm>
            <a:off x="6096000" y="1143000"/>
            <a:ext cx="2286000" cy="1508760"/>
          </a:xfrm>
          <a:prstGeom prst="rect">
            <a:avLst/>
          </a:prstGeom>
          <a:noFill/>
        </p:spPr>
      </p:pic>
      <p:pic>
        <p:nvPicPr>
          <p:cNvPr id="54275" name="Picture 3" descr="C:\Documents and Settings\daronstein\Desktop\National Prevention Strategy.jpg"/>
          <p:cNvPicPr>
            <a:picLocks noChangeAspect="1" noChangeArrowheads="1"/>
          </p:cNvPicPr>
          <p:nvPr/>
        </p:nvPicPr>
        <p:blipFill>
          <a:blip r:embed="rId3" cstate="print"/>
          <a:srcRect/>
          <a:stretch>
            <a:fillRect/>
          </a:stretch>
        </p:blipFill>
        <p:spPr bwMode="auto">
          <a:xfrm>
            <a:off x="5943600" y="2743200"/>
            <a:ext cx="2895600" cy="1016907"/>
          </a:xfrm>
          <a:prstGeom prst="rect">
            <a:avLst/>
          </a:prstGeom>
          <a:noFill/>
        </p:spPr>
      </p:pic>
      <p:pic>
        <p:nvPicPr>
          <p:cNvPr id="54276" name="Picture 4" descr="C:\Documents and Settings\daronstein\Desktop\reach_coalition.jpg"/>
          <p:cNvPicPr>
            <a:picLocks noChangeAspect="1" noChangeArrowheads="1"/>
          </p:cNvPicPr>
          <p:nvPr/>
        </p:nvPicPr>
        <p:blipFill>
          <a:blip r:embed="rId4" cstate="print"/>
          <a:srcRect/>
          <a:stretch>
            <a:fillRect/>
          </a:stretch>
        </p:blipFill>
        <p:spPr bwMode="auto">
          <a:xfrm>
            <a:off x="7315200" y="3962400"/>
            <a:ext cx="1371600" cy="1206500"/>
          </a:xfrm>
          <a:prstGeom prst="rect">
            <a:avLst/>
          </a:prstGeom>
          <a:noFill/>
        </p:spPr>
      </p:pic>
      <p:pic>
        <p:nvPicPr>
          <p:cNvPr id="54277" name="Picture 5" descr="C:\Documents and Settings\daronstein\Desktop\dont-sunset-prevention-290x201.jpg"/>
          <p:cNvPicPr>
            <a:picLocks noChangeAspect="1" noChangeArrowheads="1"/>
          </p:cNvPicPr>
          <p:nvPr/>
        </p:nvPicPr>
        <p:blipFill>
          <a:blip r:embed="rId5" cstate="print"/>
          <a:srcRect/>
          <a:stretch>
            <a:fillRect/>
          </a:stretch>
        </p:blipFill>
        <p:spPr bwMode="auto">
          <a:xfrm>
            <a:off x="4038600" y="4648200"/>
            <a:ext cx="2762250" cy="1914525"/>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Moving Forward with Partners</a:t>
            </a:r>
            <a:endParaRPr lang="en-US" dirty="0"/>
          </a:p>
        </p:txBody>
      </p:sp>
      <p:sp>
        <p:nvSpPr>
          <p:cNvPr id="3" name="Content Placeholder 2"/>
          <p:cNvSpPr>
            <a:spLocks noGrp="1"/>
          </p:cNvSpPr>
          <p:nvPr>
            <p:ph idx="1"/>
          </p:nvPr>
        </p:nvSpPr>
        <p:spPr/>
        <p:txBody>
          <a:bodyPr/>
          <a:lstStyle/>
          <a:p>
            <a:r>
              <a:rPr lang="en-US" dirty="0" smtClean="0"/>
              <a:t>MA Department of Public Health’s Mass in Motion and other initiatives that </a:t>
            </a:r>
            <a:r>
              <a:rPr lang="en-US" sz="2400" dirty="0" smtClean="0"/>
              <a:t>bring communities together to address </a:t>
            </a:r>
          </a:p>
          <a:p>
            <a:pPr>
              <a:buNone/>
            </a:pPr>
            <a:r>
              <a:rPr lang="en-US" sz="2400" dirty="0" smtClean="0"/>
              <a:t>	obesity and diabetes</a:t>
            </a:r>
          </a:p>
          <a:p>
            <a:pPr>
              <a:buNone/>
            </a:pPr>
            <a:endParaRPr lang="en-US" sz="2400" dirty="0" smtClean="0"/>
          </a:p>
          <a:p>
            <a:r>
              <a:rPr lang="en-US" dirty="0" smtClean="0"/>
              <a:t>Boston Public Health Commission’s </a:t>
            </a:r>
          </a:p>
          <a:p>
            <a:pPr>
              <a:buNone/>
            </a:pPr>
            <a:r>
              <a:rPr lang="en-US" sz="2600" dirty="0" smtClean="0"/>
              <a:t>	commitment to reducing health disparities and addressing racism</a:t>
            </a:r>
          </a:p>
          <a:p>
            <a:endParaRPr lang="en-US" dirty="0"/>
          </a:p>
        </p:txBody>
      </p:sp>
      <p:pic>
        <p:nvPicPr>
          <p:cNvPr id="53250" name="Picture 2" descr="C:\Documents and Settings\daronstein\Desktop\mass-motion-logo.jpg"/>
          <p:cNvPicPr>
            <a:picLocks noChangeAspect="1" noChangeArrowheads="1"/>
          </p:cNvPicPr>
          <p:nvPr/>
        </p:nvPicPr>
        <p:blipFill>
          <a:blip r:embed="rId3" cstate="print"/>
          <a:srcRect/>
          <a:stretch>
            <a:fillRect/>
          </a:stretch>
        </p:blipFill>
        <p:spPr bwMode="auto">
          <a:xfrm>
            <a:off x="7239000" y="2133600"/>
            <a:ext cx="1409700" cy="2192867"/>
          </a:xfrm>
          <a:prstGeom prst="rect">
            <a:avLst/>
          </a:prstGeom>
          <a:noFill/>
        </p:spPr>
      </p:pic>
      <p:pic>
        <p:nvPicPr>
          <p:cNvPr id="53251" name="Picture 3" descr="C:\Documents and Settings\daronstein\Desktop\ctc-cover.jpg"/>
          <p:cNvPicPr>
            <a:picLocks noChangeAspect="1" noChangeArrowheads="1"/>
          </p:cNvPicPr>
          <p:nvPr/>
        </p:nvPicPr>
        <p:blipFill>
          <a:blip r:embed="rId4" cstate="print"/>
          <a:srcRect/>
          <a:stretch>
            <a:fillRect/>
          </a:stretch>
        </p:blipFill>
        <p:spPr bwMode="auto">
          <a:xfrm>
            <a:off x="7239000" y="4724400"/>
            <a:ext cx="1266825" cy="1790700"/>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Moving Forward with BACH and YOU</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Engaging with</a:t>
            </a:r>
          </a:p>
          <a:p>
            <a:pPr lvl="1"/>
            <a:r>
              <a:rPr lang="en-US" dirty="0" smtClean="0"/>
              <a:t>New neighborhoods</a:t>
            </a:r>
          </a:p>
          <a:p>
            <a:pPr lvl="1"/>
            <a:r>
              <a:rPr lang="en-US" dirty="0" smtClean="0"/>
              <a:t>New organizational partners</a:t>
            </a:r>
          </a:p>
          <a:p>
            <a:pPr lvl="1"/>
            <a:r>
              <a:rPr lang="en-US" dirty="0" smtClean="0"/>
              <a:t>Residents</a:t>
            </a:r>
          </a:p>
          <a:p>
            <a:pPr lvl="1"/>
            <a:r>
              <a:rPr lang="en-US" dirty="0" smtClean="0"/>
              <a:t>Ethnic and racial diversity</a:t>
            </a:r>
          </a:p>
          <a:p>
            <a:r>
              <a:rPr lang="en-US" dirty="0" smtClean="0"/>
              <a:t>Working to create a Boston where everyone from every neighborhood has an equal opportunity to live a </a:t>
            </a:r>
          </a:p>
          <a:p>
            <a:pPr lvl="1"/>
            <a:r>
              <a:rPr lang="en-US" dirty="0" smtClean="0"/>
              <a:t>long</a:t>
            </a:r>
          </a:p>
          <a:p>
            <a:pPr lvl="1"/>
            <a:r>
              <a:rPr lang="en-US" dirty="0" smtClean="0"/>
              <a:t>healthy </a:t>
            </a:r>
          </a:p>
          <a:p>
            <a:pPr lvl="1"/>
            <a:r>
              <a:rPr lang="en-US" dirty="0" smtClean="0"/>
              <a:t>and productive life</a:t>
            </a:r>
          </a:p>
          <a:p>
            <a:pPr lvl="1"/>
            <a:endParaRPr lang="en-US" dirty="0"/>
          </a:p>
        </p:txBody>
      </p:sp>
      <p:pic>
        <p:nvPicPr>
          <p:cNvPr id="55298" name="Picture 2" descr="C:\Documents and Settings\daronstein\Desktop\136279999.jpg"/>
          <p:cNvPicPr>
            <a:picLocks noChangeAspect="1" noChangeArrowheads="1"/>
          </p:cNvPicPr>
          <p:nvPr/>
        </p:nvPicPr>
        <p:blipFill>
          <a:blip r:embed="rId2" cstate="print"/>
          <a:srcRect/>
          <a:stretch>
            <a:fillRect/>
          </a:stretch>
        </p:blipFill>
        <p:spPr bwMode="auto">
          <a:xfrm>
            <a:off x="4724400" y="4419600"/>
            <a:ext cx="1981200" cy="1981200"/>
          </a:xfrm>
          <a:prstGeom prst="rect">
            <a:avLst/>
          </a:prstGeom>
          <a:noFill/>
        </p:spPr>
      </p:pic>
      <p:pic>
        <p:nvPicPr>
          <p:cNvPr id="55299" name="Picture 3" descr="C:\Documents and Settings\daronstein\Desktop\136558007.jpg"/>
          <p:cNvPicPr>
            <a:picLocks noChangeAspect="1" noChangeArrowheads="1"/>
          </p:cNvPicPr>
          <p:nvPr/>
        </p:nvPicPr>
        <p:blipFill>
          <a:blip r:embed="rId3" cstate="print"/>
          <a:srcRect/>
          <a:stretch>
            <a:fillRect/>
          </a:stretch>
        </p:blipFill>
        <p:spPr bwMode="auto">
          <a:xfrm>
            <a:off x="5715000" y="1143000"/>
            <a:ext cx="2540000" cy="254000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81000"/>
            <a:ext cx="7924800" cy="5016758"/>
          </a:xfrm>
          <a:prstGeom prst="rect">
            <a:avLst/>
          </a:prstGeom>
        </p:spPr>
        <p:txBody>
          <a:bodyPr wrap="square">
            <a:spAutoFit/>
          </a:bodyPr>
          <a:lstStyle/>
          <a:p>
            <a:r>
              <a:rPr lang="en-US" sz="3200" dirty="0" smtClean="0"/>
              <a:t>Boston’s teaching hospitals working with neighborhoods to improve communities’ health</a:t>
            </a:r>
          </a:p>
          <a:p>
            <a:endParaRPr lang="en-US" sz="3200" dirty="0" smtClean="0">
              <a:hlinkClick r:id="rId2" tooltip="Cover Collage Charlestown Assessment pic 4 Kids.JPG"/>
            </a:endParaRPr>
          </a:p>
          <a:p>
            <a:endParaRPr lang="en-US" sz="3200" dirty="0" smtClean="0"/>
          </a:p>
          <a:p>
            <a:endParaRPr lang="en-US" sz="3200" dirty="0" smtClean="0"/>
          </a:p>
          <a:p>
            <a:endParaRPr lang="en-US" sz="3200" dirty="0" smtClean="0"/>
          </a:p>
          <a:p>
            <a:r>
              <a:rPr lang="en-US" sz="3200" dirty="0" smtClean="0"/>
              <a:t>Boston’s Community Health Centers supporting neighborhood health initiatives and outreach</a:t>
            </a:r>
          </a:p>
        </p:txBody>
      </p:sp>
      <p:pic>
        <p:nvPicPr>
          <p:cNvPr id="56322" name="Picture 2" descr="C:\Documents and Settings\daronstein\Desktop\136558003.jpg"/>
          <p:cNvPicPr>
            <a:picLocks noChangeAspect="1" noChangeArrowheads="1"/>
          </p:cNvPicPr>
          <p:nvPr/>
        </p:nvPicPr>
        <p:blipFill>
          <a:blip r:embed="rId3" cstate="print"/>
          <a:srcRect/>
          <a:stretch>
            <a:fillRect/>
          </a:stretch>
        </p:blipFill>
        <p:spPr bwMode="auto">
          <a:xfrm>
            <a:off x="2159000" y="1447800"/>
            <a:ext cx="2133600" cy="2133600"/>
          </a:xfrm>
          <a:prstGeom prst="rect">
            <a:avLst/>
          </a:prstGeom>
          <a:noFill/>
        </p:spPr>
      </p:pic>
      <p:pic>
        <p:nvPicPr>
          <p:cNvPr id="56323" name="Picture 3" descr="C:\Documents and Settings\daronstein\Desktop\211082_198915406819224_4965882_n.jpg"/>
          <p:cNvPicPr>
            <a:picLocks noChangeAspect="1" noChangeArrowheads="1"/>
          </p:cNvPicPr>
          <p:nvPr/>
        </p:nvPicPr>
        <p:blipFill>
          <a:blip r:embed="rId4" cstate="print"/>
          <a:srcRect/>
          <a:stretch>
            <a:fillRect/>
          </a:stretch>
        </p:blipFill>
        <p:spPr bwMode="auto">
          <a:xfrm>
            <a:off x="4876800" y="1600200"/>
            <a:ext cx="4075814" cy="1752600"/>
          </a:xfrm>
          <a:prstGeom prst="rect">
            <a:avLst/>
          </a:prstGeom>
          <a:noFill/>
        </p:spPr>
      </p:pic>
      <p:pic>
        <p:nvPicPr>
          <p:cNvPr id="56324" name="Picture 4" descr="C:\Documents and Settings\daronstein\Desktop\pHome.gif"/>
          <p:cNvPicPr>
            <a:picLocks noChangeAspect="1" noChangeArrowheads="1"/>
          </p:cNvPicPr>
          <p:nvPr/>
        </p:nvPicPr>
        <p:blipFill>
          <a:blip r:embed="rId5" cstate="print"/>
          <a:srcRect/>
          <a:stretch>
            <a:fillRect/>
          </a:stretch>
        </p:blipFill>
        <p:spPr bwMode="auto">
          <a:xfrm>
            <a:off x="2895600" y="4822252"/>
            <a:ext cx="3200400" cy="1826570"/>
          </a:xfrm>
          <a:prstGeom prst="rect">
            <a:avLst/>
          </a:prstGeom>
          <a:noFill/>
        </p:spPr>
      </p:pic>
      <p:pic>
        <p:nvPicPr>
          <p:cNvPr id="56325" name="Picture 5" descr="C:\Documents and Settings\daronstein\Desktop\3926645016_ae030a795c_m.jpg"/>
          <p:cNvPicPr>
            <a:picLocks noChangeAspect="1" noChangeArrowheads="1"/>
          </p:cNvPicPr>
          <p:nvPr/>
        </p:nvPicPr>
        <p:blipFill>
          <a:blip r:embed="rId6" cstate="print"/>
          <a:srcRect/>
          <a:stretch>
            <a:fillRect/>
          </a:stretch>
        </p:blipFill>
        <p:spPr bwMode="auto">
          <a:xfrm>
            <a:off x="6206332" y="4924954"/>
            <a:ext cx="2556668" cy="1704445"/>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228600" y="304800"/>
            <a:ext cx="8001000" cy="6172200"/>
          </a:xfrm>
        </p:spPr>
        <p:txBody>
          <a:bodyPr>
            <a:normAutofit fontScale="90000"/>
          </a:bodyPr>
          <a:lstStyle/>
          <a:p>
            <a:pPr algn="l"/>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r>
              <a:rPr lang="en-US" sz="2800" dirty="0" smtClean="0"/>
              <a:t>Boston Alliance for Community Health: BACH</a:t>
            </a:r>
            <a:br>
              <a:rPr lang="en-US" sz="2800" dirty="0" smtClean="0"/>
            </a:br>
            <a:r>
              <a:rPr lang="en-US" sz="2800" dirty="0" smtClean="0"/>
              <a:t/>
            </a:r>
            <a:br>
              <a:rPr lang="en-US" sz="2800" dirty="0" smtClean="0"/>
            </a:br>
            <a:r>
              <a:rPr lang="en-US" sz="2800" dirty="0" smtClean="0"/>
              <a:t>Boston’s Community Health Network Area (CHNA)</a:t>
            </a:r>
            <a:br>
              <a:rPr lang="en-US" sz="2800" dirty="0" smtClean="0"/>
            </a:br>
            <a:r>
              <a:rPr lang="en-US" sz="2800" dirty="0" smtClean="0"/>
              <a:t/>
            </a:r>
            <a:br>
              <a:rPr lang="en-US" sz="2800" dirty="0" smtClean="0"/>
            </a:br>
            <a:r>
              <a:rPr lang="en-US" sz="2800" dirty="0" smtClean="0"/>
              <a:t>Founded in 1992</a:t>
            </a:r>
            <a:br>
              <a:rPr lang="en-US" sz="2800" dirty="0" smtClean="0"/>
            </a:br>
            <a:r>
              <a:rPr lang="en-US" sz="2800" dirty="0" smtClean="0"/>
              <a:t/>
            </a:r>
            <a:br>
              <a:rPr lang="en-US" sz="2800" dirty="0" smtClean="0"/>
            </a:br>
            <a:r>
              <a:rPr lang="en-US" sz="2800" dirty="0" smtClean="0"/>
              <a:t>Our Mission: </a:t>
            </a:r>
            <a:r>
              <a:rPr lang="en-US" sz="2800" b="1" dirty="0" smtClean="0"/>
              <a:t>The Boston Alliance for Community Health unites public, private, and  non-profit partners in neighborhood-based, data-driven health planning and improvement to influence policymaking, program development, service delivery, and resource allocations that protect, promote, and  improve the health and well-being of all Boston residents. </a:t>
            </a:r>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endParaRPr lang="en-US" dirty="0"/>
          </a:p>
        </p:txBody>
      </p:sp>
      <p:pic>
        <p:nvPicPr>
          <p:cNvPr id="2051" name="Picture 3" descr="C:\Documents and Settings\daronstein\Desktop\BACH LOGO.jpg.jpg"/>
          <p:cNvPicPr>
            <a:picLocks noChangeAspect="1" noChangeArrowheads="1"/>
          </p:cNvPicPr>
          <p:nvPr/>
        </p:nvPicPr>
        <p:blipFill>
          <a:blip r:embed="rId2" cstate="print"/>
          <a:srcRect/>
          <a:stretch>
            <a:fillRect/>
          </a:stretch>
        </p:blipFill>
        <p:spPr bwMode="auto">
          <a:xfrm>
            <a:off x="2557463" y="365125"/>
            <a:ext cx="3933825" cy="666750"/>
          </a:xfrm>
          <a:prstGeom prst="rect">
            <a:avLst/>
          </a:prstGeom>
          <a:noFill/>
        </p:spPr>
      </p:pic>
      <p:pic>
        <p:nvPicPr>
          <p:cNvPr id="41985" name="Picture 1" descr="C:\Documents and Settings\daronstein\Desktop\136691571.gif"/>
          <p:cNvPicPr>
            <a:picLocks noChangeAspect="1" noChangeArrowheads="1"/>
          </p:cNvPicPr>
          <p:nvPr/>
        </p:nvPicPr>
        <p:blipFill>
          <a:blip r:embed="rId3" cstate="print"/>
          <a:srcRect/>
          <a:stretch>
            <a:fillRect/>
          </a:stretch>
        </p:blipFill>
        <p:spPr bwMode="auto">
          <a:xfrm>
            <a:off x="6858000" y="1295400"/>
            <a:ext cx="1905000" cy="1905000"/>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55000" lnSpcReduction="20000"/>
          </a:bodyPr>
          <a:lstStyle/>
          <a:p>
            <a:pPr algn="ctr">
              <a:buNone/>
            </a:pPr>
            <a:r>
              <a:rPr lang="en-US" dirty="0" smtClean="0"/>
              <a:t>Contact us and let’s talk:</a:t>
            </a:r>
          </a:p>
          <a:p>
            <a:pPr algn="ctr">
              <a:buNone/>
            </a:pPr>
            <a:r>
              <a:rPr lang="en-US" dirty="0" smtClean="0">
                <a:hlinkClick r:id="rId2"/>
              </a:rPr>
              <a:t>www.bostonalliance.org</a:t>
            </a:r>
            <a:endParaRPr lang="en-US" dirty="0" smtClean="0"/>
          </a:p>
          <a:p>
            <a:pPr algn="ctr">
              <a:buNone/>
            </a:pPr>
            <a:r>
              <a:rPr lang="en-US" dirty="0" smtClean="0"/>
              <a:t>622 Washington Street, Codman Square, </a:t>
            </a:r>
          </a:p>
          <a:p>
            <a:pPr algn="ctr">
              <a:buNone/>
            </a:pPr>
            <a:r>
              <a:rPr lang="en-US" dirty="0" smtClean="0"/>
              <a:t>Dorchester, MA 02124</a:t>
            </a:r>
          </a:p>
          <a:p>
            <a:pPr algn="ctr">
              <a:buNone/>
            </a:pPr>
            <a:r>
              <a:rPr lang="en-US" dirty="0" smtClean="0"/>
              <a:t>617-279-2240 extension 509</a:t>
            </a:r>
          </a:p>
          <a:p>
            <a:pPr algn="ctr">
              <a:buNone/>
            </a:pPr>
            <a:r>
              <a:rPr lang="en-US" b="1" dirty="0" smtClean="0"/>
              <a:t>Beth Rosenshein </a:t>
            </a:r>
            <a:r>
              <a:rPr lang="en-US" dirty="0" smtClean="0"/>
              <a:t>(Steering Committee)</a:t>
            </a:r>
          </a:p>
          <a:p>
            <a:pPr algn="ctr">
              <a:buNone/>
            </a:pPr>
            <a:r>
              <a:rPr lang="en-US" dirty="0" smtClean="0">
                <a:hlinkClick r:id="rId3"/>
              </a:rPr>
              <a:t>brosenshein@partners.org</a:t>
            </a:r>
            <a:r>
              <a:rPr lang="en-US" dirty="0" smtClean="0"/>
              <a:t> </a:t>
            </a:r>
            <a:endParaRPr lang="en-US" b="1" dirty="0" smtClean="0"/>
          </a:p>
          <a:p>
            <a:pPr algn="ctr">
              <a:buNone/>
            </a:pPr>
            <a:r>
              <a:rPr lang="en-US" b="1" dirty="0" smtClean="0"/>
              <a:t>David Aronstein</a:t>
            </a:r>
            <a:r>
              <a:rPr lang="en-US" dirty="0" smtClean="0"/>
              <a:t>(general questions)</a:t>
            </a:r>
          </a:p>
          <a:p>
            <a:pPr algn="ctr">
              <a:buNone/>
            </a:pPr>
            <a:r>
              <a:rPr lang="en-US" dirty="0" smtClean="0">
                <a:hlinkClick r:id="rId4"/>
              </a:rPr>
              <a:t>daronstein@hria.org</a:t>
            </a:r>
            <a:endParaRPr lang="en-US" dirty="0" smtClean="0"/>
          </a:p>
          <a:p>
            <a:pPr algn="ctr">
              <a:buNone/>
            </a:pPr>
            <a:r>
              <a:rPr lang="en-US" b="1" dirty="0" smtClean="0"/>
              <a:t>Jamiah Tappin</a:t>
            </a:r>
            <a:r>
              <a:rPr lang="en-US" dirty="0" smtClean="0"/>
              <a:t>(community</a:t>
            </a:r>
            <a:r>
              <a:rPr lang="en-US" b="1" dirty="0" smtClean="0"/>
              <a:t> </a:t>
            </a:r>
            <a:r>
              <a:rPr lang="en-US" dirty="0" smtClean="0"/>
              <a:t>organizing)</a:t>
            </a:r>
          </a:p>
          <a:p>
            <a:pPr algn="ctr">
              <a:buNone/>
            </a:pPr>
            <a:r>
              <a:rPr lang="en-US" dirty="0" smtClean="0">
                <a:hlinkClick r:id="rId5"/>
              </a:rPr>
              <a:t>jtappin@hria.org</a:t>
            </a:r>
            <a:endParaRPr lang="en-US" dirty="0" smtClean="0"/>
          </a:p>
          <a:p>
            <a:pPr algn="ctr">
              <a:buNone/>
            </a:pPr>
            <a:r>
              <a:rPr lang="en-US" b="1" dirty="0" smtClean="0"/>
              <a:t>Allyson Scherb</a:t>
            </a:r>
            <a:r>
              <a:rPr lang="en-US" dirty="0" smtClean="0"/>
              <a:t>(MAPP</a:t>
            </a:r>
            <a:r>
              <a:rPr lang="en-US" b="1" dirty="0" smtClean="0"/>
              <a:t> </a:t>
            </a:r>
            <a:r>
              <a:rPr lang="en-US" dirty="0" smtClean="0"/>
              <a:t>and health planning)</a:t>
            </a:r>
          </a:p>
          <a:p>
            <a:pPr algn="ctr">
              <a:buNone/>
            </a:pPr>
            <a:r>
              <a:rPr lang="en-US" dirty="0" smtClean="0">
                <a:hlinkClick r:id="rId6"/>
              </a:rPr>
              <a:t>ascherb@hria.org</a:t>
            </a:r>
            <a:endParaRPr lang="en-US" dirty="0" smtClean="0"/>
          </a:p>
          <a:p>
            <a:pPr algn="ctr">
              <a:buNone/>
            </a:pPr>
            <a:r>
              <a:rPr lang="en-US" b="1" dirty="0" smtClean="0"/>
              <a:t>Sharon Odametey </a:t>
            </a:r>
            <a:r>
              <a:rPr lang="en-US" dirty="0" smtClean="0"/>
              <a:t>(</a:t>
            </a:r>
            <a:r>
              <a:rPr lang="en-US" dirty="0" err="1" smtClean="0"/>
              <a:t>BreatheFree</a:t>
            </a:r>
            <a:r>
              <a:rPr lang="en-US" dirty="0" smtClean="0"/>
              <a:t> for Kids</a:t>
            </a:r>
            <a:r>
              <a:rPr lang="en-US" dirty="0" smtClean="0"/>
              <a:t>)</a:t>
            </a:r>
          </a:p>
          <a:p>
            <a:pPr algn="ctr">
              <a:buNone/>
            </a:pPr>
            <a:r>
              <a:rPr lang="en-US" dirty="0" smtClean="0">
                <a:hlinkClick r:id="rId7"/>
              </a:rPr>
              <a:t>sodametey@hria.org</a:t>
            </a:r>
            <a:endParaRPr lang="en-US" dirty="0" smtClean="0"/>
          </a:p>
          <a:p>
            <a:pPr algn="ctr">
              <a:buNone/>
            </a:pPr>
            <a:endParaRPr lang="en-US" dirty="0" smtClean="0"/>
          </a:p>
          <a:p>
            <a:pPr>
              <a:buNone/>
            </a:pPr>
            <a:endParaRPr lang="en-US" dirty="0"/>
          </a:p>
        </p:txBody>
      </p:sp>
      <p:pic>
        <p:nvPicPr>
          <p:cNvPr id="38914" name="Picture 2" descr="C:\Documents and Settings\daronstein\Desktop\BACH LOGO.jpg.jpg"/>
          <p:cNvPicPr>
            <a:picLocks noChangeAspect="1" noChangeArrowheads="1"/>
          </p:cNvPicPr>
          <p:nvPr/>
        </p:nvPicPr>
        <p:blipFill>
          <a:blip r:embed="rId8" cstate="print"/>
          <a:srcRect/>
          <a:stretch>
            <a:fillRect/>
          </a:stretch>
        </p:blipFill>
        <p:spPr bwMode="auto">
          <a:xfrm>
            <a:off x="2605088" y="495300"/>
            <a:ext cx="3933825" cy="66675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sp>
        <p:nvSpPr>
          <p:cNvPr id="4" name="Content Placeholder 3"/>
          <p:cNvSpPr>
            <a:spLocks noGrp="1"/>
          </p:cNvSpPr>
          <p:nvPr>
            <p:ph idx="1"/>
          </p:nvPr>
        </p:nvSpPr>
        <p:spPr/>
        <p:txBody>
          <a:bodyPr>
            <a:normAutofit fontScale="92500" lnSpcReduction="10000"/>
          </a:bodyPr>
          <a:lstStyle/>
          <a:p>
            <a:r>
              <a:rPr lang="en-US" dirty="0" smtClean="0"/>
              <a:t>Diverse and growing membership</a:t>
            </a:r>
          </a:p>
          <a:p>
            <a:r>
              <a:rPr lang="en-US" dirty="0" smtClean="0"/>
              <a:t>Elected Steering Committee</a:t>
            </a:r>
          </a:p>
          <a:p>
            <a:r>
              <a:rPr lang="en-US" dirty="0" smtClean="0"/>
              <a:t>Volunteer committees and work groups:</a:t>
            </a:r>
          </a:p>
          <a:p>
            <a:pPr lvl="1"/>
            <a:r>
              <a:rPr lang="en-US" dirty="0" smtClean="0"/>
              <a:t>Health Planning and Improvement</a:t>
            </a:r>
          </a:p>
          <a:p>
            <a:pPr lvl="2"/>
            <a:r>
              <a:rPr lang="en-US" dirty="0" smtClean="0"/>
              <a:t>Data</a:t>
            </a:r>
          </a:p>
          <a:p>
            <a:pPr lvl="2"/>
            <a:r>
              <a:rPr lang="en-US" dirty="0" smtClean="0"/>
              <a:t>Education and Training</a:t>
            </a:r>
          </a:p>
          <a:p>
            <a:pPr lvl="2"/>
            <a:r>
              <a:rPr lang="en-US" dirty="0" smtClean="0"/>
              <a:t>Work Plan</a:t>
            </a:r>
          </a:p>
          <a:p>
            <a:pPr lvl="1"/>
            <a:r>
              <a:rPr lang="en-US" dirty="0" smtClean="0"/>
              <a:t>Community Investment</a:t>
            </a:r>
          </a:p>
          <a:p>
            <a:pPr lvl="1"/>
            <a:r>
              <a:rPr lang="en-US" dirty="0" smtClean="0"/>
              <a:t>Community Engagement and Membership</a:t>
            </a:r>
          </a:p>
          <a:p>
            <a:pPr lvl="1"/>
            <a:r>
              <a:rPr lang="en-US" dirty="0" smtClean="0"/>
              <a:t>Finance</a:t>
            </a:r>
          </a:p>
          <a:p>
            <a:pPr lvl="1"/>
            <a:endParaRPr lang="en-US" dirty="0" smtClean="0"/>
          </a:p>
          <a:p>
            <a:pPr lvl="1"/>
            <a:endParaRPr lang="en-US" dirty="0"/>
          </a:p>
        </p:txBody>
      </p:sp>
      <p:pic>
        <p:nvPicPr>
          <p:cNvPr id="3075" name="Picture 3" descr="C:\Documents and Settings\daronstein\Desktop\BACH LOGO.jpg.jpg"/>
          <p:cNvPicPr>
            <a:picLocks noChangeAspect="1" noChangeArrowheads="1"/>
          </p:cNvPicPr>
          <p:nvPr/>
        </p:nvPicPr>
        <p:blipFill>
          <a:blip r:embed="rId3" cstate="print"/>
          <a:srcRect/>
          <a:stretch>
            <a:fillRect/>
          </a:stretch>
        </p:blipFill>
        <p:spPr bwMode="auto">
          <a:xfrm>
            <a:off x="2590800" y="533400"/>
            <a:ext cx="3933825" cy="66675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dirty="0" smtClean="0"/>
              <a:t>Funding this past year came from:</a:t>
            </a:r>
          </a:p>
          <a:p>
            <a:pPr lvl="1"/>
            <a:r>
              <a:rPr lang="en-US" sz="2000" b="1" dirty="0" smtClean="0"/>
              <a:t>Boston’s hospitals/Massachusetts Department of Public Health through “Determination of Need” funds</a:t>
            </a:r>
          </a:p>
          <a:p>
            <a:pPr lvl="1"/>
            <a:r>
              <a:rPr lang="en-US" sz="2000" b="1" dirty="0" smtClean="0"/>
              <a:t>Boston Public Health Commission “Communities Putting Prevention to Work” </a:t>
            </a:r>
          </a:p>
          <a:p>
            <a:pPr lvl="1"/>
            <a:r>
              <a:rPr lang="en-US" sz="2000" b="1" dirty="0" smtClean="0"/>
              <a:t>Harvard School of Public Health (Breathe Free for Kids)</a:t>
            </a:r>
          </a:p>
          <a:p>
            <a:pPr lvl="1"/>
            <a:r>
              <a:rPr lang="en-US" sz="2000" b="1" dirty="0" smtClean="0"/>
              <a:t>Dana Farber Cancer Institute (Planet </a:t>
            </a:r>
            <a:r>
              <a:rPr lang="en-US" sz="2000" b="1" dirty="0" err="1" smtClean="0"/>
              <a:t>MassCONECT</a:t>
            </a:r>
            <a:r>
              <a:rPr lang="en-US" sz="2000" b="1" dirty="0" smtClean="0"/>
              <a:t>)</a:t>
            </a:r>
          </a:p>
          <a:p>
            <a:pPr lvl="1"/>
            <a:r>
              <a:rPr lang="en-US" sz="2000" b="1" dirty="0" smtClean="0"/>
              <a:t>Health Resources in Action (in-kind)</a:t>
            </a:r>
            <a:endParaRPr lang="en-US" sz="2000" b="1" dirty="0"/>
          </a:p>
        </p:txBody>
      </p:sp>
      <p:pic>
        <p:nvPicPr>
          <p:cNvPr id="36866" name="Picture 2" descr="C:\Documents and Settings\daronstein\Desktop\BACH LOGO.jpg.jpg"/>
          <p:cNvPicPr>
            <a:picLocks noChangeAspect="1" noChangeArrowheads="1"/>
          </p:cNvPicPr>
          <p:nvPr/>
        </p:nvPicPr>
        <p:blipFill>
          <a:blip r:embed="rId2" cstate="print"/>
          <a:srcRect/>
          <a:stretch>
            <a:fillRect/>
          </a:stretch>
        </p:blipFill>
        <p:spPr bwMode="auto">
          <a:xfrm>
            <a:off x="2438400" y="533400"/>
            <a:ext cx="3933825" cy="666750"/>
          </a:xfrm>
          <a:prstGeom prst="rect">
            <a:avLst/>
          </a:prstGeom>
          <a:noFill/>
        </p:spPr>
      </p:pic>
      <p:pic>
        <p:nvPicPr>
          <p:cNvPr id="11265" name="Picture 1" descr="C:\Documents and Settings\daronstein\My Documents\ANNUAL REPORT - BACH\LOGOS\220px-MADPH_Logo[1].gif"/>
          <p:cNvPicPr>
            <a:picLocks noChangeAspect="1" noChangeArrowheads="1"/>
          </p:cNvPicPr>
          <p:nvPr/>
        </p:nvPicPr>
        <p:blipFill>
          <a:blip r:embed="rId3" cstate="print"/>
          <a:srcRect/>
          <a:stretch>
            <a:fillRect/>
          </a:stretch>
        </p:blipFill>
        <p:spPr bwMode="auto">
          <a:xfrm>
            <a:off x="381000" y="5334000"/>
            <a:ext cx="1047750" cy="1066800"/>
          </a:xfrm>
          <a:prstGeom prst="rect">
            <a:avLst/>
          </a:prstGeom>
          <a:noFill/>
        </p:spPr>
      </p:pic>
      <p:pic>
        <p:nvPicPr>
          <p:cNvPr id="11266" name="Picture 2" descr="C:\Documents and Settings\daronstein\My Documents\ANNUAL REPORT - BACH\LOGOS\BPHC logo.jpg"/>
          <p:cNvPicPr>
            <a:picLocks noChangeAspect="1" noChangeArrowheads="1"/>
          </p:cNvPicPr>
          <p:nvPr/>
        </p:nvPicPr>
        <p:blipFill>
          <a:blip r:embed="rId4" cstate="print"/>
          <a:srcRect/>
          <a:stretch>
            <a:fillRect/>
          </a:stretch>
        </p:blipFill>
        <p:spPr bwMode="auto">
          <a:xfrm>
            <a:off x="2057400" y="5410200"/>
            <a:ext cx="968374" cy="968374"/>
          </a:xfrm>
          <a:prstGeom prst="rect">
            <a:avLst/>
          </a:prstGeom>
          <a:noFill/>
        </p:spPr>
      </p:pic>
      <p:pic>
        <p:nvPicPr>
          <p:cNvPr id="11267" name="Picture 3" descr="C:\Documents and Settings\daronstein\My Documents\ANNUAL REPORT - BACH\LOGOS\Harvard SPH.jpg"/>
          <p:cNvPicPr>
            <a:picLocks noChangeAspect="1" noChangeArrowheads="1"/>
          </p:cNvPicPr>
          <p:nvPr/>
        </p:nvPicPr>
        <p:blipFill>
          <a:blip r:embed="rId5" cstate="print"/>
          <a:srcRect/>
          <a:stretch>
            <a:fillRect/>
          </a:stretch>
        </p:blipFill>
        <p:spPr bwMode="auto">
          <a:xfrm>
            <a:off x="3657600" y="5334000"/>
            <a:ext cx="1210733" cy="990600"/>
          </a:xfrm>
          <a:prstGeom prst="rect">
            <a:avLst/>
          </a:prstGeom>
          <a:noFill/>
        </p:spPr>
      </p:pic>
      <p:pic>
        <p:nvPicPr>
          <p:cNvPr id="11268" name="Picture 4" descr="C:\Documents and Settings\daronstein\My Documents\ANNUAL REPORT - BACH\LOGOS\dana-farber-cancer-institute.jpg"/>
          <p:cNvPicPr>
            <a:picLocks noChangeAspect="1" noChangeArrowheads="1"/>
          </p:cNvPicPr>
          <p:nvPr/>
        </p:nvPicPr>
        <p:blipFill>
          <a:blip r:embed="rId6" cstate="print"/>
          <a:srcRect/>
          <a:stretch>
            <a:fillRect/>
          </a:stretch>
        </p:blipFill>
        <p:spPr bwMode="auto">
          <a:xfrm>
            <a:off x="5181600" y="5410200"/>
            <a:ext cx="1016000" cy="762000"/>
          </a:xfrm>
          <a:prstGeom prst="rect">
            <a:avLst/>
          </a:prstGeom>
          <a:noFill/>
        </p:spPr>
      </p:pic>
      <p:pic>
        <p:nvPicPr>
          <p:cNvPr id="11269" name="Picture 5" descr="C:\Documents and Settings\daronstein\My Documents\ANNUAL REPORT - BACH\LOGOS\images.jpg"/>
          <p:cNvPicPr>
            <a:picLocks noChangeAspect="1" noChangeArrowheads="1"/>
          </p:cNvPicPr>
          <p:nvPr/>
        </p:nvPicPr>
        <p:blipFill>
          <a:blip r:embed="rId7" cstate="print"/>
          <a:srcRect/>
          <a:stretch>
            <a:fillRect/>
          </a:stretch>
        </p:blipFill>
        <p:spPr bwMode="auto">
          <a:xfrm>
            <a:off x="6324600" y="5181600"/>
            <a:ext cx="2299722" cy="1373188"/>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normAutofit fontScale="92500" lnSpcReduction="10000"/>
          </a:bodyPr>
          <a:lstStyle/>
          <a:p>
            <a:r>
              <a:rPr lang="en-US" dirty="0" smtClean="0"/>
              <a:t>Allston Brighton Health Collaborative</a:t>
            </a:r>
          </a:p>
          <a:p>
            <a:r>
              <a:rPr lang="en-US" dirty="0" smtClean="0"/>
              <a:t>Charlestown Substance Abuse Coalition</a:t>
            </a:r>
          </a:p>
          <a:p>
            <a:r>
              <a:rPr lang="en-US" dirty="0" smtClean="0"/>
              <a:t>The Chinatown Coalition</a:t>
            </a:r>
          </a:p>
          <a:p>
            <a:r>
              <a:rPr lang="en-US" dirty="0" smtClean="0"/>
              <a:t>Codman Square Neighborhood Council</a:t>
            </a:r>
          </a:p>
          <a:p>
            <a:r>
              <a:rPr lang="en-US" dirty="0" smtClean="0"/>
              <a:t>East Boston Collaborative for Families</a:t>
            </a:r>
          </a:p>
          <a:p>
            <a:endParaRPr lang="en-US" dirty="0"/>
          </a:p>
        </p:txBody>
      </p:sp>
      <p:sp>
        <p:nvSpPr>
          <p:cNvPr id="4" name="Content Placeholder 3"/>
          <p:cNvSpPr>
            <a:spLocks noGrp="1"/>
          </p:cNvSpPr>
          <p:nvPr>
            <p:ph sz="half" idx="2"/>
          </p:nvPr>
        </p:nvSpPr>
        <p:spPr/>
        <p:txBody>
          <a:bodyPr>
            <a:normAutofit fontScale="92500" lnSpcReduction="10000"/>
          </a:bodyPr>
          <a:lstStyle/>
          <a:p>
            <a:r>
              <a:rPr lang="en-US" dirty="0" smtClean="0"/>
              <a:t>Franklin Field/Franklin Hill Dorchester Healthy Boston Coalition</a:t>
            </a:r>
          </a:p>
          <a:p>
            <a:r>
              <a:rPr lang="en-US" dirty="0" smtClean="0"/>
              <a:t>Jamaica Plain Tree of Life/</a:t>
            </a:r>
            <a:r>
              <a:rPr lang="en-US" dirty="0" err="1" smtClean="0"/>
              <a:t>Arbol</a:t>
            </a:r>
            <a:r>
              <a:rPr lang="en-US" dirty="0" smtClean="0"/>
              <a:t> de Vida</a:t>
            </a:r>
          </a:p>
          <a:p>
            <a:r>
              <a:rPr lang="en-US" dirty="0" smtClean="0"/>
              <a:t>Roxbury Community Alliance for Health</a:t>
            </a:r>
          </a:p>
          <a:p>
            <a:r>
              <a:rPr lang="en-US" dirty="0" smtClean="0"/>
              <a:t>South Boston Collaborative Action Network</a:t>
            </a:r>
          </a:p>
          <a:p>
            <a:r>
              <a:rPr lang="en-US" dirty="0" smtClean="0"/>
              <a:t>South End Health Boston</a:t>
            </a:r>
          </a:p>
          <a:p>
            <a:endParaRPr lang="en-US" dirty="0"/>
          </a:p>
        </p:txBody>
      </p:sp>
      <p:pic>
        <p:nvPicPr>
          <p:cNvPr id="27650" name="Picture 2" descr="C:\Documents and Settings\daronstein\Desktop\BACH LOGO.jpg.jpg"/>
          <p:cNvPicPr>
            <a:picLocks noChangeAspect="1" noChangeArrowheads="1"/>
          </p:cNvPicPr>
          <p:nvPr/>
        </p:nvPicPr>
        <p:blipFill>
          <a:blip r:embed="rId3" cstate="print"/>
          <a:srcRect/>
          <a:stretch>
            <a:fillRect/>
          </a:stretch>
        </p:blipFill>
        <p:spPr bwMode="auto">
          <a:xfrm>
            <a:off x="2463800" y="373063"/>
            <a:ext cx="3933825" cy="66675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440362"/>
          </a:xfrm>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a:t/>
            </a:r>
            <a:br>
              <a:rPr lang="en-US" dirty="0"/>
            </a:br>
            <a:r>
              <a:rPr lang="en-US" dirty="0" smtClean="0"/>
              <a:t>Community Organizing </a:t>
            </a:r>
            <a:br>
              <a:rPr lang="en-US" dirty="0" smtClean="0"/>
            </a:br>
            <a:r>
              <a:rPr lang="en-US" dirty="0" smtClean="0"/>
              <a:t>with Health as the Theme:</a:t>
            </a:r>
            <a:br>
              <a:rPr lang="en-US" dirty="0" smtClean="0"/>
            </a:br>
            <a:r>
              <a:rPr lang="en-US" dirty="0" smtClean="0"/>
              <a:t>Engaging with other neighborhoods</a:t>
            </a:r>
            <a:br>
              <a:rPr lang="en-US" dirty="0" smtClean="0"/>
            </a:br>
            <a:r>
              <a:rPr lang="en-US" sz="3100" dirty="0" smtClean="0"/>
              <a:t>North Dorchester (2012-13)</a:t>
            </a:r>
            <a:br>
              <a:rPr lang="en-US" sz="3100" dirty="0" smtClean="0"/>
            </a:br>
            <a:r>
              <a:rPr lang="en-US" sz="3100" dirty="0" smtClean="0"/>
              <a:t>Mattapan (2012-13)</a:t>
            </a:r>
            <a:br>
              <a:rPr lang="en-US" sz="3100" dirty="0" smtClean="0"/>
            </a:br>
            <a:r>
              <a:rPr lang="en-US" sz="3100" dirty="0" smtClean="0"/>
              <a:t>Hyde Park</a:t>
            </a:r>
            <a:br>
              <a:rPr lang="en-US" sz="3100" dirty="0" smtClean="0"/>
            </a:br>
            <a:r>
              <a:rPr lang="en-US" sz="3100" dirty="0" smtClean="0"/>
              <a:t>Roslindale</a:t>
            </a:r>
            <a:br>
              <a:rPr lang="en-US" sz="3100" dirty="0" smtClean="0"/>
            </a:br>
            <a:r>
              <a:rPr lang="en-US" sz="3100" dirty="0" smtClean="0"/>
              <a:t>Mission Hill and Fenway</a:t>
            </a:r>
            <a:r>
              <a:rPr lang="en-US" dirty="0" smtClean="0"/>
              <a:t/>
            </a:r>
            <a:br>
              <a:rPr lang="en-US" dirty="0" smtClean="0"/>
            </a:br>
            <a:r>
              <a:rPr lang="en-US" dirty="0" smtClean="0"/>
              <a:t/>
            </a:r>
            <a:br>
              <a:rPr lang="en-US" dirty="0" smtClean="0"/>
            </a:br>
            <a:r>
              <a:rPr lang="en-US" dirty="0"/>
              <a:t/>
            </a:r>
            <a:br>
              <a:rPr lang="en-US" dirty="0"/>
            </a:br>
            <a:endParaRPr lang="en-US" dirty="0"/>
          </a:p>
        </p:txBody>
      </p:sp>
      <p:pic>
        <p:nvPicPr>
          <p:cNvPr id="29698" name="Picture 2" descr="C:\Documents and Settings\daronstein\Desktop\BACH LOGO.jpg.jpg"/>
          <p:cNvPicPr>
            <a:picLocks noChangeAspect="1" noChangeArrowheads="1"/>
          </p:cNvPicPr>
          <p:nvPr/>
        </p:nvPicPr>
        <p:blipFill>
          <a:blip r:embed="rId3" cstate="print"/>
          <a:srcRect/>
          <a:stretch>
            <a:fillRect/>
          </a:stretch>
        </p:blipFill>
        <p:spPr bwMode="auto">
          <a:xfrm>
            <a:off x="2444750" y="514350"/>
            <a:ext cx="3933825" cy="666750"/>
          </a:xfrm>
          <a:prstGeom prst="rect">
            <a:avLst/>
          </a:prstGeom>
          <a:noFill/>
        </p:spPr>
      </p:pic>
      <p:pic>
        <p:nvPicPr>
          <p:cNvPr id="35841" name="Picture 1" descr="C:\Documents and Settings\daronstein\Desktop\300px-Dorchester_MA_Neighborhoods.png"/>
          <p:cNvPicPr>
            <a:picLocks noChangeAspect="1" noChangeArrowheads="1"/>
          </p:cNvPicPr>
          <p:nvPr/>
        </p:nvPicPr>
        <p:blipFill>
          <a:blip r:embed="rId4" cstate="print"/>
          <a:srcRect/>
          <a:stretch>
            <a:fillRect/>
          </a:stretch>
        </p:blipFill>
        <p:spPr bwMode="auto">
          <a:xfrm>
            <a:off x="457200" y="3890962"/>
            <a:ext cx="1978026" cy="2586038"/>
          </a:xfrm>
          <a:prstGeom prst="rect">
            <a:avLst/>
          </a:prstGeom>
          <a:noFill/>
        </p:spPr>
      </p:pic>
      <p:pic>
        <p:nvPicPr>
          <p:cNvPr id="35842" name="Picture 2" descr="C:\Documents and Settings\daronstein\Desktop\1184840147_2035.jpg"/>
          <p:cNvPicPr>
            <a:picLocks noChangeAspect="1" noChangeArrowheads="1"/>
          </p:cNvPicPr>
          <p:nvPr/>
        </p:nvPicPr>
        <p:blipFill>
          <a:blip r:embed="rId5" cstate="print"/>
          <a:srcRect/>
          <a:stretch>
            <a:fillRect/>
          </a:stretch>
        </p:blipFill>
        <p:spPr bwMode="auto">
          <a:xfrm>
            <a:off x="6477000" y="4267200"/>
            <a:ext cx="2438400" cy="1622847"/>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b="1" dirty="0" smtClean="0"/>
              <a:t>M</a:t>
            </a:r>
            <a:r>
              <a:rPr lang="en-US" dirty="0" smtClean="0"/>
              <a:t>obilizing for </a:t>
            </a:r>
          </a:p>
          <a:p>
            <a:pPr>
              <a:buNone/>
            </a:pPr>
            <a:r>
              <a:rPr lang="en-US" b="1" dirty="0" smtClean="0"/>
              <a:t>A</a:t>
            </a:r>
            <a:r>
              <a:rPr lang="en-US" dirty="0" smtClean="0"/>
              <a:t>ction Through </a:t>
            </a:r>
          </a:p>
          <a:p>
            <a:pPr>
              <a:buNone/>
            </a:pPr>
            <a:r>
              <a:rPr lang="en-US" b="1" dirty="0" smtClean="0"/>
              <a:t>P</a:t>
            </a:r>
            <a:r>
              <a:rPr lang="en-US" dirty="0" smtClean="0"/>
              <a:t>lanning and </a:t>
            </a:r>
          </a:p>
          <a:p>
            <a:pPr>
              <a:buNone/>
            </a:pPr>
            <a:r>
              <a:rPr lang="en-US" b="1" dirty="0" smtClean="0"/>
              <a:t>P</a:t>
            </a:r>
            <a:r>
              <a:rPr lang="en-US" dirty="0" smtClean="0"/>
              <a:t>artnership </a:t>
            </a:r>
          </a:p>
          <a:p>
            <a:pPr>
              <a:buNone/>
            </a:pPr>
            <a:r>
              <a:rPr lang="en-US" dirty="0" smtClean="0"/>
              <a:t>(</a:t>
            </a:r>
            <a:r>
              <a:rPr lang="en-US" b="1" dirty="0" smtClean="0"/>
              <a:t>MAPP</a:t>
            </a:r>
            <a:r>
              <a:rPr lang="en-US" dirty="0" smtClean="0"/>
              <a:t>)</a:t>
            </a:r>
            <a:endParaRPr lang="en-US" dirty="0"/>
          </a:p>
        </p:txBody>
      </p:sp>
      <p:pic>
        <p:nvPicPr>
          <p:cNvPr id="4098" name="Picture 2" descr="C:\Documents and Settings\daronstein\Desktop\BACH LOGO.jpg.jpg"/>
          <p:cNvPicPr>
            <a:picLocks noChangeAspect="1" noChangeArrowheads="1"/>
          </p:cNvPicPr>
          <p:nvPr/>
        </p:nvPicPr>
        <p:blipFill>
          <a:blip r:embed="rId4" cstate="print"/>
          <a:srcRect/>
          <a:stretch>
            <a:fillRect/>
          </a:stretch>
        </p:blipFill>
        <p:spPr bwMode="auto">
          <a:xfrm>
            <a:off x="2438400" y="533400"/>
            <a:ext cx="3933825" cy="666750"/>
          </a:xfrm>
          <a:prstGeom prst="rect">
            <a:avLst/>
          </a:prstGeom>
          <a:noFill/>
        </p:spPr>
      </p:pic>
      <p:graphicFrame>
        <p:nvGraphicFramePr>
          <p:cNvPr id="33793" name="Object 1"/>
          <p:cNvGraphicFramePr>
            <a:graphicFrameLocks noChangeAspect="1"/>
          </p:cNvGraphicFramePr>
          <p:nvPr/>
        </p:nvGraphicFramePr>
        <p:xfrm>
          <a:off x="3429000" y="1447800"/>
          <a:ext cx="5161807" cy="4114800"/>
        </p:xfrm>
        <a:graphic>
          <a:graphicData uri="http://schemas.openxmlformats.org/presentationml/2006/ole">
            <p:oleObj spid="_x0000_s33793" name="Document" r:id="rId5" imgW="6377883" imgH="5085189" progId="Word.Document.12">
              <p:embed/>
            </p:oleObj>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193" name="Object 1"/>
          <p:cNvGraphicFramePr>
            <a:graphicFrameLocks noChangeAspect="1"/>
          </p:cNvGraphicFramePr>
          <p:nvPr/>
        </p:nvGraphicFramePr>
        <p:xfrm>
          <a:off x="228600" y="990600"/>
          <a:ext cx="3855466" cy="4985516"/>
        </p:xfrm>
        <a:graphic>
          <a:graphicData uri="http://schemas.openxmlformats.org/presentationml/2006/ole">
            <p:oleObj spid="_x0000_s8193" name="Acrobat Document" r:id="rId4" imgW="5829300" imgH="7543800" progId="AcroExch.Document.7">
              <p:embed/>
            </p:oleObj>
          </a:graphicData>
        </a:graphic>
      </p:graphicFrame>
      <p:pic>
        <p:nvPicPr>
          <p:cNvPr id="2" name="Picture 2" descr="C:\Documents and Settings\daronstein\Desktop\136558020.jpg"/>
          <p:cNvPicPr>
            <a:picLocks noChangeAspect="1" noChangeArrowheads="1"/>
          </p:cNvPicPr>
          <p:nvPr/>
        </p:nvPicPr>
        <p:blipFill>
          <a:blip r:embed="rId5" cstate="print"/>
          <a:srcRect/>
          <a:stretch>
            <a:fillRect/>
          </a:stretch>
        </p:blipFill>
        <p:spPr bwMode="auto">
          <a:xfrm>
            <a:off x="4114800" y="990600"/>
            <a:ext cx="4851400" cy="4851400"/>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386</TotalTime>
  <Words>1238</Words>
  <Application>Microsoft Office PowerPoint</Application>
  <PresentationFormat>On-screen Show (4:3)</PresentationFormat>
  <Paragraphs>243</Paragraphs>
  <Slides>30</Slides>
  <Notes>15</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30</vt:i4>
      </vt:variant>
    </vt:vector>
  </HeadingPairs>
  <TitlesOfParts>
    <vt:vector size="33" baseType="lpstr">
      <vt:lpstr>Office Theme</vt:lpstr>
      <vt:lpstr>Acrobat Document</vt:lpstr>
      <vt:lpstr>Document</vt:lpstr>
      <vt:lpstr>Slide 1</vt:lpstr>
      <vt:lpstr>Today’s Program</vt:lpstr>
      <vt:lpstr>    Boston Alliance for Community Health: BACH  Boston’s Community Health Network Area (CHNA)  Founded in 1992  Our Mission: The Boston Alliance for Community Health unites public, private, and  non-profit partners in neighborhood-based, data-driven health planning and improvement to influence policymaking, program development, service delivery, and resource allocations that protect, promote, and  improve the health and well-being of all Boston residents.    </vt:lpstr>
      <vt:lpstr>Slide 4</vt:lpstr>
      <vt:lpstr>Slide 5</vt:lpstr>
      <vt:lpstr>Slide 6</vt:lpstr>
      <vt:lpstr>     Community Organizing  with Health as the Theme: Engaging with other neighborhoods North Dorchester (2012-13) Mattapan (2012-13) Hyde Park Roslindale Mission Hill and Fenway   </vt:lpstr>
      <vt:lpstr>Slide 8</vt:lpstr>
      <vt:lpstr>Slide 9</vt:lpstr>
      <vt:lpstr>MAPP Framework</vt:lpstr>
      <vt:lpstr>Slide 11</vt:lpstr>
      <vt:lpstr> Organizing for Success </vt:lpstr>
      <vt:lpstr>Visioning</vt:lpstr>
      <vt:lpstr>Assessment</vt:lpstr>
      <vt:lpstr>Assessment</vt:lpstr>
      <vt:lpstr>Slide 16</vt:lpstr>
      <vt:lpstr>Collectively, the Four Assessments</vt:lpstr>
      <vt:lpstr>Working with Boston’s Hospitals to Assess Community Health</vt:lpstr>
      <vt:lpstr>Example of a Strategic Issue, Goal  &amp; Strategy </vt:lpstr>
      <vt:lpstr>Example of a Strategic Issue, Goal  &amp; Strategy</vt:lpstr>
      <vt:lpstr>Changing Policy</vt:lpstr>
      <vt:lpstr>Face off Against Tobacco</vt:lpstr>
      <vt:lpstr>Slide 23</vt:lpstr>
      <vt:lpstr>Slide 24</vt:lpstr>
      <vt:lpstr>Slide 25</vt:lpstr>
      <vt:lpstr>Moving Forward with Optimism</vt:lpstr>
      <vt:lpstr>Moving Forward with Partners</vt:lpstr>
      <vt:lpstr>Moving Forward with BACH and YOU</vt:lpstr>
      <vt:lpstr>Slide 29</vt:lpstr>
      <vt:lpstr>Slide 30</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 Aronstein</dc:creator>
  <cp:lastModifiedBy>David Aronstein</cp:lastModifiedBy>
  <cp:revision>61</cp:revision>
  <dcterms:created xsi:type="dcterms:W3CDTF">2012-11-02T19:41:32Z</dcterms:created>
  <dcterms:modified xsi:type="dcterms:W3CDTF">2012-11-07T17:07:51Z</dcterms:modified>
</cp:coreProperties>
</file>