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1"/>
  </p:notesMasterIdLst>
  <p:handoutMasterIdLst>
    <p:handoutMasterId r:id="rId12"/>
  </p:handoutMasterIdLst>
  <p:sldIdLst>
    <p:sldId id="262" r:id="rId3"/>
    <p:sldId id="257" r:id="rId4"/>
    <p:sldId id="279" r:id="rId5"/>
    <p:sldId id="280" r:id="rId6"/>
    <p:sldId id="281" r:id="rId7"/>
    <p:sldId id="283" r:id="rId8"/>
    <p:sldId id="282" r:id="rId9"/>
    <p:sldId id="272" r:id="rId10"/>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4F00"/>
    <a:srgbClr val="FF660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8" autoAdjust="0"/>
    <p:restoredTop sz="94660"/>
  </p:normalViewPr>
  <p:slideViewPr>
    <p:cSldViewPr snapToGrid="0">
      <p:cViewPr varScale="1">
        <p:scale>
          <a:sx n="59" d="100"/>
          <a:sy n="59" d="100"/>
        </p:scale>
        <p:origin x="72" y="456"/>
      </p:cViewPr>
      <p:guideLst>
        <p:guide pos="3840"/>
        <p:guide orient="horz" pos="2160"/>
      </p:guideLst>
    </p:cSldViewPr>
  </p:slideViewPr>
  <p:notesTextViewPr>
    <p:cViewPr>
      <p:scale>
        <a:sx n="1" d="1"/>
        <a:sy n="1" d="1"/>
      </p:scale>
      <p:origin x="0" y="0"/>
    </p:cViewPr>
  </p:notesTextViewPr>
  <p:notesViewPr>
    <p:cSldViewPr snapToGrid="0"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1A9BCE0C-CD74-4A59-802C-6D2F8C15331A}" type="datetimeFigureOut">
              <a:rPr lang="en-US" smtClean="0"/>
              <a:t>3/29/2016</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F04FDEA8-CBB8-46CC-9562-028963DBC55A}" type="datetimeFigureOut">
              <a:rPr lang="en-US" smtClean="0"/>
              <a:t>3/29/2016</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0"/>
            <a:ext cx="10515600" cy="2240280"/>
          </a:xfrm>
        </p:spPr>
        <p:txBody>
          <a:bodyPr anchor="b">
            <a:normAutofit/>
          </a:bodyPr>
          <a:lstStyle>
            <a:lvl1pPr algn="ctr">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532813" y="1714500"/>
            <a:ext cx="3125787" cy="2877260"/>
          </a:xfrm>
        </p:spPr>
        <p:txBody>
          <a:bodyPr anchor="b">
            <a:normAutofit/>
          </a:bodyPr>
          <a:lstStyle>
            <a:lvl1pPr>
              <a:defRPr sz="3000">
                <a:solidFill>
                  <a:schemeClr val="bg1"/>
                </a:solidFill>
              </a:defRPr>
            </a:lvl1pPr>
          </a:lstStyle>
          <a:p>
            <a:r>
              <a:rPr lang="en-US" smtClean="0"/>
              <a:t>Click to edit Master title style</a:t>
            </a:r>
            <a:endParaRPr lang="en-US"/>
          </a:p>
        </p:txBody>
      </p:sp>
      <p:sp>
        <p:nvSpPr>
          <p:cNvPr id="6" name="Picture Placeholder 2"/>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457200"/>
            <a:ext cx="7048500" cy="571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514600"/>
            <a:ext cx="10515600" cy="27432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t>3/29/2016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3/29/2016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714498"/>
            <a:ext cx="3506788" cy="2880360"/>
          </a:xfrm>
        </p:spPr>
        <p:txBody>
          <a:bodyPr anchor="b">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800">
                <a:solidFill>
                  <a:schemeClr val="bg1"/>
                </a:solidFill>
              </a:defRPr>
            </a:lvl1pPr>
          </a:lstStyle>
          <a:p>
            <a:fld id="{37CC0096-1860-4642-9CD2-0079EA5E7CD1}" type="datetimeFigureOut">
              <a:rPr lang="en-US" smtClean="0"/>
              <a:pPr/>
              <a:t>3/29/2016</a:t>
            </a:fld>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800">
                <a:solidFill>
                  <a:schemeClr val="bg1"/>
                </a:solidFill>
              </a:defRPr>
            </a:lvl1pPr>
          </a:lstStyle>
          <a:p>
            <a:endParaRPr lang="en-US" dirty="0"/>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8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400" kern="1200" cap="all" baseline="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5" y="5060354"/>
            <a:ext cx="1174020" cy="1647747"/>
          </a:xfrm>
          <a:prstGeom prst="rect">
            <a:avLst/>
          </a:prstGeom>
        </p:spPr>
      </p:pic>
      <p:sp>
        <p:nvSpPr>
          <p:cNvPr id="13" name="TextBox 12"/>
          <p:cNvSpPr txBox="1"/>
          <p:nvPr/>
        </p:nvSpPr>
        <p:spPr>
          <a:xfrm>
            <a:off x="2215610" y="4830664"/>
            <a:ext cx="7568470" cy="1877437"/>
          </a:xfrm>
          <a:prstGeom prst="rect">
            <a:avLst/>
          </a:prstGeom>
          <a:noFill/>
        </p:spPr>
        <p:txBody>
          <a:bodyPr wrap="square" rtlCol="0">
            <a:spAutoFit/>
          </a:bodyPr>
          <a:lstStyle/>
          <a:p>
            <a:pPr algn="ctr"/>
            <a:r>
              <a:rPr lang="en-US" sz="2400" b="1" dirty="0" smtClean="0">
                <a:solidFill>
                  <a:schemeClr val="tx2"/>
                </a:solidFill>
                <a:latin typeface="Arial Black" panose="020B0A04020102020204" pitchFamily="34" charset="0"/>
              </a:rPr>
              <a:t>Let’s Get Healthy, Boston! Initiative</a:t>
            </a:r>
          </a:p>
          <a:p>
            <a:pPr algn="ctr"/>
            <a:endParaRPr lang="en-US" sz="1000" b="1" dirty="0" smtClean="0">
              <a:solidFill>
                <a:schemeClr val="tx2"/>
              </a:solidFill>
              <a:latin typeface="Arial Black" panose="020B0A04020102020204" pitchFamily="34" charset="0"/>
            </a:endParaRPr>
          </a:p>
          <a:p>
            <a:pPr algn="ctr"/>
            <a:r>
              <a:rPr lang="en-US" sz="2400" b="1" dirty="0" smtClean="0">
                <a:solidFill>
                  <a:schemeClr val="bg1"/>
                </a:solidFill>
                <a:latin typeface="Arial Black" panose="020B0A04020102020204" pitchFamily="34" charset="0"/>
              </a:rPr>
              <a:t>Mattapan Food and Fitness Coalition’s</a:t>
            </a:r>
          </a:p>
          <a:p>
            <a:pPr algn="ctr"/>
            <a:r>
              <a:rPr lang="en-US" sz="2400" b="1" dirty="0" smtClean="0">
                <a:solidFill>
                  <a:schemeClr val="bg1"/>
                </a:solidFill>
                <a:latin typeface="Arial Black" panose="020B0A04020102020204" pitchFamily="34" charset="0"/>
              </a:rPr>
              <a:t>Healthy Community Champions</a:t>
            </a:r>
          </a:p>
          <a:p>
            <a:pPr algn="ctr"/>
            <a:endParaRPr lang="en-US" sz="1000" b="1" dirty="0" smtClean="0">
              <a:solidFill>
                <a:schemeClr val="tx2"/>
              </a:solidFill>
              <a:latin typeface="Arial Black" panose="020B0A04020102020204" pitchFamily="34" charset="0"/>
            </a:endParaRPr>
          </a:p>
          <a:p>
            <a:pPr algn="ctr"/>
            <a:r>
              <a:rPr lang="en-US" sz="2400" dirty="0" smtClean="0">
                <a:solidFill>
                  <a:schemeClr val="tx2"/>
                </a:solidFill>
              </a:rPr>
              <a:t>BACH Steering Committee Meeting               March 28, 2016</a:t>
            </a:r>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18471" t="11898" r="33269" b="30848"/>
          <a:stretch/>
        </p:blipFill>
        <p:spPr>
          <a:xfrm>
            <a:off x="4355575" y="2495659"/>
            <a:ext cx="3288540" cy="2194560"/>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b="10348"/>
          <a:stretch/>
        </p:blipFill>
        <p:spPr>
          <a:xfrm>
            <a:off x="7887952" y="705255"/>
            <a:ext cx="3997642" cy="3200400"/>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0643" y="5060354"/>
            <a:ext cx="924725" cy="1005840"/>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8906" y="6159461"/>
            <a:ext cx="1902729" cy="548640"/>
          </a:xfrm>
          <a:prstGeom prst="rect">
            <a:avLst/>
          </a:prstGeom>
        </p:spPr>
      </p:pic>
      <p:pic>
        <p:nvPicPr>
          <p:cNvPr id="31" name="Picture 30"/>
          <p:cNvPicPr>
            <a:picLocks noChangeAspect="1"/>
          </p:cNvPicPr>
          <p:nvPr/>
        </p:nvPicPr>
        <p:blipFill rotWithShape="1">
          <a:blip r:embed="rId7" cstate="print">
            <a:extLst>
              <a:ext uri="{28A0092B-C50C-407E-A947-70E740481C1C}">
                <a14:useLocalDpi xmlns:a14="http://schemas.microsoft.com/office/drawing/2010/main" val="0"/>
              </a:ext>
            </a:extLst>
          </a:blip>
          <a:srcRect l="5815" t="13352" r="7517" b="15788"/>
          <a:stretch/>
        </p:blipFill>
        <p:spPr>
          <a:xfrm rot="5400000">
            <a:off x="-983956" y="1409076"/>
            <a:ext cx="4572977" cy="2103120"/>
          </a:xfrm>
          <a:prstGeom prst="rect">
            <a:avLst/>
          </a:prstGeom>
        </p:spPr>
      </p:pic>
      <p:pic>
        <p:nvPicPr>
          <p:cNvPr id="32" name="Picture 31"/>
          <p:cNvPicPr>
            <a:picLocks noChangeAspect="1"/>
          </p:cNvPicPr>
          <p:nvPr/>
        </p:nvPicPr>
        <p:blipFill rotWithShape="1">
          <a:blip r:embed="rId8" cstate="print">
            <a:extLst>
              <a:ext uri="{28A0092B-C50C-407E-A947-70E740481C1C}">
                <a14:useLocalDpi xmlns:a14="http://schemas.microsoft.com/office/drawing/2010/main" val="0"/>
              </a:ext>
            </a:extLst>
          </a:blip>
          <a:srcRect l="9071" t="12202" b="20789"/>
          <a:stretch/>
        </p:blipFill>
        <p:spPr>
          <a:xfrm>
            <a:off x="2597930" y="174147"/>
            <a:ext cx="4339892" cy="2131308"/>
          </a:xfrm>
          <a:prstGeom prst="rect">
            <a:avLst/>
          </a:prstGeo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891" y="314073"/>
            <a:ext cx="8100538" cy="592490"/>
          </a:xfrm>
        </p:spPr>
        <p:txBody>
          <a:bodyPr>
            <a:normAutofit/>
          </a:bodyPr>
          <a:lstStyle/>
          <a:p>
            <a:r>
              <a:rPr lang="en-US" b="1" dirty="0" smtClean="0">
                <a:solidFill>
                  <a:srgbClr val="00B0F0"/>
                </a:solidFill>
                <a:latin typeface="+mn-lt"/>
              </a:rPr>
              <a:t>Mattapan FOOD AND FITNESS COALITION</a:t>
            </a:r>
            <a:endParaRPr lang="en-US" b="1" dirty="0">
              <a:solidFill>
                <a:srgbClr val="00B0F0"/>
              </a:solidFill>
              <a:latin typeface="+mn-lt"/>
            </a:endParaRPr>
          </a:p>
        </p:txBody>
      </p:sp>
      <p:sp>
        <p:nvSpPr>
          <p:cNvPr id="3" name="Content Placeholder 2"/>
          <p:cNvSpPr>
            <a:spLocks noGrp="1"/>
          </p:cNvSpPr>
          <p:nvPr>
            <p:ph idx="1"/>
          </p:nvPr>
        </p:nvSpPr>
        <p:spPr>
          <a:xfrm>
            <a:off x="930780" y="1181438"/>
            <a:ext cx="9897779" cy="3717904"/>
          </a:xfrm>
        </p:spPr>
        <p:txBody>
          <a:bodyPr>
            <a:normAutofit/>
          </a:bodyPr>
          <a:lstStyle/>
          <a:p>
            <a:r>
              <a:rPr lang="en-US" dirty="0" smtClean="0"/>
              <a:t>Mattapan Food and Fitness Coalition was founded to address the high rates of obesity, diabetes, hypertension, and heart disease.</a:t>
            </a:r>
          </a:p>
          <a:p>
            <a:r>
              <a:rPr lang="en-US" dirty="0" smtClean="0"/>
              <a:t>Because of these health disparities, Mattapan has been identified as one of two priority neighborhoods under the Partnership to Improve Community Health grant.. </a:t>
            </a:r>
          </a:p>
          <a:p>
            <a:pPr lvl="1"/>
            <a:r>
              <a:rPr lang="en-US" dirty="0" smtClean="0"/>
              <a:t>Fifteen residents work an average of five hours as Healthy Community Champions (HCCs)</a:t>
            </a:r>
          </a:p>
          <a:p>
            <a:pPr lvl="1"/>
            <a:r>
              <a:rPr lang="en-US" dirty="0" smtClean="0"/>
              <a:t>The HCCs are tasked with encouraging their neighbors to make voluntary policy, system, and environmental (PSE) changes in the three areas:</a:t>
            </a:r>
          </a:p>
          <a:p>
            <a:pPr lvl="2"/>
            <a:r>
              <a:rPr lang="en-US" dirty="0" smtClean="0"/>
              <a:t>Active Transit</a:t>
            </a:r>
          </a:p>
          <a:p>
            <a:pPr lvl="2"/>
            <a:r>
              <a:rPr lang="en-US" dirty="0"/>
              <a:t>H</a:t>
            </a:r>
            <a:r>
              <a:rPr lang="en-US" dirty="0" smtClean="0"/>
              <a:t>ealthy Food and Beverages</a:t>
            </a:r>
          </a:p>
          <a:p>
            <a:pPr lvl="2"/>
            <a:r>
              <a:rPr lang="en-US" dirty="0" smtClean="0"/>
              <a:t>Smoke-Free Housing</a:t>
            </a:r>
          </a:p>
          <a:p>
            <a:pPr lvl="1"/>
            <a:endParaRPr lang="en-US"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17769"/>
          <a:stretch/>
        </p:blipFill>
        <p:spPr>
          <a:xfrm>
            <a:off x="5879669" y="3677475"/>
            <a:ext cx="5732888" cy="2651760"/>
          </a:xfrm>
          <a:prstGeom prst="rect">
            <a:avLst/>
          </a:prstGeom>
        </p:spPr>
      </p:pic>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5708650"/>
            <a:ext cx="3321050" cy="660400"/>
          </a:xfrm>
          <a:ln>
            <a:noFill/>
          </a:ln>
        </p:spPr>
        <p:txBody>
          <a:bodyPr anchor="t">
            <a:noAutofit/>
          </a:bodyPr>
          <a:lstStyle/>
          <a:p>
            <a:pPr marL="342900" indent="-342900">
              <a:buClr>
                <a:schemeClr val="accent1"/>
              </a:buClr>
              <a:buFont typeface="Arial" panose="020B0604020202020204" pitchFamily="34" charset="0"/>
              <a:buChar char="•"/>
            </a:pPr>
            <a:r>
              <a:rPr lang="en-US" sz="2000" cap="none" dirty="0" smtClean="0">
                <a:solidFill>
                  <a:schemeClr val="tx2"/>
                </a:solidFill>
                <a:latin typeface="+mn-lt"/>
              </a:rPr>
              <a:t>eight weeks of training and</a:t>
            </a:r>
            <a:br>
              <a:rPr lang="en-US" sz="2000" cap="none" dirty="0" smtClean="0">
                <a:solidFill>
                  <a:schemeClr val="tx2"/>
                </a:solidFill>
                <a:latin typeface="+mn-lt"/>
              </a:rPr>
            </a:br>
            <a:r>
              <a:rPr lang="en-US" sz="2000" cap="none" dirty="0" smtClean="0">
                <a:solidFill>
                  <a:schemeClr val="tx2"/>
                </a:solidFill>
                <a:latin typeface="+mn-lt"/>
              </a:rPr>
              <a:t>team building</a:t>
            </a:r>
            <a:r>
              <a:rPr lang="en-US" sz="2000" b="1" dirty="0" smtClean="0">
                <a:solidFill>
                  <a:schemeClr val="accent4"/>
                </a:solidFill>
                <a:latin typeface="+mn-lt"/>
              </a:rPr>
              <a:t/>
            </a:r>
            <a:br>
              <a:rPr lang="en-US" sz="2000" b="1" dirty="0" smtClean="0">
                <a:solidFill>
                  <a:schemeClr val="accent4"/>
                </a:solidFill>
                <a:latin typeface="+mn-lt"/>
              </a:rPr>
            </a:br>
            <a:endParaRPr lang="en-US" sz="2000" b="1" cap="none" dirty="0">
              <a:solidFill>
                <a:schemeClr val="accent5">
                  <a:lumMod val="75000"/>
                </a:schemeClr>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9196" t="5262" r="9302" b="1150"/>
          <a:stretch/>
        </p:blipFill>
        <p:spPr>
          <a:xfrm>
            <a:off x="4969129" y="621160"/>
            <a:ext cx="3017520" cy="1949063"/>
          </a:xfrm>
          <a:prstGeom prst="rect">
            <a:avLst/>
          </a:prstGeom>
          <a:ln w="57150"/>
        </p:spPr>
        <p:style>
          <a:lnRef idx="1">
            <a:schemeClr val="accent5"/>
          </a:lnRef>
          <a:fillRef idx="3">
            <a:schemeClr val="accent5"/>
          </a:fillRef>
          <a:effectRef idx="2">
            <a:schemeClr val="accent5"/>
          </a:effectRef>
          <a:fontRef idx="minor">
            <a:schemeClr val="lt1"/>
          </a:fontRef>
        </p:style>
      </p:pic>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0585"/>
          <a:stretch/>
        </p:blipFill>
        <p:spPr>
          <a:xfrm>
            <a:off x="142878" y="259997"/>
            <a:ext cx="4389120" cy="2207547"/>
          </a:xfrm>
          <a:prstGeom prst="rect">
            <a:avLst/>
          </a:prstGeom>
          <a:solidFill>
            <a:srgbClr val="FFFFFF">
              <a:shade val="85000"/>
            </a:srgbClr>
          </a:solidFill>
          <a:ln w="381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1840" t="7309" r="24589" b="7151"/>
          <a:stretch/>
        </p:blipFill>
        <p:spPr>
          <a:xfrm rot="16200000" flipH="1">
            <a:off x="545094" y="3120088"/>
            <a:ext cx="2841144" cy="3007359"/>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7708"/>
          <a:stretch/>
        </p:blipFill>
        <p:spPr>
          <a:xfrm>
            <a:off x="7576270" y="3799319"/>
            <a:ext cx="3840480" cy="2340696"/>
          </a:xfrm>
          <a:prstGeom prst="rect">
            <a:avLst/>
          </a:prstGeom>
          <a:ln w="57150">
            <a:solidFill>
              <a:srgbClr val="00FFCC"/>
            </a:solidFill>
          </a:ln>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4966" r="23349" b="11899"/>
          <a:stretch/>
        </p:blipFill>
        <p:spPr>
          <a:xfrm rot="1281647">
            <a:off x="8219820" y="151417"/>
            <a:ext cx="3852206" cy="3172002"/>
          </a:xfrm>
          <a:prstGeom prst="ellipse">
            <a:avLst/>
          </a:prstGeom>
          <a:ln w="57150">
            <a:solidFill>
              <a:schemeClr val="accent4"/>
            </a:solidFill>
          </a:ln>
          <a:effectLst>
            <a:softEdge rad="112500"/>
          </a:effectLst>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15607" t="13296" r="10625" b="959"/>
          <a:stretch/>
        </p:blipFill>
        <p:spPr>
          <a:xfrm>
            <a:off x="4056932" y="2848662"/>
            <a:ext cx="3108960" cy="2121005"/>
          </a:xfrm>
          <a:prstGeom prst="rect">
            <a:avLst/>
          </a:prstGeom>
          <a:ln w="57150">
            <a:solidFill>
              <a:schemeClr val="accent5"/>
            </a:solidFill>
          </a:ln>
        </p:spPr>
      </p:pic>
      <p:sp>
        <p:nvSpPr>
          <p:cNvPr id="10" name="TextBox 9"/>
          <p:cNvSpPr txBox="1"/>
          <p:nvPr/>
        </p:nvSpPr>
        <p:spPr>
          <a:xfrm>
            <a:off x="3733800" y="5226554"/>
            <a:ext cx="2865656" cy="584775"/>
          </a:xfrm>
          <a:prstGeom prst="rect">
            <a:avLst/>
          </a:prstGeom>
          <a:noFill/>
        </p:spPr>
        <p:txBody>
          <a:bodyPr wrap="none" rtlCol="0">
            <a:spAutoFit/>
          </a:bodyPr>
          <a:lstStyle/>
          <a:p>
            <a:r>
              <a:rPr lang="en-US" sz="3200" b="1" dirty="0" smtClean="0">
                <a:solidFill>
                  <a:schemeClr val="accent4"/>
                </a:solidFill>
              </a:rPr>
              <a:t>JUNE-JULY 2015</a:t>
            </a:r>
            <a:endParaRPr lang="en-US" sz="3200" b="1" dirty="0">
              <a:solidFill>
                <a:schemeClr val="accent4"/>
              </a:solidFill>
            </a:endParaRPr>
          </a:p>
        </p:txBody>
      </p:sp>
    </p:spTree>
    <p:extLst>
      <p:ext uri="{BB962C8B-B14F-4D97-AF65-F5344CB8AC3E}">
        <p14:creationId xmlns:p14="http://schemas.microsoft.com/office/powerpoint/2010/main" val="158584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5" y="457200"/>
            <a:ext cx="5069633" cy="618931"/>
          </a:xfrm>
        </p:spPr>
        <p:txBody>
          <a:bodyPr anchor="t">
            <a:normAutofit fontScale="90000"/>
          </a:bodyPr>
          <a:lstStyle/>
          <a:p>
            <a:r>
              <a:rPr lang="en-US" b="1" dirty="0" smtClean="0">
                <a:solidFill>
                  <a:schemeClr val="accent4"/>
                </a:solidFill>
                <a:latin typeface="+mn-lt"/>
              </a:rPr>
              <a:t>AUGUST – SEPTEMBER 2015</a:t>
            </a:r>
            <a:endParaRPr lang="en-US" b="1" dirty="0">
              <a:solidFill>
                <a:schemeClr val="accent4"/>
              </a:solidFill>
              <a:latin typeface="+mn-lt"/>
            </a:endParaRPr>
          </a:p>
        </p:txBody>
      </p:sp>
      <p:sp>
        <p:nvSpPr>
          <p:cNvPr id="3" name="Content Placeholder 2"/>
          <p:cNvSpPr>
            <a:spLocks noGrp="1"/>
          </p:cNvSpPr>
          <p:nvPr>
            <p:ph idx="1"/>
          </p:nvPr>
        </p:nvSpPr>
        <p:spPr>
          <a:xfrm>
            <a:off x="131334" y="1022836"/>
            <a:ext cx="3281406" cy="5445020"/>
          </a:xfrm>
        </p:spPr>
        <p:txBody>
          <a:bodyPr>
            <a:normAutofit fontScale="85000" lnSpcReduction="20000"/>
          </a:bodyPr>
          <a:lstStyle/>
          <a:p>
            <a:pPr>
              <a:lnSpc>
                <a:spcPct val="110000"/>
              </a:lnSpc>
              <a:spcBef>
                <a:spcPts val="0"/>
              </a:spcBef>
            </a:pPr>
            <a:r>
              <a:rPr lang="en-US" dirty="0" smtClean="0"/>
              <a:t>Surveyed residents at Mattapan Food and Fitness Coalition Events</a:t>
            </a:r>
          </a:p>
          <a:p>
            <a:pPr lvl="1"/>
            <a:r>
              <a:rPr lang="en-US" dirty="0" smtClean="0"/>
              <a:t>Mattapan Moving for Life</a:t>
            </a:r>
          </a:p>
          <a:p>
            <a:pPr lvl="1"/>
            <a:r>
              <a:rPr lang="en-US" dirty="0" smtClean="0"/>
              <a:t>Weekly Farmers’ Market</a:t>
            </a:r>
          </a:p>
          <a:p>
            <a:pPr lvl="1"/>
            <a:r>
              <a:rPr lang="en-US" dirty="0" smtClean="0"/>
              <a:t>Mattapan on Wheels</a:t>
            </a:r>
          </a:p>
          <a:p>
            <a:pPr lvl="1"/>
            <a:r>
              <a:rPr lang="en-US" dirty="0" err="1" smtClean="0"/>
              <a:t>Playway</a:t>
            </a:r>
            <a:endParaRPr lang="en-US" dirty="0" smtClean="0"/>
          </a:p>
          <a:p>
            <a:r>
              <a:rPr lang="en-US" dirty="0" smtClean="0"/>
              <a:t>Community Events</a:t>
            </a:r>
          </a:p>
          <a:p>
            <a:pPr lvl="1">
              <a:lnSpc>
                <a:spcPct val="120000"/>
              </a:lnSpc>
            </a:pPr>
            <a:r>
              <a:rPr lang="en-US" dirty="0" smtClean="0"/>
              <a:t>Mattapan Community Health Center’s Health Care Revival</a:t>
            </a:r>
          </a:p>
          <a:p>
            <a:pPr lvl="1">
              <a:lnSpc>
                <a:spcPct val="120000"/>
              </a:lnSpc>
            </a:pPr>
            <a:r>
              <a:rPr lang="en-US" dirty="0" err="1" smtClean="0"/>
              <a:t>Gallivan</a:t>
            </a:r>
            <a:r>
              <a:rPr lang="en-US" dirty="0" smtClean="0"/>
              <a:t> Housing Development’s Unity Day</a:t>
            </a:r>
          </a:p>
          <a:p>
            <a:pPr lvl="1">
              <a:lnSpc>
                <a:spcPct val="120000"/>
              </a:lnSpc>
            </a:pPr>
            <a:r>
              <a:rPr lang="en-US" dirty="0"/>
              <a:t>F</a:t>
            </a:r>
            <a:r>
              <a:rPr lang="en-US" dirty="0" smtClean="0"/>
              <a:t>irst </a:t>
            </a:r>
            <a:r>
              <a:rPr lang="en-US" dirty="0"/>
              <a:t>D</a:t>
            </a:r>
            <a:r>
              <a:rPr lang="en-US" dirty="0" smtClean="0"/>
              <a:t>ay of School and Open House visits to </a:t>
            </a:r>
            <a:r>
              <a:rPr lang="en-US" dirty="0" err="1" smtClean="0"/>
              <a:t>Mattahunt</a:t>
            </a:r>
            <a:r>
              <a:rPr lang="en-US" dirty="0" smtClean="0"/>
              <a:t> Elementary School</a:t>
            </a:r>
          </a:p>
          <a:p>
            <a:pPr lvl="1">
              <a:lnSpc>
                <a:spcPct val="120000"/>
              </a:lnSpc>
            </a:pPr>
            <a:r>
              <a:rPr lang="en-US" dirty="0" err="1" smtClean="0"/>
              <a:t>Rockin</a:t>
            </a:r>
            <a:r>
              <a:rPr lang="en-US" dirty="0" smtClean="0"/>
              <a:t>’ with the Raptors at the Boston Nature Center</a:t>
            </a:r>
          </a:p>
          <a:p>
            <a:pPr>
              <a:lnSpc>
                <a:spcPct val="120000"/>
              </a:lnSpc>
            </a:pPr>
            <a:r>
              <a:rPr lang="en-US" dirty="0" smtClean="0"/>
              <a:t>Weekly </a:t>
            </a:r>
            <a:r>
              <a:rPr lang="en-US" dirty="0"/>
              <a:t>Check-Ins</a:t>
            </a:r>
          </a:p>
          <a:p>
            <a:pPr lvl="1">
              <a:lnSpc>
                <a:spcPct val="120000"/>
              </a:lnSpc>
            </a:pPr>
            <a:endParaRPr lang="en-US" dirty="0" smtClean="0"/>
          </a:p>
          <a:p>
            <a:pPr lvl="1">
              <a:lnSpc>
                <a:spcPct val="120000"/>
              </a:lnSpc>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0277" y="212531"/>
            <a:ext cx="2926080" cy="195072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5332" r="20765"/>
          <a:stretch/>
        </p:blipFill>
        <p:spPr>
          <a:xfrm rot="16200000" flipH="1">
            <a:off x="8414739" y="2519468"/>
            <a:ext cx="3383280" cy="29780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2648" y="1190294"/>
            <a:ext cx="4114800" cy="1945913"/>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4396" t="11922" r="9911"/>
          <a:stretch/>
        </p:blipFill>
        <p:spPr>
          <a:xfrm>
            <a:off x="3706795" y="3723602"/>
            <a:ext cx="4616504" cy="263477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7351" y="5922854"/>
            <a:ext cx="3566160" cy="545002"/>
          </a:xfrm>
          <a:prstGeom prst="rect">
            <a:avLst/>
          </a:prstGeom>
        </p:spPr>
      </p:pic>
    </p:spTree>
    <p:extLst>
      <p:ext uri="{BB962C8B-B14F-4D97-AF65-F5344CB8AC3E}">
        <p14:creationId xmlns:p14="http://schemas.microsoft.com/office/powerpoint/2010/main" val="362613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1" y="6068959"/>
            <a:ext cx="3957623" cy="583660"/>
          </a:xfrm>
        </p:spPr>
        <p:txBody>
          <a:bodyPr anchor="t">
            <a:normAutofit/>
          </a:bodyPr>
          <a:lstStyle/>
          <a:p>
            <a:r>
              <a:rPr lang="en-US" sz="2000" b="1" cap="none" dirty="0" err="1" smtClean="0">
                <a:solidFill>
                  <a:schemeClr val="accent3">
                    <a:lumMod val="75000"/>
                  </a:schemeClr>
                </a:solidFill>
                <a:latin typeface="+mn-lt"/>
              </a:rPr>
              <a:t>Dezi</a:t>
            </a:r>
            <a:r>
              <a:rPr lang="en-US" sz="2000" b="1" cap="none" dirty="0" smtClean="0">
                <a:solidFill>
                  <a:schemeClr val="accent3">
                    <a:lumMod val="75000"/>
                  </a:schemeClr>
                </a:solidFill>
                <a:latin typeface="+mn-lt"/>
              </a:rPr>
              <a:t>, Hugh, </a:t>
            </a:r>
            <a:r>
              <a:rPr lang="en-US" sz="2000" b="1" cap="none" dirty="0" err="1" smtClean="0">
                <a:solidFill>
                  <a:schemeClr val="accent3">
                    <a:lumMod val="75000"/>
                  </a:schemeClr>
                </a:solidFill>
                <a:latin typeface="+mn-lt"/>
              </a:rPr>
              <a:t>JoyAnn</a:t>
            </a:r>
            <a:r>
              <a:rPr lang="en-US" sz="2000" b="1" cap="none" dirty="0" smtClean="0">
                <a:solidFill>
                  <a:schemeClr val="accent3">
                    <a:lumMod val="75000"/>
                  </a:schemeClr>
                </a:solidFill>
                <a:latin typeface="+mn-lt"/>
              </a:rPr>
              <a:t>, Mireille &amp; </a:t>
            </a:r>
            <a:r>
              <a:rPr lang="en-US" sz="2000" b="1" cap="none" dirty="0" err="1" smtClean="0">
                <a:solidFill>
                  <a:schemeClr val="accent3">
                    <a:lumMod val="75000"/>
                  </a:schemeClr>
                </a:solidFill>
                <a:latin typeface="+mn-lt"/>
              </a:rPr>
              <a:t>Raúl</a:t>
            </a:r>
            <a:r>
              <a:rPr lang="en-US" sz="2000" b="1" cap="none" dirty="0" smtClean="0">
                <a:solidFill>
                  <a:schemeClr val="accent3">
                    <a:lumMod val="75000"/>
                  </a:schemeClr>
                </a:solidFill>
                <a:latin typeface="+mn-lt"/>
              </a:rPr>
              <a:t> </a:t>
            </a:r>
            <a:endParaRPr lang="en-US" sz="2000" b="1" cap="none" dirty="0">
              <a:solidFill>
                <a:schemeClr val="accent3">
                  <a:lumMod val="75000"/>
                </a:schemeClr>
              </a:solidFill>
              <a:latin typeface="+mn-l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0174" y="4191735"/>
            <a:ext cx="2747717" cy="1545591"/>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2028" b="9848"/>
          <a:stretch/>
        </p:blipFill>
        <p:spPr>
          <a:xfrm>
            <a:off x="4294655" y="4324753"/>
            <a:ext cx="1936241" cy="2016919"/>
          </a:xfrm>
          <a:prstGeom prst="rect">
            <a:avLst/>
          </a:prstGeom>
        </p:spPr>
      </p:pic>
      <p:sp>
        <p:nvSpPr>
          <p:cNvPr id="6" name="TextBox 5"/>
          <p:cNvSpPr txBox="1"/>
          <p:nvPr/>
        </p:nvSpPr>
        <p:spPr>
          <a:xfrm>
            <a:off x="-86198" y="25127"/>
            <a:ext cx="923330" cy="4299626"/>
          </a:xfrm>
          <a:prstGeom prst="rect">
            <a:avLst/>
          </a:prstGeom>
          <a:noFill/>
        </p:spPr>
        <p:txBody>
          <a:bodyPr vert="vert270" wrap="square" rtlCol="0">
            <a:spAutoFit/>
          </a:bodyPr>
          <a:lstStyle/>
          <a:p>
            <a:r>
              <a:rPr lang="en-US" sz="4800" b="1" dirty="0" smtClean="0">
                <a:solidFill>
                  <a:srgbClr val="FF6600"/>
                </a:solidFill>
              </a:rPr>
              <a:t>ACTIVE TRANSIT</a:t>
            </a:r>
            <a:endParaRPr lang="en-US" sz="4800" b="1" dirty="0">
              <a:solidFill>
                <a:srgbClr val="FF6600"/>
              </a:solidFill>
            </a:endParaRPr>
          </a:p>
        </p:txBody>
      </p:sp>
      <p:sp>
        <p:nvSpPr>
          <p:cNvPr id="7" name="TextBox 6"/>
          <p:cNvSpPr txBox="1"/>
          <p:nvPr/>
        </p:nvSpPr>
        <p:spPr>
          <a:xfrm>
            <a:off x="3795192" y="228437"/>
            <a:ext cx="8018527" cy="4247317"/>
          </a:xfrm>
          <a:prstGeom prst="rect">
            <a:avLst/>
          </a:prstGeom>
          <a:noFill/>
        </p:spPr>
        <p:txBody>
          <a:bodyPr wrap="square" rtlCol="0">
            <a:spAutoFit/>
          </a:bodyPr>
          <a:lstStyle/>
          <a:p>
            <a:r>
              <a:rPr lang="en-US" dirty="0" smtClean="0"/>
              <a:t>The HCCs are actively working to increase opportunities for access to safe walking and biking opportunities for residents in Mattapan.  The PSE changes will be achieved by continuing our work with:</a:t>
            </a:r>
          </a:p>
          <a:p>
            <a:pPr marL="460375" lvl="1" indent="-233363">
              <a:buClr>
                <a:schemeClr val="accent4"/>
              </a:buClr>
              <a:buFont typeface="Arial" panose="020B0604020202020204" pitchFamily="34" charset="0"/>
              <a:buChar char="•"/>
            </a:pPr>
            <a:r>
              <a:rPr lang="en-US" b="1" dirty="0" smtClean="0"/>
              <a:t>Conducting neighborhood walks, supporting community bike rides and Mattapan on Wheels</a:t>
            </a:r>
          </a:p>
          <a:p>
            <a:pPr marL="460375" lvl="1" indent="-233363">
              <a:buClr>
                <a:schemeClr val="accent4"/>
              </a:buClr>
              <a:buFont typeface="Arial" panose="020B0604020202020204" pitchFamily="34" charset="0"/>
              <a:buChar char="•"/>
            </a:pPr>
            <a:r>
              <a:rPr lang="en-US" b="1" dirty="0" smtClean="0"/>
              <a:t>Fairmount Greenway Task Force &amp; Neponset River Greenway Council</a:t>
            </a:r>
          </a:p>
          <a:p>
            <a:pPr marL="460375" lvl="1" indent="-233363">
              <a:buClr>
                <a:schemeClr val="accent4"/>
              </a:buClr>
              <a:buFont typeface="Arial" panose="020B0604020202020204" pitchFamily="34" charset="0"/>
              <a:buChar char="•"/>
            </a:pPr>
            <a:r>
              <a:rPr lang="en-US" b="1" dirty="0" smtClean="0"/>
              <a:t>Hike4Life</a:t>
            </a:r>
            <a:r>
              <a:rPr lang="en-US" dirty="0" smtClean="0"/>
              <a:t> &amp; </a:t>
            </a:r>
            <a:r>
              <a:rPr lang="en-US" b="1" dirty="0" smtClean="0"/>
              <a:t>Door to the Outdoors</a:t>
            </a:r>
          </a:p>
          <a:p>
            <a:pPr marL="460375" lvl="1" indent="-233363">
              <a:buClr>
                <a:schemeClr val="accent4"/>
              </a:buClr>
              <a:buFont typeface="Arial" panose="020B0604020202020204" pitchFamily="34" charset="0"/>
              <a:buChar char="•"/>
            </a:pPr>
            <a:r>
              <a:rPr lang="en-US" b="1" dirty="0" smtClean="0"/>
              <a:t>City and State Agencies &amp; Elected </a:t>
            </a:r>
            <a:r>
              <a:rPr lang="en-US" b="1" dirty="0"/>
              <a:t>O</a:t>
            </a:r>
            <a:r>
              <a:rPr lang="en-US" b="1" dirty="0" smtClean="0"/>
              <a:t>fficials </a:t>
            </a:r>
            <a:r>
              <a:rPr lang="en-US" dirty="0" smtClean="0"/>
              <a:t>about transit equity issues</a:t>
            </a:r>
          </a:p>
          <a:p>
            <a:pPr marL="460375" lvl="1" indent="-233363">
              <a:buClr>
                <a:schemeClr val="accent4"/>
              </a:buClr>
              <a:buFont typeface="Arial" panose="020B0604020202020204" pitchFamily="34" charset="0"/>
              <a:buChar char="•"/>
            </a:pPr>
            <a:r>
              <a:rPr lang="en-US" b="1" dirty="0" smtClean="0"/>
              <a:t>Boston Bikes </a:t>
            </a:r>
            <a:r>
              <a:rPr lang="en-US" dirty="0" smtClean="0"/>
              <a:t>for the Women’s Learn-to-Ride Clinic, Roll It Forward</a:t>
            </a:r>
          </a:p>
          <a:p>
            <a:pPr marL="227012" lvl="1">
              <a:buClr>
                <a:schemeClr val="accent4"/>
              </a:buClr>
            </a:pPr>
            <a:r>
              <a:rPr lang="en-US" dirty="0"/>
              <a:t> </a:t>
            </a:r>
            <a:r>
              <a:rPr lang="en-US" dirty="0" smtClean="0"/>
              <a:t>    program and continued advocacy for </a:t>
            </a:r>
            <a:r>
              <a:rPr lang="en-US" dirty="0" err="1" smtClean="0"/>
              <a:t>Hubway</a:t>
            </a:r>
            <a:r>
              <a:rPr lang="en-US" dirty="0" smtClean="0"/>
              <a:t> in Mattapan </a:t>
            </a:r>
          </a:p>
          <a:p>
            <a:pPr marL="460375" lvl="1" indent="-233363">
              <a:buClr>
                <a:schemeClr val="accent4"/>
              </a:buClr>
              <a:buFont typeface="Arial" panose="020B0604020202020204" pitchFamily="34" charset="0"/>
              <a:buChar char="•"/>
            </a:pPr>
            <a:r>
              <a:rPr lang="en-US" b="1" dirty="0" smtClean="0"/>
              <a:t>Vision Zero </a:t>
            </a:r>
            <a:r>
              <a:rPr lang="en-US" dirty="0" smtClean="0"/>
              <a:t>to collect transportation safety concerns from neighbors</a:t>
            </a:r>
          </a:p>
          <a:p>
            <a:pPr marL="460375" lvl="1" indent="-233363">
              <a:buClr>
                <a:schemeClr val="accent4"/>
              </a:buClr>
              <a:buFont typeface="Arial" panose="020B0604020202020204" pitchFamily="34" charset="0"/>
              <a:buChar char="•"/>
            </a:pPr>
            <a:r>
              <a:rPr lang="en-US" b="1" dirty="0" err="1"/>
              <a:t>Mattahunt</a:t>
            </a:r>
            <a:r>
              <a:rPr lang="en-US" b="1" dirty="0"/>
              <a:t> and Charles H. Taylor Elementary </a:t>
            </a:r>
            <a:r>
              <a:rPr lang="en-US" b="1" dirty="0" smtClean="0"/>
              <a:t>Schools </a:t>
            </a:r>
            <a:r>
              <a:rPr lang="en-US" dirty="0" smtClean="0"/>
              <a:t>for the Safe Routes to Schools biking/walking program</a:t>
            </a:r>
          </a:p>
          <a:p>
            <a:pPr marL="460375" lvl="1" indent="-233363">
              <a:buClr>
                <a:schemeClr val="accent4"/>
              </a:buClr>
              <a:buFont typeface="Arial" panose="020B0604020202020204" pitchFamily="34" charset="0"/>
              <a:buChar char="•"/>
            </a:pPr>
            <a:r>
              <a:rPr lang="en-US" b="1" dirty="0" err="1" smtClean="0"/>
              <a:t>walkBoston</a:t>
            </a:r>
            <a:r>
              <a:rPr lang="en-US" b="1" dirty="0" smtClean="0"/>
              <a:t> </a:t>
            </a:r>
            <a:r>
              <a:rPr lang="en-US" dirty="0" smtClean="0"/>
              <a:t>to conduct walk audits and assessments</a:t>
            </a:r>
          </a:p>
          <a:p>
            <a:pPr marL="227012" lvl="1">
              <a:buClr>
                <a:schemeClr val="accent4"/>
              </a:buClr>
            </a:pPr>
            <a:r>
              <a:rPr lang="en-US" dirty="0"/>
              <a:t>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13" y="2397887"/>
            <a:ext cx="2765778" cy="1374357"/>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3191" t="22178" r="7659"/>
          <a:stretch/>
        </p:blipFill>
        <p:spPr>
          <a:xfrm rot="5400000">
            <a:off x="9669290" y="4363369"/>
            <a:ext cx="2645290" cy="146304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5951" y="4191735"/>
            <a:ext cx="3193475" cy="214993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174" y="521163"/>
            <a:ext cx="2711533" cy="1493985"/>
          </a:xfrm>
          <a:prstGeom prst="rect">
            <a:avLst/>
          </a:prstGeom>
        </p:spPr>
      </p:pic>
    </p:spTree>
    <p:extLst>
      <p:ext uri="{BB962C8B-B14F-4D97-AF65-F5344CB8AC3E}">
        <p14:creationId xmlns:p14="http://schemas.microsoft.com/office/powerpoint/2010/main" val="180189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911239">
            <a:off x="3101788" y="5131414"/>
            <a:ext cx="4032573" cy="525566"/>
          </a:xfrm>
        </p:spPr>
        <p:txBody>
          <a:bodyPr anchor="t">
            <a:normAutofit fontScale="90000"/>
          </a:bodyPr>
          <a:lstStyle/>
          <a:p>
            <a:r>
              <a:rPr lang="en-US" b="1" dirty="0" smtClean="0">
                <a:solidFill>
                  <a:srgbClr val="00B050"/>
                </a:solidFill>
                <a:latin typeface="+mn-lt"/>
              </a:rPr>
              <a:t>SMOKE-FREE housing</a:t>
            </a:r>
            <a:endParaRPr lang="en-US" b="1" dirty="0">
              <a:solidFill>
                <a:srgbClr val="00B050"/>
              </a:solidFill>
              <a:latin typeface="+mn-lt"/>
            </a:endParaRPr>
          </a:p>
        </p:txBody>
      </p:sp>
      <p:sp>
        <p:nvSpPr>
          <p:cNvPr id="3" name="TextBox 2"/>
          <p:cNvSpPr txBox="1"/>
          <p:nvPr/>
        </p:nvSpPr>
        <p:spPr>
          <a:xfrm>
            <a:off x="5973510" y="125265"/>
            <a:ext cx="5819686" cy="3416320"/>
          </a:xfrm>
          <a:prstGeom prst="rect">
            <a:avLst/>
          </a:prstGeom>
          <a:noFill/>
        </p:spPr>
        <p:txBody>
          <a:bodyPr wrap="square" rtlCol="0">
            <a:spAutoFit/>
          </a:bodyPr>
          <a:lstStyle/>
          <a:p>
            <a:r>
              <a:rPr lang="en-US" dirty="0" smtClean="0"/>
              <a:t>The HCCs are working to decrease the number of smoke-free housing units in Mattapan.  Efforts to achieve PSE changes include:</a:t>
            </a:r>
          </a:p>
          <a:p>
            <a:pPr marL="285750" indent="-285750">
              <a:buFont typeface="Arial" panose="020B0604020202020204" pitchFamily="34" charset="0"/>
              <a:buChar char="•"/>
            </a:pPr>
            <a:r>
              <a:rPr lang="en-US" dirty="0" smtClean="0"/>
              <a:t>Partnering with the management of Nuestra Comunidad Development Corporation to transition the Adams Court housing development on River Street to smoke-free.</a:t>
            </a:r>
          </a:p>
          <a:p>
            <a:pPr marL="285750" indent="-285750">
              <a:buFont typeface="Arial" panose="020B0604020202020204" pitchFamily="34" charset="0"/>
              <a:buChar char="•"/>
            </a:pPr>
            <a:r>
              <a:rPr lang="en-US" dirty="0" smtClean="0"/>
              <a:t>Providing a resident survey in English and Spanish to Nuestra </a:t>
            </a:r>
            <a:r>
              <a:rPr lang="en-US" dirty="0" err="1" smtClean="0"/>
              <a:t>Comunidad’s</a:t>
            </a:r>
            <a:r>
              <a:rPr lang="en-US" dirty="0" smtClean="0"/>
              <a:t> resident manager.</a:t>
            </a:r>
          </a:p>
          <a:p>
            <a:pPr marL="285750" indent="-285750">
              <a:buFont typeface="Arial" panose="020B0604020202020204" pitchFamily="34" charset="0"/>
              <a:buChar char="•"/>
            </a:pPr>
            <a:r>
              <a:rPr lang="en-US" dirty="0" smtClean="0"/>
              <a:t>Conducting an inventory of the larger multi-unit residential complexes in Mattapan.</a:t>
            </a:r>
          </a:p>
          <a:p>
            <a:pPr marL="285750" indent="-285750">
              <a:buFont typeface="Arial" panose="020B0604020202020204" pitchFamily="34" charset="0"/>
              <a:buChar char="•"/>
            </a:pPr>
            <a:r>
              <a:rPr lang="en-US" dirty="0" smtClean="0"/>
              <a:t>Identifying other strategies (related to HFB or AT) to engage in conversation with these neighbors.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4048"/>
          <a:stretch/>
        </p:blipFill>
        <p:spPr>
          <a:xfrm rot="5400000">
            <a:off x="-442922" y="815770"/>
            <a:ext cx="3757097" cy="2458784"/>
          </a:xfrm>
          <a:prstGeom prst="rect">
            <a:avLst/>
          </a:prstGeom>
        </p:spPr>
      </p:pic>
      <p:sp>
        <p:nvSpPr>
          <p:cNvPr id="6" name="TextBox 5"/>
          <p:cNvSpPr txBox="1"/>
          <p:nvPr/>
        </p:nvSpPr>
        <p:spPr>
          <a:xfrm>
            <a:off x="0" y="5729828"/>
            <a:ext cx="2751746" cy="646331"/>
          </a:xfrm>
          <a:prstGeom prst="rect">
            <a:avLst/>
          </a:prstGeom>
          <a:noFill/>
        </p:spPr>
        <p:txBody>
          <a:bodyPr wrap="square" rtlCol="0">
            <a:spAutoFit/>
          </a:bodyPr>
          <a:lstStyle/>
          <a:p>
            <a:pPr algn="r"/>
            <a:r>
              <a:rPr lang="en-US" b="1" dirty="0" smtClean="0">
                <a:solidFill>
                  <a:schemeClr val="accent3">
                    <a:lumMod val="75000"/>
                  </a:schemeClr>
                </a:solidFill>
              </a:rPr>
              <a:t>Barbara, Heracles, Kim, Robyn, and </a:t>
            </a:r>
            <a:r>
              <a:rPr lang="en-US" b="1" dirty="0" err="1" smtClean="0">
                <a:solidFill>
                  <a:schemeClr val="accent3">
                    <a:lumMod val="75000"/>
                  </a:schemeClr>
                </a:solidFill>
              </a:rPr>
              <a:t>SharDre</a:t>
            </a:r>
            <a:r>
              <a:rPr lang="en-US" b="1" dirty="0" smtClean="0">
                <a:solidFill>
                  <a:schemeClr val="accent3">
                    <a:lumMod val="75000"/>
                  </a:schemeClr>
                </a:solidFill>
              </a:rPr>
              <a:t> </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0799" t="22552"/>
          <a:stretch/>
        </p:blipFill>
        <p:spPr>
          <a:xfrm>
            <a:off x="7484406" y="4354082"/>
            <a:ext cx="3915452" cy="1912247"/>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8765" t="-4482" r="501" b="37372"/>
          <a:stretch/>
        </p:blipFill>
        <p:spPr>
          <a:xfrm>
            <a:off x="2999919" y="851988"/>
            <a:ext cx="2851161" cy="3749040"/>
          </a:xfrm>
          <a:prstGeom prst="rect">
            <a:avLst/>
          </a:prstGeom>
        </p:spPr>
      </p:pic>
    </p:spTree>
    <p:extLst>
      <p:ext uri="{BB962C8B-B14F-4D97-AF65-F5344CB8AC3E}">
        <p14:creationId xmlns:p14="http://schemas.microsoft.com/office/powerpoint/2010/main" val="43700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800"/>
            <a:ext cx="1339913" cy="6389375"/>
          </a:xfrm>
        </p:spPr>
        <p:txBody>
          <a:bodyPr vert="wordArtVert" anchor="t">
            <a:noAutofit/>
          </a:bodyPr>
          <a:lstStyle/>
          <a:p>
            <a:pPr>
              <a:lnSpc>
                <a:spcPct val="100000"/>
              </a:lnSpc>
            </a:pPr>
            <a:r>
              <a:rPr lang="en-US" sz="3200" b="1" dirty="0" smtClean="0">
                <a:solidFill>
                  <a:schemeClr val="accent5"/>
                </a:solidFill>
                <a:latin typeface="+mn-lt"/>
              </a:rPr>
              <a:t>Healthy</a:t>
            </a:r>
            <a:br>
              <a:rPr lang="en-US" sz="3200" b="1" dirty="0" smtClean="0">
                <a:solidFill>
                  <a:schemeClr val="accent5"/>
                </a:solidFill>
                <a:latin typeface="+mn-lt"/>
              </a:rPr>
            </a:br>
            <a:r>
              <a:rPr lang="en-US" sz="3200" b="1" dirty="0" err="1" smtClean="0">
                <a:solidFill>
                  <a:schemeClr val="accent5"/>
                </a:solidFill>
                <a:latin typeface="+mn-lt"/>
              </a:rPr>
              <a:t>FOod</a:t>
            </a:r>
            <a:r>
              <a:rPr lang="en-US" sz="3200" b="1" dirty="0" smtClean="0">
                <a:solidFill>
                  <a:schemeClr val="accent5"/>
                </a:solidFill>
                <a:latin typeface="+mn-lt"/>
              </a:rPr>
              <a:t> &amp;</a:t>
            </a:r>
            <a:br>
              <a:rPr lang="en-US" sz="3200" b="1" dirty="0" smtClean="0">
                <a:solidFill>
                  <a:schemeClr val="accent5"/>
                </a:solidFill>
                <a:latin typeface="+mn-lt"/>
              </a:rPr>
            </a:br>
            <a:r>
              <a:rPr lang="en-US" sz="3200" b="1" dirty="0">
                <a:solidFill>
                  <a:schemeClr val="accent5"/>
                </a:solidFill>
                <a:latin typeface="+mn-lt"/>
              </a:rPr>
              <a:t>B</a:t>
            </a:r>
            <a:r>
              <a:rPr lang="en-US" sz="3200" b="1" dirty="0" smtClean="0">
                <a:solidFill>
                  <a:schemeClr val="accent5"/>
                </a:solidFill>
                <a:latin typeface="+mn-lt"/>
              </a:rPr>
              <a:t>everages</a:t>
            </a:r>
            <a:endParaRPr lang="en-US" sz="3200" b="1" dirty="0">
              <a:solidFill>
                <a:schemeClr val="accent5"/>
              </a:solidFill>
              <a:latin typeface="+mn-lt"/>
            </a:endParaRPr>
          </a:p>
        </p:txBody>
      </p:sp>
      <p:sp>
        <p:nvSpPr>
          <p:cNvPr id="3" name="TextBox 2"/>
          <p:cNvSpPr txBox="1"/>
          <p:nvPr/>
        </p:nvSpPr>
        <p:spPr>
          <a:xfrm>
            <a:off x="2013366" y="168613"/>
            <a:ext cx="5968406" cy="7540526"/>
          </a:xfrm>
          <a:prstGeom prst="rect">
            <a:avLst/>
          </a:prstGeom>
          <a:noFill/>
        </p:spPr>
        <p:txBody>
          <a:bodyPr wrap="square" rtlCol="0">
            <a:spAutoFit/>
          </a:bodyPr>
          <a:lstStyle/>
          <a:p>
            <a:r>
              <a:rPr lang="en-US" sz="1600" dirty="0" smtClean="0"/>
              <a:t>The HCCs are working to increase access to fresh and affordable healthy foods and beverages</a:t>
            </a:r>
            <a:r>
              <a:rPr lang="en-US" dirty="0" smtClean="0"/>
              <a:t>.</a:t>
            </a:r>
          </a:p>
          <a:p>
            <a:endParaRPr lang="en-US" dirty="0" smtClean="0"/>
          </a:p>
          <a:p>
            <a:r>
              <a:rPr lang="en-US" sz="1600" dirty="0" smtClean="0"/>
              <a:t>Year One Activities</a:t>
            </a:r>
          </a:p>
          <a:p>
            <a:pPr marL="285750" indent="-285750">
              <a:buClr>
                <a:srgbClr val="00FFCC"/>
              </a:buClr>
              <a:buFont typeface="Arial" panose="020B0604020202020204" pitchFamily="34" charset="0"/>
              <a:buChar char="•"/>
            </a:pPr>
            <a:r>
              <a:rPr lang="en-US" sz="1600" dirty="0" smtClean="0"/>
              <a:t>Spent almost every Saturday at the Mattapan Farmers’ Market surveying customers.  Found that many residents were not aware of the weekly market.</a:t>
            </a:r>
          </a:p>
          <a:p>
            <a:pPr marL="285750" indent="-285750">
              <a:buClr>
                <a:srgbClr val="00FFCC"/>
              </a:buClr>
              <a:buFont typeface="Arial" panose="020B0604020202020204" pitchFamily="34" charset="0"/>
              <a:buChar char="•"/>
            </a:pPr>
            <a:r>
              <a:rPr lang="en-US" sz="1600" dirty="0" smtClean="0"/>
              <a:t>Approached the management at the national pharmacies in Mattapan to promote non-sugary beverages.</a:t>
            </a:r>
          </a:p>
          <a:p>
            <a:pPr marL="285750" indent="-285750">
              <a:buClr>
                <a:srgbClr val="00FFCC"/>
              </a:buClr>
              <a:buFont typeface="Arial" panose="020B0604020202020204" pitchFamily="34" charset="0"/>
              <a:buChar char="•"/>
            </a:pPr>
            <a:endParaRPr lang="en-US" sz="1600" dirty="0" smtClean="0"/>
          </a:p>
          <a:p>
            <a:pPr>
              <a:buClr>
                <a:srgbClr val="00FFCC"/>
              </a:buClr>
            </a:pPr>
            <a:r>
              <a:rPr lang="en-US" sz="1600" dirty="0" smtClean="0"/>
              <a:t>Year Two Activities - Priority Project:  Sharing the benefits of buying fresh produce at the Mattapan Farmers’ Market</a:t>
            </a:r>
          </a:p>
          <a:p>
            <a:pPr marL="285750" indent="-285750">
              <a:buClr>
                <a:srgbClr val="00FFCC"/>
              </a:buClr>
              <a:buFont typeface="Arial" panose="020B0604020202020204" pitchFamily="34" charset="0"/>
              <a:buChar char="•"/>
            </a:pPr>
            <a:r>
              <a:rPr lang="en-US" sz="1600" dirty="0" smtClean="0"/>
              <a:t>Conducted a food source inventory in Mattapan</a:t>
            </a:r>
          </a:p>
          <a:p>
            <a:pPr marL="569913" lvl="1" indent="-282575">
              <a:buClr>
                <a:srgbClr val="00FFCC"/>
              </a:buClr>
              <a:buFont typeface="Arial" panose="020B0604020202020204" pitchFamily="34" charset="0"/>
              <a:buChar char="•"/>
            </a:pPr>
            <a:r>
              <a:rPr lang="en-US" sz="1400" dirty="0" smtClean="0"/>
              <a:t>29 restaurants serving mostly fast food; 15 on Blue Hill Ave</a:t>
            </a:r>
          </a:p>
          <a:p>
            <a:pPr marL="569913" lvl="1" indent="-282575">
              <a:buClr>
                <a:srgbClr val="00FFCC"/>
              </a:buClr>
              <a:buFont typeface="Arial" panose="020B0604020202020204" pitchFamily="34" charset="0"/>
              <a:buChar char="•"/>
            </a:pPr>
            <a:r>
              <a:rPr lang="en-US" sz="1400" dirty="0" smtClean="0"/>
              <a:t>5 liquor stores</a:t>
            </a:r>
          </a:p>
          <a:p>
            <a:pPr marL="569913" lvl="1" indent="-282575">
              <a:buClr>
                <a:srgbClr val="00FFCC"/>
              </a:buClr>
              <a:buFont typeface="Arial" panose="020B0604020202020204" pitchFamily="34" charset="0"/>
              <a:buChar char="•"/>
            </a:pPr>
            <a:r>
              <a:rPr lang="en-US" sz="1400" dirty="0" smtClean="0"/>
              <a:t>1 grocery store</a:t>
            </a:r>
          </a:p>
          <a:p>
            <a:pPr marL="285750" indent="-285750">
              <a:buClr>
                <a:srgbClr val="00FFCC"/>
              </a:buClr>
              <a:buFont typeface="Arial" panose="020B0604020202020204" pitchFamily="34" charset="0"/>
              <a:buChar char="•"/>
            </a:pPr>
            <a:r>
              <a:rPr lang="en-US" sz="1600" dirty="0" smtClean="0"/>
              <a:t>Working with the market </a:t>
            </a:r>
            <a:r>
              <a:rPr lang="en-US" sz="1600" dirty="0"/>
              <a:t>manager </a:t>
            </a:r>
            <a:r>
              <a:rPr lang="en-US" sz="1600" dirty="0" smtClean="0"/>
              <a:t>to design a strategic plan to promote the </a:t>
            </a:r>
            <a:r>
              <a:rPr lang="en-US" sz="1600" dirty="0"/>
              <a:t>market</a:t>
            </a:r>
            <a:r>
              <a:rPr lang="en-US" sz="1600" dirty="0" smtClean="0"/>
              <a:t>.</a:t>
            </a:r>
          </a:p>
          <a:p>
            <a:pPr marL="571500" indent="-282575">
              <a:buClr>
                <a:srgbClr val="00FFCC"/>
              </a:buClr>
              <a:buFont typeface="Arial" panose="020B0604020202020204" pitchFamily="34" charset="0"/>
              <a:buChar char="•"/>
            </a:pPr>
            <a:r>
              <a:rPr lang="en-US" sz="1400" dirty="0" smtClean="0"/>
              <a:t>Location change</a:t>
            </a:r>
          </a:p>
          <a:p>
            <a:pPr marL="571500" indent="-282575">
              <a:buClr>
                <a:srgbClr val="00FFCC"/>
              </a:buClr>
              <a:buFont typeface="Arial" panose="020B0604020202020204" pitchFamily="34" charset="0"/>
              <a:buChar char="•"/>
            </a:pPr>
            <a:r>
              <a:rPr lang="en-US" sz="1400" dirty="0" smtClean="0"/>
              <a:t>Increasing number of farmers and non-food vendors</a:t>
            </a:r>
            <a:endParaRPr lang="en-US" sz="1400" dirty="0"/>
          </a:p>
          <a:p>
            <a:pPr marL="285750" indent="-285750">
              <a:buClr>
                <a:srgbClr val="00FFCC"/>
              </a:buClr>
              <a:buFont typeface="Arial" panose="020B0604020202020204" pitchFamily="34" charset="0"/>
              <a:buChar char="•"/>
            </a:pPr>
            <a:r>
              <a:rPr lang="en-US" sz="1600" dirty="0" smtClean="0"/>
              <a:t>Extending the non-sugary beverage campaign to</a:t>
            </a:r>
          </a:p>
          <a:p>
            <a:pPr>
              <a:buClr>
                <a:srgbClr val="00FFCC"/>
              </a:buClr>
            </a:pPr>
            <a:r>
              <a:rPr lang="en-US" sz="1600" dirty="0"/>
              <a:t> </a:t>
            </a:r>
            <a:r>
              <a:rPr lang="en-US" sz="1600" dirty="0" smtClean="0"/>
              <a:t>      local </a:t>
            </a:r>
            <a:r>
              <a:rPr lang="en-US" sz="1600" dirty="0"/>
              <a:t>pharmacies, corner stores and bodegas</a:t>
            </a:r>
            <a:r>
              <a:rPr lang="en-US" sz="1600" dirty="0" smtClean="0"/>
              <a:t>.</a:t>
            </a:r>
          </a:p>
          <a:p>
            <a:pPr marL="285750" indent="-285750">
              <a:buClr>
                <a:srgbClr val="00FFCC"/>
              </a:buClr>
              <a:buFont typeface="Arial" panose="020B0604020202020204" pitchFamily="34" charset="0"/>
              <a:buChar char="•"/>
            </a:pPr>
            <a:r>
              <a:rPr lang="en-US" sz="1600" dirty="0" smtClean="0"/>
              <a:t>HCCs will be better informed to direct neighbors to food assistance programs.</a:t>
            </a:r>
          </a:p>
          <a:p>
            <a:pPr marL="285750" indent="-285750">
              <a:buClr>
                <a:srgbClr val="00FFCC"/>
              </a:buClr>
              <a:buFont typeface="Arial" panose="020B0604020202020204" pitchFamily="34" charset="0"/>
              <a:buChar char="•"/>
            </a:pPr>
            <a:r>
              <a:rPr lang="en-US" sz="1600" dirty="0" smtClean="0"/>
              <a:t>Share a sugary beverage display at schools, </a:t>
            </a:r>
          </a:p>
          <a:p>
            <a:pPr>
              <a:buClr>
                <a:srgbClr val="00FFCC"/>
              </a:buClr>
            </a:pPr>
            <a:r>
              <a:rPr lang="en-US" sz="1600" dirty="0"/>
              <a:t> </a:t>
            </a:r>
            <a:r>
              <a:rPr lang="en-US" sz="1600" dirty="0" smtClean="0"/>
              <a:t>     youth groups and community organizations.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4" name="TextBox 3"/>
          <p:cNvSpPr txBox="1"/>
          <p:nvPr/>
        </p:nvSpPr>
        <p:spPr>
          <a:xfrm>
            <a:off x="0" y="5402667"/>
            <a:ext cx="2563287" cy="1015663"/>
          </a:xfrm>
          <a:prstGeom prst="rect">
            <a:avLst/>
          </a:prstGeom>
          <a:noFill/>
        </p:spPr>
        <p:txBody>
          <a:bodyPr wrap="square" rtlCol="0">
            <a:spAutoFit/>
          </a:bodyPr>
          <a:lstStyle/>
          <a:p>
            <a:r>
              <a:rPr lang="en-US" sz="2000" b="1" dirty="0" smtClean="0">
                <a:solidFill>
                  <a:schemeClr val="accent6">
                    <a:lumMod val="75000"/>
                  </a:schemeClr>
                </a:solidFill>
              </a:rPr>
              <a:t>Betty, Gillian, </a:t>
            </a:r>
          </a:p>
          <a:p>
            <a:r>
              <a:rPr lang="en-US" sz="2000" b="1" dirty="0" err="1" smtClean="0">
                <a:solidFill>
                  <a:schemeClr val="accent6">
                    <a:lumMod val="75000"/>
                  </a:schemeClr>
                </a:solidFill>
              </a:rPr>
              <a:t>Leonide</a:t>
            </a:r>
            <a:r>
              <a:rPr lang="en-US" sz="2000" b="1" dirty="0" smtClean="0">
                <a:solidFill>
                  <a:schemeClr val="accent6">
                    <a:lumMod val="75000"/>
                  </a:schemeClr>
                </a:solidFill>
              </a:rPr>
              <a:t>, Luz</a:t>
            </a:r>
          </a:p>
          <a:p>
            <a:r>
              <a:rPr lang="en-US" sz="2000" b="1" dirty="0" smtClean="0">
                <a:solidFill>
                  <a:schemeClr val="accent6">
                    <a:lumMod val="75000"/>
                  </a:schemeClr>
                </a:solidFill>
              </a:rPr>
              <a:t>&amp; Norma</a:t>
            </a:r>
            <a:endParaRPr lang="en-US" sz="2000" b="1" dirty="0">
              <a:solidFill>
                <a:schemeClr val="accent6">
                  <a:lumMod val="75000"/>
                </a:schemeClr>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3833" t="2500" r="1791" b="16000"/>
          <a:stretch/>
        </p:blipFill>
        <p:spPr>
          <a:xfrm>
            <a:off x="7317104" y="4771635"/>
            <a:ext cx="2273044" cy="1646695"/>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851" b="8813"/>
          <a:stretch/>
        </p:blipFill>
        <p:spPr>
          <a:xfrm rot="5400000">
            <a:off x="7887588" y="2725991"/>
            <a:ext cx="2233812" cy="141193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8149" t="17166" r="-667" b="-500"/>
          <a:stretch/>
        </p:blipFill>
        <p:spPr>
          <a:xfrm>
            <a:off x="9906900" y="3583690"/>
            <a:ext cx="1850070" cy="283464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4495" y="339608"/>
            <a:ext cx="2538223" cy="1903667"/>
          </a:xfrm>
          <a:prstGeom prst="rect">
            <a:avLst/>
          </a:prstGeom>
        </p:spPr>
      </p:pic>
    </p:spTree>
    <p:extLst>
      <p:ext uri="{BB962C8B-B14F-4D97-AF65-F5344CB8AC3E}">
        <p14:creationId xmlns:p14="http://schemas.microsoft.com/office/powerpoint/2010/main" val="2654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27418"/>
          <a:stretch/>
        </p:blipFill>
        <p:spPr>
          <a:xfrm>
            <a:off x="1098354" y="1389945"/>
            <a:ext cx="10181951" cy="4156966"/>
          </a:xfrm>
          <a:prstGeom prst="rect">
            <a:avLst/>
          </a:prstGeom>
        </p:spPr>
      </p:pic>
      <p:sp>
        <p:nvSpPr>
          <p:cNvPr id="2" name="TextBox 1"/>
          <p:cNvSpPr txBox="1"/>
          <p:nvPr/>
        </p:nvSpPr>
        <p:spPr>
          <a:xfrm>
            <a:off x="1237130" y="5829301"/>
            <a:ext cx="2548218" cy="461665"/>
          </a:xfrm>
          <a:prstGeom prst="rect">
            <a:avLst/>
          </a:prstGeom>
          <a:noFill/>
        </p:spPr>
        <p:txBody>
          <a:bodyPr wrap="square" rtlCol="0">
            <a:spAutoFit/>
          </a:bodyPr>
          <a:lstStyle/>
          <a:p>
            <a:r>
              <a:rPr lang="en-US" sz="2400" dirty="0" smtClean="0">
                <a:solidFill>
                  <a:schemeClr val="bg1"/>
                </a:solidFill>
              </a:rPr>
              <a:t>#</a:t>
            </a:r>
            <a:r>
              <a:rPr lang="en-US" sz="2400" dirty="0" err="1" smtClean="0">
                <a:solidFill>
                  <a:schemeClr val="bg1"/>
                </a:solidFill>
              </a:rPr>
              <a:t>MattapanMatters</a:t>
            </a:r>
            <a:endParaRPr lang="en-US" sz="2400" dirty="0">
              <a:solidFill>
                <a:schemeClr val="bg1"/>
              </a:solidFill>
            </a:endParaRPr>
          </a:p>
        </p:txBody>
      </p:sp>
      <p:sp>
        <p:nvSpPr>
          <p:cNvPr id="3" name="TextBox 2"/>
          <p:cNvSpPr txBox="1"/>
          <p:nvPr/>
        </p:nvSpPr>
        <p:spPr>
          <a:xfrm>
            <a:off x="3785348" y="5829301"/>
            <a:ext cx="2766078" cy="461665"/>
          </a:xfrm>
          <a:prstGeom prst="rect">
            <a:avLst/>
          </a:prstGeom>
          <a:noFill/>
        </p:spPr>
        <p:txBody>
          <a:bodyPr wrap="none" rtlCol="0">
            <a:spAutoFit/>
          </a:bodyPr>
          <a:lstStyle/>
          <a:p>
            <a:r>
              <a:rPr lang="en-US" sz="2400" dirty="0" smtClean="0">
                <a:solidFill>
                  <a:schemeClr val="bg1"/>
                </a:solidFill>
              </a:rPr>
              <a:t>#</a:t>
            </a:r>
            <a:r>
              <a:rPr lang="en-US" sz="2400" dirty="0" err="1" smtClean="0">
                <a:solidFill>
                  <a:schemeClr val="bg1"/>
                </a:solidFill>
              </a:rPr>
              <a:t>LetsGetHealthyBOS</a:t>
            </a:r>
            <a:endParaRPr lang="en-US" sz="2400" dirty="0">
              <a:solidFill>
                <a:schemeClr val="bg1"/>
              </a:solidFill>
            </a:endParaRPr>
          </a:p>
        </p:txBody>
      </p:sp>
      <p:sp>
        <p:nvSpPr>
          <p:cNvPr id="5" name="TextBox 4"/>
          <p:cNvSpPr txBox="1"/>
          <p:nvPr/>
        </p:nvSpPr>
        <p:spPr>
          <a:xfrm>
            <a:off x="6810937" y="5736967"/>
            <a:ext cx="5224184" cy="646331"/>
          </a:xfrm>
          <a:prstGeom prst="rect">
            <a:avLst/>
          </a:prstGeom>
          <a:noFill/>
        </p:spPr>
        <p:txBody>
          <a:bodyPr wrap="square" rtlCol="0">
            <a:spAutoFit/>
          </a:bodyPr>
          <a:lstStyle/>
          <a:p>
            <a:r>
              <a:rPr lang="en-US" dirty="0" smtClean="0">
                <a:solidFill>
                  <a:schemeClr val="bg1"/>
                </a:solidFill>
              </a:rPr>
              <a:t>Facebook:  Mattapan Food and Fitness Coalition</a:t>
            </a:r>
          </a:p>
          <a:p>
            <a:r>
              <a:rPr lang="en-US" dirty="0" smtClean="0">
                <a:solidFill>
                  <a:schemeClr val="bg1"/>
                </a:solidFill>
              </a:rPr>
              <a:t>Twitter: </a:t>
            </a:r>
            <a:r>
              <a:rPr lang="en-US" dirty="0" err="1" smtClean="0">
                <a:solidFill>
                  <a:schemeClr val="bg1"/>
                </a:solidFill>
              </a:rPr>
              <a:t>MattapanFoodFit</a:t>
            </a:r>
            <a:endParaRPr lang="en-US" dirty="0">
              <a:solidFill>
                <a:schemeClr val="bg1"/>
              </a:solidFill>
            </a:endParaRPr>
          </a:p>
        </p:txBody>
      </p:sp>
    </p:spTree>
    <p:extLst>
      <p:ext uri="{BB962C8B-B14F-4D97-AF65-F5344CB8AC3E}">
        <p14:creationId xmlns:p14="http://schemas.microsoft.com/office/powerpoint/2010/main" val="339639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EB3BA0-388C-4E58-A08B-951C7A9EBD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Health and fitness presentation (widescreen)</Template>
  <TotalTime>0</TotalTime>
  <Words>624</Words>
  <Application>Microsoft Office PowerPoint</Application>
  <PresentationFormat>Widescreen</PresentationFormat>
  <Paragraphs>77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Calibri Light</vt:lpstr>
      <vt:lpstr>Health Fitness 16x9</vt:lpstr>
      <vt:lpstr>PowerPoint Presentation</vt:lpstr>
      <vt:lpstr>Mattapan FOOD AND FITNESS COALITION</vt:lpstr>
      <vt:lpstr>eight weeks of training and team building </vt:lpstr>
      <vt:lpstr>AUGUST – SEPTEMBER 2015</vt:lpstr>
      <vt:lpstr>Dezi, Hugh, JoyAnn, Mireille &amp; Raúl </vt:lpstr>
      <vt:lpstr>SMOKE-FREE housing</vt:lpstr>
      <vt:lpstr>Healthy FOod &amp; Beverages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2016-03-27T22:55:14Z</dcterms:created>
  <dcterms:modified xsi:type="dcterms:W3CDTF">2016-03-29T15:18:36Z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TC029223919991</vt:lpwstr>
  </property>
</Properties>
</file>