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</p:sldMasterIdLst>
  <p:notesMasterIdLst>
    <p:notesMasterId r:id="rId28"/>
  </p:notesMasterIdLst>
  <p:sldIdLst>
    <p:sldId id="259" r:id="rId5"/>
    <p:sldId id="272" r:id="rId6"/>
    <p:sldId id="273" r:id="rId7"/>
    <p:sldId id="256" r:id="rId8"/>
    <p:sldId id="261" r:id="rId9"/>
    <p:sldId id="262" r:id="rId10"/>
    <p:sldId id="263" r:id="rId11"/>
    <p:sldId id="264" r:id="rId12"/>
    <p:sldId id="276" r:id="rId13"/>
    <p:sldId id="266" r:id="rId14"/>
    <p:sldId id="265" r:id="rId15"/>
    <p:sldId id="274" r:id="rId16"/>
    <p:sldId id="278" r:id="rId17"/>
    <p:sldId id="271" r:id="rId18"/>
    <p:sldId id="277" r:id="rId19"/>
    <p:sldId id="269" r:id="rId20"/>
    <p:sldId id="275" r:id="rId21"/>
    <p:sldId id="268" r:id="rId22"/>
    <p:sldId id="282" r:id="rId23"/>
    <p:sldId id="279" r:id="rId24"/>
    <p:sldId id="280" r:id="rId25"/>
    <p:sldId id="267" r:id="rId26"/>
    <p:sldId id="281" r:id="rId27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ヒラギノ角ゴ Pro W3" pitchFamily="12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5A3"/>
    <a:srgbClr val="CE0C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 varScale="1">
        <p:scale>
          <a:sx n="104" d="100"/>
          <a:sy n="104" d="100"/>
        </p:scale>
        <p:origin x="126" y="5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FBDFC5-C88C-4BF4-BF1F-CCB5297E9CD4}" type="datetimeFigureOut">
              <a:rPr lang="en-US" altLang="en-US"/>
              <a:pPr/>
              <a:t>3/1/2017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505C480-091C-4E29-B765-7914780551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4376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12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 ACS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5C480-091C-4E29-B765-791478055144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689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 ACS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5C480-091C-4E29-B765-791478055144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5868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Carol</a:t>
            </a:r>
            <a:r>
              <a:rPr lang="en-US" baseline="0" dirty="0" smtClean="0"/>
              <a:t> – can you make this graph bigger?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5C480-091C-4E29-B765-791478055144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9385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05C480-091C-4E29-B765-791478055144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5127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MOIA_PowerPoint_TemplateSlides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95954"/>
            <a:ext cx="6400800" cy="916822"/>
          </a:xfrm>
        </p:spPr>
        <p:txBody>
          <a:bodyPr>
            <a:normAutofit/>
          </a:bodyPr>
          <a:lstStyle>
            <a:lvl1pPr marL="0" indent="0" algn="l">
              <a:buNone/>
              <a:defRPr sz="2000" cap="all">
                <a:solidFill>
                  <a:srgbClr val="1D75A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5800" y="1784397"/>
            <a:ext cx="8229600" cy="857250"/>
          </a:xfrm>
        </p:spPr>
        <p:txBody>
          <a:bodyPr>
            <a:normAutofit/>
          </a:bodyPr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2B834825-F8CD-4C24-AAC2-6D2AF6F3E8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4042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Monogram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849813"/>
            <a:ext cx="3397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63625" y="4776788"/>
            <a:ext cx="2133600" cy="274637"/>
          </a:xfrm>
        </p:spPr>
        <p:txBody>
          <a:bodyPr/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AEBD339D-C895-4E25-93C1-23E943268F5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2899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C9BCAD8E-6406-435F-BA30-884928572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7385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3387"/>
            <a:ext cx="7772400" cy="1102519"/>
          </a:xfrm>
        </p:spPr>
        <p:txBody>
          <a:bodyPr>
            <a:noAutofit/>
          </a:bodyPr>
          <a:lstStyle>
            <a:lvl1pPr>
              <a:lnSpc>
                <a:spcPts val="4850"/>
              </a:lnSpc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2695954"/>
            <a:ext cx="6400800" cy="916822"/>
          </a:xfrm>
        </p:spPr>
        <p:txBody>
          <a:bodyPr>
            <a:normAutofit/>
          </a:bodyPr>
          <a:lstStyle>
            <a:lvl1pPr marL="0" indent="0" algn="l">
              <a:buNone/>
              <a:defRPr sz="2000" cap="all">
                <a:solidFill>
                  <a:srgbClr val="1D75A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26C861DF-FA44-4A4F-9F12-B946847A1D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1629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3387"/>
            <a:ext cx="7772400" cy="1102519"/>
          </a:xfrm>
        </p:spPr>
        <p:txBody>
          <a:bodyPr>
            <a:noAutofit/>
          </a:bodyPr>
          <a:lstStyle>
            <a:lvl1pPr>
              <a:lnSpc>
                <a:spcPts val="4850"/>
              </a:lnSpc>
              <a:defRPr sz="42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2695954"/>
            <a:ext cx="6400800" cy="916822"/>
          </a:xfrm>
        </p:spPr>
        <p:txBody>
          <a:bodyPr>
            <a:normAutofit/>
          </a:bodyPr>
          <a:lstStyle>
            <a:lvl1pPr marL="0" indent="0" algn="l">
              <a:buNone/>
              <a:defRPr sz="2000" cap="all">
                <a:solidFill>
                  <a:srgbClr val="1D75A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5BF84690-1FE3-41F8-B00E-A979ECF971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4135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3387"/>
            <a:ext cx="7772400" cy="1102519"/>
          </a:xfrm>
        </p:spPr>
        <p:txBody>
          <a:bodyPr>
            <a:noAutofit/>
          </a:bodyPr>
          <a:lstStyle>
            <a:lvl1pPr>
              <a:lnSpc>
                <a:spcPts val="4850"/>
              </a:lnSpc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685800" y="2695954"/>
            <a:ext cx="6400800" cy="916822"/>
          </a:xfrm>
        </p:spPr>
        <p:txBody>
          <a:bodyPr>
            <a:normAutofit/>
          </a:bodyPr>
          <a:lstStyle>
            <a:lvl1pPr marL="0" indent="0" algn="l">
              <a:buNone/>
              <a:defRPr sz="2000" cap="all">
                <a:solidFill>
                  <a:srgbClr val="1D75A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11CB1E5D-65B3-4E1E-88B2-FB105F2F6BD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689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3387"/>
            <a:ext cx="7772400" cy="1102519"/>
          </a:xfrm>
        </p:spPr>
        <p:txBody>
          <a:bodyPr>
            <a:noAutofit/>
          </a:bodyPr>
          <a:lstStyle>
            <a:lvl1pPr>
              <a:lnSpc>
                <a:spcPts val="4850"/>
              </a:lnSpc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695954"/>
            <a:ext cx="6400800" cy="1314450"/>
          </a:xfrm>
        </p:spPr>
        <p:txBody>
          <a:bodyPr>
            <a:normAutofit/>
          </a:bodyPr>
          <a:lstStyle>
            <a:lvl1pPr marL="0" indent="0" algn="l">
              <a:buNone/>
              <a:defRPr sz="2000" cap="all">
                <a:solidFill>
                  <a:srgbClr val="1D75A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7DE1CC5-272A-424E-8BE0-90202FD27B0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049805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7" y="1106391"/>
            <a:ext cx="6327356" cy="1021556"/>
          </a:xfrm>
        </p:spPr>
        <p:txBody>
          <a:bodyPr>
            <a:normAutofit/>
          </a:bodyPr>
          <a:lstStyle>
            <a:lvl1pPr algn="l">
              <a:defRPr sz="3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53" y="2136463"/>
            <a:ext cx="4638900" cy="1125140"/>
          </a:xfrm>
        </p:spPr>
        <p:txBody>
          <a:bodyPr>
            <a:normAutofit/>
          </a:bodyPr>
          <a:lstStyle>
            <a:lvl1pPr marL="0" indent="0">
              <a:buNone/>
              <a:defRPr sz="1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5" y="4767263"/>
            <a:ext cx="2133600" cy="274637"/>
          </a:xfrm>
        </p:spPr>
        <p:txBody>
          <a:bodyPr/>
          <a:lstStyle>
            <a:lvl1pPr>
              <a:defRPr sz="1000"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16A55723-30C5-4297-9351-97B6DA559C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1634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7" y="1106391"/>
            <a:ext cx="6327356" cy="1021556"/>
          </a:xfrm>
        </p:spPr>
        <p:txBody>
          <a:bodyPr>
            <a:normAutofit/>
          </a:bodyPr>
          <a:lstStyle>
            <a:lvl1pPr algn="l">
              <a:defRPr sz="3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53" y="2136463"/>
            <a:ext cx="4638900" cy="1125140"/>
          </a:xfrm>
        </p:spPr>
        <p:txBody>
          <a:bodyPr>
            <a:normAutofit/>
          </a:bodyPr>
          <a:lstStyle>
            <a:lvl1pPr marL="0" indent="0">
              <a:buNone/>
              <a:defRPr sz="1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5" y="4767263"/>
            <a:ext cx="2133600" cy="274637"/>
          </a:xfrm>
        </p:spPr>
        <p:txBody>
          <a:bodyPr/>
          <a:lstStyle>
            <a:lvl1pPr>
              <a:defRPr sz="1000"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F1C65E56-CAD1-49F5-A459-B80CAEDCA4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2263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PowerPoint_TemplateSlides-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37" y="1106391"/>
            <a:ext cx="6327356" cy="1021556"/>
          </a:xfrm>
        </p:spPr>
        <p:txBody>
          <a:bodyPr>
            <a:normAutofit/>
          </a:bodyPr>
          <a:lstStyle>
            <a:lvl1pPr algn="l">
              <a:defRPr sz="3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53" y="2136463"/>
            <a:ext cx="4638900" cy="1125140"/>
          </a:xfrm>
        </p:spPr>
        <p:txBody>
          <a:bodyPr>
            <a:normAutofit/>
          </a:bodyPr>
          <a:lstStyle>
            <a:lvl1pPr marL="0" indent="0">
              <a:buNone/>
              <a:defRPr sz="1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50875" y="4767263"/>
            <a:ext cx="2133600" cy="274637"/>
          </a:xfrm>
        </p:spPr>
        <p:txBody>
          <a:bodyPr/>
          <a:lstStyle>
            <a:lvl1pPr>
              <a:defRPr sz="1000">
                <a:latin typeface="Segoe UI" pitchFamily="34" charset="0"/>
                <a:cs typeface="Segoe UI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ECA5D2C4-CE31-4139-814A-44B51A73FB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1393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MOIA_Monogram_RGB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3" y="4849813"/>
            <a:ext cx="339725" cy="12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1063625" y="4776788"/>
            <a:ext cx="2133600" cy="274637"/>
          </a:xfrm>
        </p:spPr>
        <p:txBody>
          <a:bodyPr/>
          <a:lstStyle>
            <a:lvl1pPr>
              <a:defRPr sz="1000"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z="1000"/>
            </a:lvl1pPr>
          </a:lstStyle>
          <a:p>
            <a:fld id="{2C31323E-1AFB-4BB8-B629-335F0B792B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3092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MOIA_PowerPoint_TemplateSlides-03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658813" y="35718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58813" y="1279525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8813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48463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80E8E477-1EB6-4676-876D-17621D487F1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481" r:id="rId1"/>
    <p:sldLayoutId id="2147493482" r:id="rId2"/>
    <p:sldLayoutId id="2147493483" r:id="rId3"/>
    <p:sldLayoutId id="2147493484" r:id="rId4"/>
    <p:sldLayoutId id="2147493485" r:id="rId5"/>
    <p:sldLayoutId id="2147493486" r:id="rId6"/>
    <p:sldLayoutId id="2147493487" r:id="rId7"/>
    <p:sldLayoutId id="2147493488" r:id="rId8"/>
    <p:sldLayoutId id="2147493489" r:id="rId9"/>
    <p:sldLayoutId id="2147493490" r:id="rId10"/>
    <p:sldLayoutId id="2147493491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CE0C41"/>
          </a:solidFill>
          <a:latin typeface="Segoe UI"/>
          <a:ea typeface="ヒラギノ角ゴ Pro W3" pitchFamily="124" charset="-128"/>
          <a:cs typeface="Segoe UI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CE0C41"/>
          </a:solidFill>
          <a:latin typeface="Segoe UI" pitchFamily="34" charset="0"/>
          <a:ea typeface="ヒラギノ角ゴ Pro W3" pitchFamily="124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rgbClr val="CE0C41"/>
        </a:buClr>
        <a:buSzPct val="90000"/>
        <a:buFont typeface="Arial" pitchFamily="34" charset="0"/>
        <a:buChar char="•"/>
        <a:defRPr sz="2400" kern="1200">
          <a:solidFill>
            <a:srgbClr val="404040"/>
          </a:solidFill>
          <a:latin typeface="Segoe UI"/>
          <a:ea typeface="ヒラギノ角ゴ Pro W3" pitchFamily="124" charset="-128"/>
          <a:cs typeface="Segoe UI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rgbClr val="CE0C41"/>
        </a:buClr>
        <a:buSzPct val="90000"/>
        <a:buFont typeface="Arial" pitchFamily="34" charset="0"/>
        <a:buChar char="–"/>
        <a:defRPr b="1" kern="1200">
          <a:solidFill>
            <a:srgbClr val="404040"/>
          </a:solidFill>
          <a:latin typeface="Segoe UI"/>
          <a:ea typeface="ヒラギノ角ゴ Pro W3" pitchFamily="124" charset="-128"/>
          <a:cs typeface="Segoe UI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CE0C41"/>
        </a:buClr>
        <a:buSzPct val="75000"/>
        <a:buFont typeface="Courier New" pitchFamily="49" charset="0"/>
        <a:buChar char="o"/>
        <a:defRPr i="1" kern="1200">
          <a:solidFill>
            <a:srgbClr val="404040"/>
          </a:solidFill>
          <a:latin typeface="Segoe UI"/>
          <a:ea typeface="ヒラギノ角ゴ Pro W3" pitchFamily="124" charset="-128"/>
          <a:cs typeface="Segoe UI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Clr>
          <a:srgbClr val="CE0C41"/>
        </a:buClr>
        <a:buSzPct val="70000"/>
        <a:buFont typeface="Wingdings" pitchFamily="2" charset="2"/>
        <a:buChar char="v"/>
        <a:defRPr kern="1200">
          <a:solidFill>
            <a:srgbClr val="404040"/>
          </a:solidFill>
          <a:latin typeface="Segoe UI"/>
          <a:ea typeface="ヒラギノ角ゴ Pro W3" pitchFamily="124" charset="-128"/>
          <a:cs typeface="Segoe UI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rgbClr val="404040"/>
          </a:solidFill>
          <a:latin typeface="Segoe UI"/>
          <a:ea typeface="ヒラギノ角ゴ Pro W3" pitchFamily="124" charset="-128"/>
          <a:cs typeface="Segoe UI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ostonredevelopmentauthority.org/research-map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ubtitle 18"/>
          <p:cNvSpPr>
            <a:spLocks noGrp="1"/>
          </p:cNvSpPr>
          <p:nvPr>
            <p:ph type="subTitle" idx="1"/>
          </p:nvPr>
        </p:nvSpPr>
        <p:spPr>
          <a:xfrm>
            <a:off x="685800" y="2695575"/>
            <a:ext cx="6400800" cy="962025"/>
          </a:xfrm>
        </p:spPr>
        <p:txBody>
          <a:bodyPr/>
          <a:lstStyle/>
          <a:p>
            <a:r>
              <a:rPr lang="en-US" altLang="en-US" cap="none" dirty="0" smtClean="0">
                <a:latin typeface="Segoe UI" pitchFamily="34" charset="0"/>
              </a:rPr>
              <a:t>Carol Q</a:t>
            </a:r>
            <a:r>
              <a:rPr lang="en-US" altLang="en-US" cap="none" dirty="0">
                <a:latin typeface="Segoe UI" pitchFamily="34" charset="0"/>
              </a:rPr>
              <a:t>. León </a:t>
            </a:r>
            <a:endParaRPr lang="en-US" altLang="en-US" cap="none" dirty="0" smtClean="0">
              <a:latin typeface="Segoe UI" pitchFamily="34" charset="0"/>
            </a:endParaRPr>
          </a:p>
          <a:p>
            <a:r>
              <a:rPr lang="en-US" altLang="en-US" cap="none" dirty="0" smtClean="0">
                <a:latin typeface="Segoe UI" pitchFamily="34" charset="0"/>
              </a:rPr>
              <a:t>Outreach and Engagement Coordinator </a:t>
            </a:r>
          </a:p>
        </p:txBody>
      </p:sp>
      <p:sp>
        <p:nvSpPr>
          <p:cNvPr id="13314" name="Title 17"/>
          <p:cNvSpPr>
            <a:spLocks noGrp="1"/>
          </p:cNvSpPr>
          <p:nvPr>
            <p:ph type="title"/>
          </p:nvPr>
        </p:nvSpPr>
        <p:spPr>
          <a:xfrm>
            <a:off x="685800" y="1784350"/>
            <a:ext cx="8229600" cy="857250"/>
          </a:xfrm>
        </p:spPr>
        <p:txBody>
          <a:bodyPr/>
          <a:lstStyle/>
          <a:p>
            <a:r>
              <a:rPr lang="en-US" altLang="en-US" dirty="0" smtClean="0">
                <a:latin typeface="Segoe UI" pitchFamily="34" charset="0"/>
              </a:rPr>
              <a:t>Boston: A City for Immigrants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4763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A Multilingual 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904875"/>
            <a:ext cx="8150352" cy="3543300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 smtClean="0"/>
              <a:t>Boston’s neighborhoods with the highest share of residents speaking a language other than English at home are:</a:t>
            </a:r>
          </a:p>
          <a:p>
            <a:pPr lvl="1"/>
            <a:r>
              <a:rPr lang="en-US" sz="1800" dirty="0" smtClean="0"/>
              <a:t>East Boston (68.5%)</a:t>
            </a:r>
          </a:p>
          <a:p>
            <a:pPr lvl="1"/>
            <a:r>
              <a:rPr lang="en-US" sz="1800" dirty="0" smtClean="0"/>
              <a:t>Dorchester (58.4%)</a:t>
            </a:r>
          </a:p>
          <a:p>
            <a:pPr lvl="1"/>
            <a:r>
              <a:rPr lang="en-US" sz="1800" dirty="0" smtClean="0"/>
              <a:t>Roslindale (40.6%)</a:t>
            </a:r>
          </a:p>
          <a:p>
            <a:pPr lvl="1"/>
            <a:r>
              <a:rPr lang="en-US" sz="1800" dirty="0" smtClean="0"/>
              <a:t>Roxbury (40.5%)</a:t>
            </a:r>
          </a:p>
          <a:p>
            <a:pPr lvl="1"/>
            <a:r>
              <a:rPr lang="en-US" sz="1800" dirty="0" smtClean="0"/>
              <a:t>Hyde Park (37.9%)</a:t>
            </a:r>
          </a:p>
          <a:p>
            <a:pPr lvl="1"/>
            <a:r>
              <a:rPr lang="en-US" sz="1800" dirty="0" smtClean="0"/>
              <a:t>Allston (37.8%)</a:t>
            </a:r>
          </a:p>
          <a:p>
            <a:r>
              <a:rPr lang="en-US" sz="2000" dirty="0" smtClean="0"/>
              <a:t>East Boston has the highest share of residents who speak Spanish at home (52.3%), followed by Roxbury (25.2%) and Jamaica Plain (21.9%).</a:t>
            </a:r>
          </a:p>
          <a:p>
            <a:r>
              <a:rPr lang="en-US" sz="2000" dirty="0" smtClean="0"/>
              <a:t>19.6% of Downtown residents speak Chinese.</a:t>
            </a:r>
          </a:p>
          <a:p>
            <a:r>
              <a:rPr lang="en-US" sz="2000" dirty="0" smtClean="0"/>
              <a:t>18.4% of Mattapan residents speak French or French Creole.</a:t>
            </a:r>
          </a:p>
          <a:p>
            <a:pPr lvl="1"/>
            <a:endParaRPr lang="en-US" sz="2200" dirty="0"/>
          </a:p>
        </p:txBody>
      </p:sp>
      <p:sp>
        <p:nvSpPr>
          <p:cNvPr id="5" name="TextBox 4"/>
          <p:cNvSpPr txBox="1"/>
          <p:nvPr/>
        </p:nvSpPr>
        <p:spPr>
          <a:xfrm>
            <a:off x="228600" y="4467226"/>
            <a:ext cx="861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prstClr val="black"/>
                </a:solidFill>
              </a:rPr>
              <a:t>Source: U.S. Census Bureau, 2007-2011 American Community Survey, BRA Research Division Analysis</a:t>
            </a:r>
          </a:p>
        </p:txBody>
      </p:sp>
      <p:sp>
        <p:nvSpPr>
          <p:cNvPr id="6" name="Rectangle 5"/>
          <p:cNvSpPr/>
          <p:nvPr/>
        </p:nvSpPr>
        <p:spPr>
          <a:xfrm>
            <a:off x="8815301" y="4912668"/>
            <a:ext cx="34176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fld id="{02DF4221-B725-4709-88A8-A0E2141B493B}" type="slidenum">
              <a:rPr lang="en-US" sz="1200" b="1">
                <a:solidFill>
                  <a:schemeClr val="accent5"/>
                </a:solidFill>
              </a:rPr>
              <a:pPr lvl="0" algn="ctr"/>
              <a:t>10</a:t>
            </a:fld>
            <a:endParaRPr lang="en-US" sz="1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091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344" y="333059"/>
            <a:ext cx="8586488" cy="524325"/>
          </a:xfrm>
        </p:spPr>
        <p:txBody>
          <a:bodyPr/>
          <a:lstStyle/>
          <a:p>
            <a:r>
              <a:rPr lang="en-US" sz="2400" dirty="0" smtClean="0"/>
              <a:t>Most Common Non-English Languages Spoken at Home 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97" y="977601"/>
            <a:ext cx="6724107" cy="3729277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11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72772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Programs and Initiatives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16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Community Education and Engagement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MOIA </a:t>
            </a:r>
            <a:r>
              <a:rPr lang="en-US" dirty="0"/>
              <a:t>routinely holds events, clinics and information sessions in the community to inform residents about policies and programs that could impact </a:t>
            </a:r>
            <a:r>
              <a:rPr lang="en-US" dirty="0" smtClean="0"/>
              <a:t>them.</a:t>
            </a:r>
          </a:p>
          <a:p>
            <a:pPr lvl="1"/>
            <a:r>
              <a:rPr lang="en-US" b="0" dirty="0"/>
              <a:t>Clinics include Citizenship, DACA/DAPA, immigration </a:t>
            </a:r>
            <a:r>
              <a:rPr lang="en-US" b="0" dirty="0" smtClean="0"/>
              <a:t>screening</a:t>
            </a:r>
            <a:endParaRPr lang="en-US" dirty="0"/>
          </a:p>
          <a:p>
            <a:r>
              <a:rPr lang="en-US" dirty="0"/>
              <a:t>I</a:t>
            </a:r>
            <a:r>
              <a:rPr lang="en-US" dirty="0" smtClean="0"/>
              <a:t>n July 2016, </a:t>
            </a:r>
            <a:r>
              <a:rPr lang="en-US" dirty="0"/>
              <a:t>more than </a:t>
            </a:r>
            <a:r>
              <a:rPr lang="en-US" dirty="0" smtClean="0"/>
              <a:t>100 </a:t>
            </a:r>
            <a:r>
              <a:rPr lang="en-US" dirty="0"/>
              <a:t>individuals attended a screening clinic </a:t>
            </a:r>
            <a:r>
              <a:rPr lang="en-US" dirty="0" smtClean="0"/>
              <a:t>to learn if they qualify for some form of immigration relief.</a:t>
            </a:r>
            <a:endParaRPr lang="en-US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1C65E56-CAD1-49F5-A459-B80CAEDCA4AD}" type="slidenum">
              <a:rPr lang="en-US" altLang="en-US" smtClean="0"/>
              <a:pPr/>
              <a:t>13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3626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757" y="290616"/>
            <a:ext cx="8229600" cy="857250"/>
          </a:xfrm>
        </p:spPr>
        <p:txBody>
          <a:bodyPr/>
          <a:lstStyle/>
          <a:p>
            <a:r>
              <a:rPr lang="en-US" dirty="0" smtClean="0"/>
              <a:t>MOIA Services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032" y="1231949"/>
            <a:ext cx="2726899" cy="3549079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4040579" y="128768"/>
            <a:ext cx="4776708" cy="939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799" y="1158961"/>
            <a:ext cx="2855271" cy="3695057"/>
          </a:xfrm>
          <a:prstGeom prst="rect">
            <a:avLst/>
          </a:prstGeom>
          <a:ln w="3175">
            <a:solidFill>
              <a:schemeClr val="bg1">
                <a:lumMod val="75000"/>
              </a:schemeClr>
            </a:solidFill>
          </a:ln>
        </p:spPr>
      </p:pic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22" y="1158961"/>
            <a:ext cx="2848680" cy="3686527"/>
          </a:xfr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00672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270924"/>
            <a:ext cx="8229600" cy="857250"/>
          </a:xfrm>
        </p:spPr>
        <p:txBody>
          <a:bodyPr/>
          <a:lstStyle/>
          <a:p>
            <a:r>
              <a:rPr lang="en-US" dirty="0" smtClean="0"/>
              <a:t>Immigrant Information Corners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2463" y="1156869"/>
            <a:ext cx="8229600" cy="3394075"/>
          </a:xfrm>
        </p:spPr>
        <p:txBody>
          <a:bodyPr/>
          <a:lstStyle/>
          <a:p>
            <a:pPr lvl="0"/>
            <a:r>
              <a:rPr lang="en-US" sz="2300" dirty="0"/>
              <a:t>The Immigrant Information Corners (IIC) are meant to serve as information stations for Boston’s immigrants and refugees.</a:t>
            </a:r>
          </a:p>
          <a:p>
            <a:r>
              <a:rPr lang="en-US" sz="2300" dirty="0"/>
              <a:t>These </a:t>
            </a:r>
            <a:r>
              <a:rPr lang="en-US" sz="2300" dirty="0" smtClean="0"/>
              <a:t>corners are </a:t>
            </a:r>
            <a:r>
              <a:rPr lang="en-US" sz="2300" dirty="0"/>
              <a:t>currently set-up in all 24 branches of the Boston Public </a:t>
            </a:r>
            <a:r>
              <a:rPr lang="en-US" sz="2300" dirty="0" smtClean="0"/>
              <a:t>Library and will be set up 3 Boston Centers for Youth and Family. </a:t>
            </a:r>
          </a:p>
          <a:p>
            <a:r>
              <a:rPr lang="en-US" sz="2300" dirty="0" smtClean="0"/>
              <a:t>They offer </a:t>
            </a:r>
            <a:r>
              <a:rPr lang="en-US" sz="2300" dirty="0"/>
              <a:t>access to </a:t>
            </a:r>
            <a:r>
              <a:rPr lang="en-US" sz="2300" b="1" dirty="0"/>
              <a:t>citizenship information, financial empowerment information,</a:t>
            </a:r>
            <a:r>
              <a:rPr lang="en-US" sz="2300" dirty="0"/>
              <a:t> and</a:t>
            </a:r>
            <a:r>
              <a:rPr lang="en-US" sz="2300" b="1" dirty="0"/>
              <a:t> public and community resources</a:t>
            </a:r>
            <a:r>
              <a:rPr lang="en-US" sz="2300" dirty="0"/>
              <a:t> in multiple languages.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15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60777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9248" y="0"/>
            <a:ext cx="8229600" cy="85725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USCIS Programs 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" b="41648"/>
          <a:stretch/>
        </p:blipFill>
        <p:spPr>
          <a:xfrm>
            <a:off x="70852" y="956780"/>
            <a:ext cx="4385666" cy="320437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27" b="8922"/>
          <a:stretch/>
        </p:blipFill>
        <p:spPr>
          <a:xfrm>
            <a:off x="4544102" y="551264"/>
            <a:ext cx="4475780" cy="1908607"/>
          </a:xfrm>
          <a:prstGeom prst="rect">
            <a:avLst/>
          </a:prstGeom>
        </p:spPr>
      </p:pic>
      <p:pic>
        <p:nvPicPr>
          <p:cNvPr id="1026" name="Picture 2" descr="C:\Users\int01125\Desktop\BPL-AAL hours_flyer (5)PDF3q16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79"/>
          <a:stretch/>
        </p:blipFill>
        <p:spPr bwMode="auto">
          <a:xfrm>
            <a:off x="4609619" y="2602994"/>
            <a:ext cx="4344746" cy="234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39394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374805" y="357188"/>
            <a:ext cx="6846168" cy="660729"/>
          </a:xfrm>
        </p:spPr>
        <p:txBody>
          <a:bodyPr/>
          <a:lstStyle/>
          <a:p>
            <a:r>
              <a:rPr lang="en-US" sz="3200" dirty="0" smtClean="0"/>
              <a:t>Immigrant Information Corners 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748463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F1C65E56-CAD1-49F5-A459-B80CAEDCA4AD}" type="slidenum">
              <a:rPr lang="en-US" altLang="en-US" smtClean="0"/>
              <a:pPr/>
              <a:t>17</a:t>
            </a:fld>
            <a:endParaRPr lang="en-US" altLang="en-US" dirty="0"/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465" y="1153093"/>
            <a:ext cx="2262716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5" r="18049"/>
          <a:stretch/>
        </p:blipFill>
        <p:spPr>
          <a:xfrm>
            <a:off x="2797665" y="1153094"/>
            <a:ext cx="3320718" cy="33940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20" y="1153095"/>
            <a:ext cx="2262716" cy="339407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1157" y="4544574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Mattapan Library 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8382" y="4546529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Fields Corner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082" y="4565063"/>
            <a:ext cx="14153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Hyde Park Library </a:t>
            </a:r>
            <a:endParaRPr lang="en-US" sz="1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773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Your Rights Presentations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Collaboration with </a:t>
            </a:r>
            <a:r>
              <a:rPr lang="en-US" b="1" dirty="0" smtClean="0"/>
              <a:t>PAIR Project</a:t>
            </a:r>
            <a:r>
              <a:rPr lang="en-US" dirty="0" smtClean="0"/>
              <a:t>, an organization that p</a:t>
            </a:r>
            <a:r>
              <a:rPr lang="en-US" b="0" dirty="0" smtClean="0"/>
              <a:t>rovides free </a:t>
            </a:r>
            <a:r>
              <a:rPr lang="en-US" b="0" dirty="0"/>
              <a:t>legal services to asylum-seekers </a:t>
            </a:r>
            <a:r>
              <a:rPr lang="en-US" dirty="0" smtClean="0"/>
              <a:t>and p</a:t>
            </a:r>
            <a:r>
              <a:rPr lang="en-US" b="0" dirty="0" smtClean="0"/>
              <a:t>romotes immigrants rights. </a:t>
            </a:r>
            <a:endParaRPr lang="en-US" dirty="0" smtClean="0"/>
          </a:p>
          <a:p>
            <a:r>
              <a:rPr lang="en-US" dirty="0" smtClean="0"/>
              <a:t>Goals of the presentation:</a:t>
            </a:r>
          </a:p>
          <a:p>
            <a:pPr lvl="1"/>
            <a:r>
              <a:rPr lang="en-US" dirty="0" smtClean="0"/>
              <a:t>Understanding </a:t>
            </a:r>
            <a:r>
              <a:rPr lang="en-US" dirty="0"/>
              <a:t>your rights when encountered by immigration </a:t>
            </a:r>
            <a:r>
              <a:rPr lang="en-US" dirty="0" smtClean="0"/>
              <a:t>officers.</a:t>
            </a:r>
          </a:p>
          <a:p>
            <a:pPr lvl="2"/>
            <a:r>
              <a:rPr lang="en-US" dirty="0" smtClean="0"/>
              <a:t>Understanding </a:t>
            </a:r>
            <a:r>
              <a:rPr lang="en-US" dirty="0"/>
              <a:t>your current immigration status. </a:t>
            </a:r>
            <a:endParaRPr lang="en-US" dirty="0" smtClean="0"/>
          </a:p>
          <a:p>
            <a:pPr lvl="2"/>
            <a:r>
              <a:rPr lang="en-US" dirty="0" smtClean="0"/>
              <a:t>Understanding </a:t>
            </a:r>
            <a:r>
              <a:rPr lang="en-US" dirty="0"/>
              <a:t>rights in immigration court. </a:t>
            </a:r>
            <a:endParaRPr lang="en-US" dirty="0" smtClean="0"/>
          </a:p>
          <a:p>
            <a:pPr lvl="2"/>
            <a:r>
              <a:rPr lang="en-US" dirty="0" smtClean="0"/>
              <a:t>Understanding </a:t>
            </a:r>
            <a:r>
              <a:rPr lang="en-US" dirty="0"/>
              <a:t>where to go for help.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6457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813" y="201879"/>
            <a:ext cx="8229600" cy="703799"/>
          </a:xfrm>
        </p:spPr>
        <p:txBody>
          <a:bodyPr/>
          <a:lstStyle/>
          <a:p>
            <a:r>
              <a:rPr lang="en-US" sz="3000" dirty="0" smtClean="0"/>
              <a:t>Immigrant and Refugee Community Forum</a:t>
            </a:r>
            <a:endParaRPr lang="en-US" sz="3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2057" y="1119435"/>
            <a:ext cx="3522488" cy="352248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2465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MOIA Background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Mayor’s Office for Immigrant Advancement was created in 1998 as the Mayor’s Office of New Bostonians. Our goal is to involve immigrants in Boston’s civic, social, and cultural life.</a:t>
            </a:r>
          </a:p>
          <a:p>
            <a:r>
              <a:rPr lang="en-US" dirty="0"/>
              <a:t>We make sure that immigrants have the same access to services that all residents enjoy and we work hard to highlight the role immigrants play in Boston’s growth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8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Boston Resources 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39903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58813" y="147638"/>
            <a:ext cx="8229600" cy="857250"/>
          </a:xfrm>
        </p:spPr>
        <p:txBody>
          <a:bodyPr/>
          <a:lstStyle/>
          <a:p>
            <a:r>
              <a:rPr lang="en-US" sz="2800" dirty="0" smtClean="0"/>
              <a:t>City Services Available to Immigrants Regardless of their Status 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61925" y="1081088"/>
            <a:ext cx="4124325" cy="3394075"/>
          </a:xfrm>
        </p:spPr>
        <p:txBody>
          <a:bodyPr numCol="1"/>
          <a:lstStyle/>
          <a:p>
            <a:r>
              <a:rPr lang="en-US" sz="2000" b="1" dirty="0">
                <a:solidFill>
                  <a:schemeClr val="tx1"/>
                </a:solidFill>
              </a:rPr>
              <a:t>Community &amp; After School Programs</a:t>
            </a:r>
          </a:p>
          <a:p>
            <a:pPr lvl="1"/>
            <a:r>
              <a:rPr lang="en-US" sz="1400" b="0" dirty="0">
                <a:solidFill>
                  <a:schemeClr val="tx1"/>
                </a:solidFill>
              </a:rPr>
              <a:t>BCYF, Department of Youth Engagement and Employment, BPL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Domestic Violence, Child Abuse, Elder Abuse</a:t>
            </a:r>
          </a:p>
          <a:p>
            <a:pPr lvl="1"/>
            <a:r>
              <a:rPr lang="en-US" sz="1400" b="0" dirty="0" err="1">
                <a:solidFill>
                  <a:schemeClr val="tx1"/>
                </a:solidFill>
              </a:rPr>
              <a:t>SafeLink</a:t>
            </a:r>
            <a:r>
              <a:rPr lang="en-US" sz="1400" b="0" dirty="0">
                <a:solidFill>
                  <a:schemeClr val="tx1"/>
                </a:solidFill>
              </a:rPr>
              <a:t>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Elder Services</a:t>
            </a:r>
          </a:p>
          <a:p>
            <a:pPr lvl="1"/>
            <a:r>
              <a:rPr lang="en-US" sz="1400" b="0" dirty="0">
                <a:solidFill>
                  <a:schemeClr val="tx1"/>
                </a:solidFill>
              </a:rPr>
              <a:t>Elderly Commission 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Education</a:t>
            </a:r>
          </a:p>
          <a:p>
            <a:pPr lvl="1"/>
            <a:r>
              <a:rPr lang="en-US" sz="1400" b="0" dirty="0">
                <a:solidFill>
                  <a:schemeClr val="tx1"/>
                </a:solidFill>
              </a:rPr>
              <a:t>BPS Welcome Centers, Support for ELL Students, Scholarships  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Content Placeholder 4"/>
          <p:cNvSpPr txBox="1">
            <a:spLocks/>
          </p:cNvSpPr>
          <p:nvPr/>
        </p:nvSpPr>
        <p:spPr bwMode="auto">
          <a:xfrm>
            <a:off x="4286250" y="1082676"/>
            <a:ext cx="4219575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0C41"/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ヒラギノ角ゴ Pro W3" pitchFamily="124" charset="-128"/>
                <a:cs typeface="Segoe UI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0C41"/>
              </a:buClr>
              <a:buSzPct val="90000"/>
              <a:buFont typeface="Arial" pitchFamily="34" charset="0"/>
              <a:buChar char="–"/>
              <a:defRPr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ヒラギノ角ゴ Pro W3" pitchFamily="124" charset="-128"/>
                <a:cs typeface="Segoe UI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0C41"/>
              </a:buClr>
              <a:buSzPct val="75000"/>
              <a:buFont typeface="Courier New" pitchFamily="49" charset="0"/>
              <a:buChar char="o"/>
              <a:defRPr i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ヒラギノ角ゴ Pro W3" pitchFamily="124" charset="-128"/>
                <a:cs typeface="Segoe UI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E0C41"/>
              </a:buClr>
              <a:buSzPct val="70000"/>
              <a:buFont typeface="Wingdings" pitchFamily="2" charset="2"/>
              <a:buChar char="v"/>
              <a:defRPr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ヒラギノ角ゴ Pro W3" pitchFamily="124" charset="-128"/>
                <a:cs typeface="Segoe UI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ヒラギノ角ゴ Pro W3" pitchFamily="124" charset="-128"/>
                <a:cs typeface="Segoe U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</a:rPr>
              <a:t>Food Assistance</a:t>
            </a:r>
          </a:p>
          <a:p>
            <a:pPr lvl="1"/>
            <a:r>
              <a:rPr lang="en-US" sz="1400" b="0" dirty="0" err="1" smtClean="0">
                <a:solidFill>
                  <a:schemeClr val="tx1"/>
                </a:solidFill>
              </a:rPr>
              <a:t>FoodSource</a:t>
            </a:r>
            <a:r>
              <a:rPr lang="en-US" sz="1400" b="0" dirty="0" smtClean="0">
                <a:solidFill>
                  <a:schemeClr val="tx1"/>
                </a:solidFill>
              </a:rPr>
              <a:t> Hotline, SNAP*, WIC*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Healthcare</a:t>
            </a:r>
          </a:p>
          <a:p>
            <a:pPr lvl="1"/>
            <a:r>
              <a:rPr lang="en-US" sz="1400" b="0" dirty="0" smtClean="0">
                <a:solidFill>
                  <a:schemeClr val="tx1"/>
                </a:solidFill>
              </a:rPr>
              <a:t>Mayor’s Health Line 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Homelessness </a:t>
            </a:r>
          </a:p>
          <a:p>
            <a:pPr lvl="1"/>
            <a:r>
              <a:rPr lang="en-US" sz="1400" b="0" dirty="0" smtClean="0">
                <a:solidFill>
                  <a:schemeClr val="tx1"/>
                </a:solidFill>
              </a:rPr>
              <a:t>Emergency Shelter Commission (Individuals), Massachusetts Executive Office of Housing and Development (Families)</a:t>
            </a:r>
          </a:p>
          <a:p>
            <a:r>
              <a:rPr lang="en-US" sz="2000" b="1" dirty="0" smtClean="0">
                <a:solidFill>
                  <a:schemeClr val="tx1"/>
                </a:solidFill>
              </a:rPr>
              <a:t>Housing </a:t>
            </a:r>
          </a:p>
          <a:p>
            <a:pPr lvl="1"/>
            <a:r>
              <a:rPr lang="en-US" sz="1400" b="0" dirty="0" smtClean="0">
                <a:solidFill>
                  <a:schemeClr val="tx1"/>
                </a:solidFill>
              </a:rPr>
              <a:t>Boston Housing Authority, Inspectional Services, Office of Fair Housing and Equity, Department of Neighborhood Development </a:t>
            </a:r>
            <a:endParaRPr lang="en-US" sz="14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1905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Contact MOIA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9248" y="1279526"/>
            <a:ext cx="8229600" cy="3594623"/>
          </a:xfrm>
        </p:spPr>
        <p:txBody>
          <a:bodyPr numCol="2"/>
          <a:lstStyle/>
          <a:p>
            <a:pPr marL="457200" lvl="1" indent="0">
              <a:buNone/>
            </a:pPr>
            <a:r>
              <a:rPr lang="en-US" sz="1600" dirty="0" smtClean="0"/>
              <a:t>Boston City Hall</a:t>
            </a:r>
          </a:p>
          <a:p>
            <a:pPr marL="457200" lvl="1" indent="0">
              <a:buNone/>
            </a:pPr>
            <a:r>
              <a:rPr lang="en-US" sz="1600" dirty="0" smtClean="0"/>
              <a:t>1 City Hall Sq. Office 806</a:t>
            </a:r>
          </a:p>
          <a:p>
            <a:pPr marL="457200" lvl="1" indent="0">
              <a:buNone/>
            </a:pPr>
            <a:r>
              <a:rPr lang="en-US" sz="1600" dirty="0" smtClean="0"/>
              <a:t>Boston, MA 02201</a:t>
            </a:r>
          </a:p>
          <a:p>
            <a:pPr marL="457200" lvl="1" indent="0">
              <a:buNone/>
            </a:pPr>
            <a:endParaRPr lang="en-US" sz="1600" dirty="0" smtClean="0">
              <a:solidFill>
                <a:srgbClr val="CE0C41"/>
              </a:solidFill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CE0C41"/>
                </a:solidFill>
              </a:rPr>
              <a:t>Phone Number: </a:t>
            </a:r>
            <a:r>
              <a:rPr lang="en-US" sz="1600" dirty="0" smtClean="0"/>
              <a:t>617-635-2980</a:t>
            </a: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CE0C41"/>
                </a:solidFill>
              </a:rPr>
              <a:t>Website: </a:t>
            </a:r>
            <a:r>
              <a:rPr lang="en-US" sz="1600" dirty="0" smtClean="0"/>
              <a:t>boston.gov/immigrants</a:t>
            </a:r>
            <a:endParaRPr lang="en-US" sz="1600" dirty="0" smtClean="0">
              <a:solidFill>
                <a:srgbClr val="CE0C41"/>
              </a:solidFill>
            </a:endParaRPr>
          </a:p>
          <a:p>
            <a:pPr marL="457200" lvl="1" indent="0">
              <a:buNone/>
            </a:pPr>
            <a:r>
              <a:rPr lang="en-US" sz="1600" dirty="0" smtClean="0">
                <a:solidFill>
                  <a:srgbClr val="CE0C41"/>
                </a:solidFill>
              </a:rPr>
              <a:t>Email: </a:t>
            </a:r>
            <a:r>
              <a:rPr lang="en-US" sz="1600" dirty="0" smtClean="0"/>
              <a:t>carol.leon@boston.gov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pPr marL="457200" lvl="1" indent="0">
              <a:buNone/>
            </a:pPr>
            <a:r>
              <a:rPr lang="en-US" sz="1600" dirty="0" smtClean="0"/>
              <a:t>Follow us on Twitter and Facebook!</a:t>
            </a:r>
            <a:endParaRPr lang="en-US" sz="1600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861424" y="4002168"/>
            <a:ext cx="2415048" cy="523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02" b="-661"/>
          <a:stretch/>
        </p:blipFill>
        <p:spPr bwMode="auto">
          <a:xfrm>
            <a:off x="3204911" y="4002168"/>
            <a:ext cx="2415048" cy="55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63627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7262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891" y="150340"/>
            <a:ext cx="3477599" cy="2321482"/>
          </a:xfrm>
          <a:prstGeom prst="rect">
            <a:avLst/>
          </a:prstGeom>
        </p:spPr>
      </p:pic>
      <p:sp>
        <p:nvSpPr>
          <p:cNvPr id="5" name="Content Placeholder 6"/>
          <p:cNvSpPr txBox="1">
            <a:spLocks/>
          </p:cNvSpPr>
          <p:nvPr/>
        </p:nvSpPr>
        <p:spPr>
          <a:xfrm>
            <a:off x="1083679" y="2542349"/>
            <a:ext cx="6734025" cy="24243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90000"/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90000"/>
              <a:buFont typeface="Arial"/>
              <a:buChar char="–"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75000"/>
              <a:buFont typeface="Courier New"/>
              <a:buChar char="o"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70000"/>
              <a:buFont typeface="Wingdings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buFont typeface="Arial"/>
              <a:buNone/>
            </a:pPr>
            <a:r>
              <a:rPr lang="en-US" altLang="en-US" sz="1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“Generations of immigrants from every corner of the world, including my own parents, have made Boston their home. And it is this diversity that make us a unique city…</a:t>
            </a:r>
            <a:r>
              <a:rPr lang="en-US" altLang="en-US" sz="1800" b="1" i="1" dirty="0" smtClean="0">
                <a:solidFill>
                  <a:srgbClr val="283FA0"/>
                </a:solidFill>
              </a:rPr>
              <a:t>We are a welcoming city</a:t>
            </a:r>
            <a:r>
              <a:rPr lang="en-US" altLang="en-US" sz="1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and I want all our immigrants to know that they don’t have to leave their cultures behind to become American in Boston.” </a:t>
            </a:r>
            <a:r>
              <a:rPr lang="en-US" altLang="en-US" sz="1800" b="1" i="1" dirty="0" smtClean="0">
                <a:solidFill>
                  <a:schemeClr val="tx1"/>
                </a:solidFill>
              </a:rPr>
              <a:t> 	</a:t>
            </a:r>
          </a:p>
          <a:p>
            <a:pPr marL="0" indent="0" algn="r">
              <a:spcBef>
                <a:spcPct val="0"/>
              </a:spcBef>
              <a:buFont typeface="Arial"/>
              <a:buNone/>
            </a:pPr>
            <a:endParaRPr lang="en-US" altLang="en-US" sz="1800" b="1" i="1" dirty="0" smtClean="0">
              <a:solidFill>
                <a:schemeClr val="tx1"/>
              </a:solidFill>
            </a:endParaRPr>
          </a:p>
          <a:p>
            <a:pPr marL="0" indent="0" algn="r">
              <a:spcBef>
                <a:spcPct val="0"/>
              </a:spcBef>
              <a:buFont typeface="Arial"/>
              <a:buNone/>
            </a:pPr>
            <a:r>
              <a:rPr lang="en-US" altLang="en-US" sz="1800" b="1" i="1" dirty="0" smtClean="0">
                <a:solidFill>
                  <a:schemeClr val="tx1"/>
                </a:solidFill>
              </a:rPr>
              <a:t>					</a:t>
            </a:r>
            <a:r>
              <a:rPr lang="en-US" altLang="en-US" sz="1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- Mayor Marty Walsh</a:t>
            </a:r>
            <a:endParaRPr lang="en-US" altLang="en-US" sz="1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444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5"/>
          <p:cNvSpPr>
            <a:spLocks noGrp="1"/>
          </p:cNvSpPr>
          <p:nvPr>
            <p:ph type="title"/>
          </p:nvPr>
        </p:nvSpPr>
        <p:spPr>
          <a:xfrm>
            <a:off x="642938" y="1106488"/>
            <a:ext cx="6327775" cy="1020762"/>
          </a:xfrm>
        </p:spPr>
        <p:txBody>
          <a:bodyPr/>
          <a:lstStyle/>
          <a:p>
            <a:r>
              <a:rPr lang="en-US" altLang="en-US" dirty="0" smtClean="0">
                <a:latin typeface="Segoe UI" pitchFamily="34" charset="0"/>
              </a:rPr>
              <a:t>Demographics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650875" y="2136775"/>
            <a:ext cx="4638675" cy="1125538"/>
          </a:xfrm>
        </p:spPr>
        <p:txBody>
          <a:bodyPr/>
          <a:lstStyle/>
          <a:p>
            <a:endParaRPr lang="en-US" altLang="en-US" cap="none" smtClean="0">
              <a:solidFill>
                <a:srgbClr val="404040"/>
              </a:solidFill>
              <a:latin typeface="Segoe UI" pitchFamily="34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9pPr>
          </a:lstStyle>
          <a:p>
            <a:endParaRPr lang="en-US" altLang="en-US">
              <a:solidFill>
                <a:srgbClr val="898989"/>
              </a:solidFill>
              <a:latin typeface="Segoe UI" pitchFamily="34" charset="0"/>
            </a:endParaRPr>
          </a:p>
        </p:txBody>
      </p:sp>
      <p:sp>
        <p:nvSpPr>
          <p:cNvPr id="14340" name="Slide Number Placeholder 2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ヒラギノ角ゴ Pro W3" pitchFamily="124" charset="-128"/>
              </a:defRPr>
            </a:lvl9pPr>
          </a:lstStyle>
          <a:p>
            <a:fld id="{7B3E292B-49F2-4B47-A18C-5F01C3094252}" type="slidenum">
              <a:rPr lang="en-US" altLang="en-US">
                <a:solidFill>
                  <a:schemeClr val="bg1"/>
                </a:solidFill>
              </a:rPr>
              <a:pPr/>
              <a:t>4</a:t>
            </a:fld>
            <a:endParaRPr lang="en-US" altLang="en-US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icture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50" y="1287677"/>
            <a:ext cx="4335598" cy="321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4400" y="292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/>
              <a:t>1 in 4 Bostonians is an I</a:t>
            </a:r>
            <a:r>
              <a:rPr lang="en-US" dirty="0" smtClean="0"/>
              <a:t>mmigrant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4357816" y="1214438"/>
            <a:ext cx="4786184" cy="2342631"/>
          </a:xfrm>
        </p:spPr>
        <p:txBody>
          <a:bodyPr>
            <a:noAutofit/>
          </a:bodyPr>
          <a:lstStyle/>
          <a:p>
            <a:pPr>
              <a:spcBef>
                <a:spcPts val="700"/>
              </a:spcBef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Boston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is home to approximately 177,461 foreign-born people. At 27.1% of Boston’s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population,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this is higher than the percentages of both MA and the U.S.</a:t>
            </a:r>
          </a:p>
          <a:p>
            <a:pPr>
              <a:spcBef>
                <a:spcPts val="700"/>
              </a:spcBef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Boston’s foreign population increased 19.2% from 2000 to today.</a:t>
            </a:r>
          </a:p>
          <a:p>
            <a:pPr>
              <a:spcBef>
                <a:spcPts val="700"/>
              </a:spcBef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Boston’s foreign-born population hails from more than 150 countries.</a:t>
            </a:r>
          </a:p>
          <a:p>
            <a:pPr>
              <a:spcBef>
                <a:spcPts val="700"/>
              </a:spcBef>
              <a:buSzPct val="60000"/>
              <a:buFont typeface="Wingdings" panose="05000000000000000000" pitchFamily="2" charset="2"/>
              <a:buChar char="q"/>
              <a:defRPr/>
            </a:pP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51.1% of Boston’s children age 0 to 17 live with at least one foreign-born parent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357815" y="3585865"/>
            <a:ext cx="3232933" cy="1557635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90000"/>
              <a:buFont typeface="Arial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90000"/>
              <a:buFont typeface="Arial"/>
              <a:buChar char="–"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75000"/>
              <a:buFont typeface="Courier New"/>
              <a:buChar char="o"/>
              <a:defRPr sz="1800" i="1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CE0C41"/>
              </a:buClr>
              <a:buSzPct val="70000"/>
              <a:buFont typeface="Wingdings" charset="2"/>
              <a:buChar char="v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Segoe UI"/>
                <a:ea typeface="+mn-ea"/>
                <a:cs typeface="Segoe UI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Caribbean: 28.8%</a:t>
            </a:r>
          </a:p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Asia: 27.8%</a:t>
            </a:r>
          </a:p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Europe: 12.3%</a:t>
            </a:r>
          </a:p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Africa: 12.1%</a:t>
            </a:r>
          </a:p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Central America: 11.2%</a:t>
            </a:r>
          </a:p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South America: 6.4%</a:t>
            </a:r>
          </a:p>
          <a:p>
            <a:pPr marL="0" indent="0">
              <a:buFont typeface="Arial"/>
              <a:buNone/>
            </a:pPr>
            <a:r>
              <a:rPr lang="en-US" sz="1100" dirty="0" smtClean="0">
                <a:solidFill>
                  <a:schemeClr val="tx2">
                    <a:lumMod val="75000"/>
                  </a:schemeClr>
                </a:solidFill>
              </a:rPr>
              <a:t>Other: 1.3%</a:t>
            </a:r>
            <a:endParaRPr lang="en-US" sz="11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73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14400" y="292100"/>
            <a:ext cx="8229600" cy="857250"/>
          </a:xfrm>
        </p:spPr>
        <p:txBody>
          <a:bodyPr>
            <a:normAutofit/>
          </a:bodyPr>
          <a:lstStyle/>
          <a:p>
            <a:r>
              <a:rPr lang="en-US" dirty="0" smtClean="0"/>
              <a:t>More About Immigrants in Boston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4294967295"/>
          </p:nvPr>
        </p:nvSpPr>
        <p:spPr>
          <a:xfrm>
            <a:off x="1043115" y="1328738"/>
            <a:ext cx="7062659" cy="3328987"/>
          </a:xfrm>
        </p:spPr>
        <p:txBody>
          <a:bodyPr>
            <a:no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 smtClean="0"/>
              <a:t>Naturalized </a:t>
            </a:r>
            <a:r>
              <a:rPr lang="en-US" sz="1800" dirty="0"/>
              <a:t>citizens made up 49% of Boston’s foreign-born population. 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51.1% of Boston’s children age 0 to 17 lived with at least one foreign-born parent in 2014</a:t>
            </a:r>
            <a:r>
              <a:rPr lang="en-US" sz="1800" dirty="0" smtClean="0"/>
              <a:t>.</a:t>
            </a:r>
            <a:endParaRPr lang="en-US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In 2013, almost 36% of Boston’s residents spoke a language other than English at home – up from only 13% in </a:t>
            </a:r>
            <a:r>
              <a:rPr lang="en-US" sz="1800" dirty="0" smtClean="0"/>
              <a:t>1980.</a:t>
            </a:r>
            <a:endParaRPr lang="en-US" sz="1800" dirty="0"/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1800" dirty="0"/>
              <a:t>Linguistically isolated households – households where no one 14 or older spoke English at least very well – increased to 12% in 2010, up from 8% of households in </a:t>
            </a:r>
            <a:r>
              <a:rPr lang="en-US" sz="1800" dirty="0" smtClean="0"/>
              <a:t>1990.</a:t>
            </a:r>
            <a:endParaRPr lang="en-US" sz="1800" dirty="0"/>
          </a:p>
          <a:p>
            <a:pPr>
              <a:spcBef>
                <a:spcPts val="700"/>
              </a:spcBef>
              <a:buSzPct val="60000"/>
              <a:buFont typeface="Wingdings" panose="05000000000000000000" pitchFamily="2" charset="2"/>
              <a:buChar char="q"/>
              <a:defRPr/>
            </a:pP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14399" y="4448915"/>
            <a:ext cx="6355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b="1" dirty="0" smtClean="0">
                <a:latin typeface="Segoe UI Light" panose="020B0502040204020203" pitchFamily="34" charset="0"/>
              </a:rPr>
              <a:t>Source:</a:t>
            </a:r>
            <a:r>
              <a:rPr lang="en-US" sz="800" dirty="0" smtClean="0">
                <a:latin typeface="Segoe UI Light" panose="020B0502040204020203" pitchFamily="34" charset="0"/>
              </a:rPr>
              <a:t> </a:t>
            </a:r>
            <a:r>
              <a:rPr lang="en-US" sz="800" i="1" dirty="0" smtClean="0">
                <a:latin typeface="Segoe UI Light" panose="020B0502040204020203" pitchFamily="34" charset="0"/>
              </a:rPr>
              <a:t>Boston </a:t>
            </a:r>
            <a:r>
              <a:rPr lang="en-US" sz="800" i="1" dirty="0">
                <a:latin typeface="Segoe UI Light" panose="020B0502040204020203" pitchFamily="34" charset="0"/>
              </a:rPr>
              <a:t>By the Numbers 2015 &amp; Boston’s Shifting Demographics   </a:t>
            </a:r>
          </a:p>
          <a:p>
            <a:r>
              <a:rPr lang="en-US" sz="800" dirty="0">
                <a:latin typeface="Segoe UI Light" panose="020B0502040204020203" pitchFamily="34" charset="0"/>
              </a:rPr>
              <a:t>Boston Redevelopment Authority, Research </a:t>
            </a:r>
            <a:r>
              <a:rPr lang="en-US" sz="800" dirty="0" smtClean="0">
                <a:latin typeface="Segoe UI Light" panose="020B0502040204020203" pitchFamily="34" charset="0"/>
              </a:rPr>
              <a:t>Division</a:t>
            </a:r>
          </a:p>
          <a:p>
            <a:r>
              <a:rPr lang="en-US" sz="800" dirty="0" smtClean="0">
                <a:latin typeface="Segoe UI Light" panose="020B0502040204020203" pitchFamily="34" charset="0"/>
                <a:hlinkClick r:id="rId3"/>
              </a:rPr>
              <a:t>http</a:t>
            </a:r>
            <a:r>
              <a:rPr lang="en-US" sz="800" dirty="0">
                <a:latin typeface="Segoe UI Light" panose="020B0502040204020203" pitchFamily="34" charset="0"/>
                <a:hlinkClick r:id="rId3"/>
              </a:rPr>
              <a:t>://www.bostonredevelopmentauthority.org/research-maps</a:t>
            </a:r>
            <a:endParaRPr lang="en-US" sz="800" dirty="0"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876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Top 10 Countries of Origin Among New Bostonians </a:t>
            </a: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C31323E-1AFB-4BB8-B629-335F0B792B3A}" type="slidenum">
              <a:rPr lang="en-US" altLang="en-US" smtClean="0"/>
              <a:pPr/>
              <a:t>7</a:t>
            </a:fld>
            <a:endParaRPr lang="en-US" altLang="en-US" dirty="0"/>
          </a:p>
        </p:txBody>
      </p:sp>
      <p:pic>
        <p:nvPicPr>
          <p:cNvPr id="6" name="Content Placeholder 5" descr="Picture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679" y="1096368"/>
            <a:ext cx="4785756" cy="352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269411" y="4654329"/>
            <a:ext cx="4160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/>
            <a:r>
              <a:rPr lang="en-US" altLang="en-US" sz="800" b="1" dirty="0"/>
              <a:t>Source: </a:t>
            </a:r>
            <a:r>
              <a:rPr lang="en-US" altLang="en-US" sz="800" dirty="0"/>
              <a:t>U.S. Census Bureau, 2014 American Community Survey, Public Use Microdata Sample, </a:t>
            </a:r>
            <a:endParaRPr lang="en-US" altLang="en-US" sz="800" dirty="0" smtClean="0"/>
          </a:p>
          <a:p>
            <a:pPr lvl="0" algn="r"/>
            <a:r>
              <a:rPr lang="en-US" altLang="en-US" sz="800" dirty="0" smtClean="0"/>
              <a:t>BRA </a:t>
            </a:r>
            <a:r>
              <a:rPr lang="en-US" altLang="en-US" sz="800" dirty="0"/>
              <a:t>Research Division Analysis </a:t>
            </a:r>
            <a:endParaRPr lang="en-US" altLang="en-US" sz="800" dirty="0">
              <a:latin typeface="Arial" panose="020B0604020202020204" pitchFamily="34" charset="0"/>
            </a:endParaRPr>
          </a:p>
          <a:p>
            <a:endParaRPr 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454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lvarol\Desktop\DESKTOP\Downloads\Top 10 FB by Neighb - WORDLE no cha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2650" y="0"/>
            <a:ext cx="5368157" cy="515070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659027" y="1668417"/>
            <a:ext cx="131805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Font size is proportional 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to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the 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foreign-born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population within each neighborhood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49057" y="4774167"/>
            <a:ext cx="25717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solidFill>
                  <a:srgbClr val="292929"/>
                </a:solidFill>
              </a:rPr>
              <a:t>Source: 2006-2010 American Community Survey</a:t>
            </a:r>
          </a:p>
        </p:txBody>
      </p:sp>
    </p:spTree>
    <p:extLst>
      <p:ext uri="{BB962C8B-B14F-4D97-AF65-F5344CB8AC3E}">
        <p14:creationId xmlns:p14="http://schemas.microsoft.com/office/powerpoint/2010/main" val="2367526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Neighborhoods in Boston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 dirty="0" smtClean="0"/>
              <a:t>08/31/16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748463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2C31323E-1AFB-4BB8-B629-335F0B792B3A}" type="slidenum">
              <a:rPr lang="en-US" altLang="en-US" smtClean="0"/>
              <a:pPr/>
              <a:t>9</a:t>
            </a:fld>
            <a:endParaRPr lang="en-US" altLang="en-US" dirty="0"/>
          </a:p>
        </p:txBody>
      </p:sp>
      <p:sp>
        <p:nvSpPr>
          <p:cNvPr id="8" name="Explosion 1 7"/>
          <p:cNvSpPr/>
          <p:nvPr/>
        </p:nvSpPr>
        <p:spPr>
          <a:xfrm>
            <a:off x="2553419" y="1214438"/>
            <a:ext cx="3821502" cy="3588588"/>
          </a:xfrm>
          <a:prstGeom prst="irregularSeal1">
            <a:avLst/>
          </a:prstGeom>
          <a:solidFill>
            <a:srgbClr val="FFCC00">
              <a:alpha val="85098"/>
            </a:srgb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2320505"/>
            <a:ext cx="115594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dirty="0" smtClean="0">
                <a:solidFill>
                  <a:srgbClr val="CE0C4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22</a:t>
            </a:r>
            <a:endParaRPr lang="en-US" sz="7000" dirty="0">
              <a:solidFill>
                <a:srgbClr val="CE0C4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4904"/>
      </p:ext>
    </p:extLst>
  </p:cSld>
  <p:clrMapOvr>
    <a:masterClrMapping/>
  </p:clrMapOvr>
</p:sld>
</file>

<file path=ppt/theme/theme1.xml><?xml version="1.0" encoding="utf-8"?>
<a:theme xmlns:a="http://schemas.openxmlformats.org/drawingml/2006/main" name="MOIA_PowerPoint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MOIA_PowerPoint_Template</Template>
  <TotalTime>103</TotalTime>
  <Words>809</Words>
  <Application>Microsoft Office PowerPoint</Application>
  <PresentationFormat>On-screen Show (16:9)</PresentationFormat>
  <Paragraphs>124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Courier New</vt:lpstr>
      <vt:lpstr>Segoe UI</vt:lpstr>
      <vt:lpstr>Segoe UI Light</vt:lpstr>
      <vt:lpstr>Wingdings</vt:lpstr>
      <vt:lpstr>ヒラギノ角ゴ Pro W3</vt:lpstr>
      <vt:lpstr>MOIA_PowerPoint_Template</vt:lpstr>
      <vt:lpstr>Boston: A City for Immigrants</vt:lpstr>
      <vt:lpstr>MOIA Background</vt:lpstr>
      <vt:lpstr>PowerPoint Presentation</vt:lpstr>
      <vt:lpstr>Demographics</vt:lpstr>
      <vt:lpstr>1 in 4 Bostonians is an Immigrant</vt:lpstr>
      <vt:lpstr>More About Immigrants in Boston</vt:lpstr>
      <vt:lpstr>Top 10 Countries of Origin Among New Bostonians </vt:lpstr>
      <vt:lpstr>PowerPoint Presentation</vt:lpstr>
      <vt:lpstr>Number of Neighborhoods in Boston </vt:lpstr>
      <vt:lpstr>A Multilingual City</vt:lpstr>
      <vt:lpstr>Most Common Non-English Languages Spoken at Home </vt:lpstr>
      <vt:lpstr>Programs and Initiatives</vt:lpstr>
      <vt:lpstr>Community Education and Engagement</vt:lpstr>
      <vt:lpstr>MOIA Services</vt:lpstr>
      <vt:lpstr>Immigrant Information Corners </vt:lpstr>
      <vt:lpstr>USCIS Programs </vt:lpstr>
      <vt:lpstr>Immigrant Information Corners </vt:lpstr>
      <vt:lpstr>Know Your Rights Presentations</vt:lpstr>
      <vt:lpstr>Immigrant and Refugee Community Forum</vt:lpstr>
      <vt:lpstr>City of Boston Resources </vt:lpstr>
      <vt:lpstr>City Services Available to Immigrants Regardless of their Status </vt:lpstr>
      <vt:lpstr>Contact MOIA</vt:lpstr>
      <vt:lpstr>THANK YOU!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Boston: A City for Immigrants</dc:title>
  <dc:creator>Leon, Carol</dc:creator>
  <cp:lastModifiedBy>Julia Healey</cp:lastModifiedBy>
  <cp:revision>6</cp:revision>
  <dcterms:created xsi:type="dcterms:W3CDTF">2017-02-24T19:40:38Z</dcterms:created>
  <dcterms:modified xsi:type="dcterms:W3CDTF">2017-03-01T19:25:33Z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