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93" r:id="rId2"/>
    <p:sldId id="258" r:id="rId3"/>
    <p:sldId id="294" r:id="rId4"/>
    <p:sldId id="264" r:id="rId5"/>
    <p:sldId id="269" r:id="rId6"/>
    <p:sldId id="270" r:id="rId7"/>
    <p:sldId id="275" r:id="rId8"/>
    <p:sldId id="272" r:id="rId9"/>
    <p:sldId id="277" r:id="rId10"/>
    <p:sldId id="274" r:id="rId11"/>
    <p:sldId id="281" r:id="rId12"/>
    <p:sldId id="292" r:id="rId13"/>
    <p:sldId id="289" r:id="rId14"/>
    <p:sldId id="288" r:id="rId15"/>
    <p:sldId id="287" r:id="rId16"/>
    <p:sldId id="283" r:id="rId17"/>
    <p:sldId id="282" r:id="rId18"/>
    <p:sldId id="285" r:id="rId19"/>
    <p:sldId id="284" r:id="rId20"/>
    <p:sldId id="280" r:id="rId21"/>
    <p:sldId id="2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65C"/>
    <a:srgbClr val="EA6B14"/>
    <a:srgbClr val="329998"/>
    <a:srgbClr val="5B9BD5"/>
    <a:srgbClr val="767171"/>
    <a:srgbClr val="FEE082"/>
    <a:srgbClr val="FFE89F"/>
    <a:srgbClr val="FFE181"/>
    <a:srgbClr val="FFDC6D"/>
    <a:srgbClr val="ADE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88" autoAdjust="0"/>
    <p:restoredTop sz="93668" autoAdjust="0"/>
  </p:normalViewPr>
  <p:slideViewPr>
    <p:cSldViewPr snapToGrid="0">
      <p:cViewPr varScale="1">
        <p:scale>
          <a:sx n="37" d="100"/>
          <a:sy n="37" d="100"/>
        </p:scale>
        <p:origin x="283" y="3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83D0FC-0869-4747-A083-7F579CAB74D5}" type="datetimeFigureOut">
              <a:rPr lang="en-US" smtClean="0"/>
              <a:t>11/29/2015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C1E30A-1789-40C9-A26D-06D50091E75D}" type="slidenum">
              <a:rPr lang="en-US" smtClean="0"/>
              <a:t>‹#›</a:t>
            </a:fld>
            <a:endParaRPr lang="en-US"/>
          </a:p>
        </p:txBody>
      </p:sp>
    </p:spTree>
    <p:extLst>
      <p:ext uri="{BB962C8B-B14F-4D97-AF65-F5344CB8AC3E}">
        <p14:creationId xmlns:p14="http://schemas.microsoft.com/office/powerpoint/2010/main" val="943794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DAVID A. </a:t>
            </a:r>
            <a:r>
              <a:rPr lang="en-US" sz="1200" kern="1200" dirty="0" smtClean="0">
                <a:solidFill>
                  <a:schemeClr val="tx1"/>
                </a:solidFill>
                <a:effectLst/>
                <a:latin typeface="+mn-lt"/>
                <a:ea typeface="+mn-ea"/>
                <a:cs typeface="+mn-cs"/>
              </a:rPr>
              <a:t>Welcome the Boston Alliance for Community Health’s 2015 Annual Meeting. My name is David Aronstein, and I have had the privilege of</a:t>
            </a:r>
            <a:r>
              <a:rPr lang="en-US" sz="1200" kern="1200" baseline="0" dirty="0" smtClean="0">
                <a:solidFill>
                  <a:schemeClr val="tx1"/>
                </a:solidFill>
                <a:effectLst/>
                <a:latin typeface="+mn-lt"/>
                <a:ea typeface="+mn-ea"/>
                <a:cs typeface="+mn-cs"/>
              </a:rPr>
              <a:t> being BACH’s Director for the past 5 years. </a:t>
            </a:r>
            <a:r>
              <a:rPr lang="en-US" sz="1200" kern="1200" dirty="0" smtClean="0">
                <a:solidFill>
                  <a:schemeClr val="tx1"/>
                </a:solidFill>
                <a:effectLst/>
                <a:latin typeface="+mn-lt"/>
                <a:ea typeface="+mn-ea"/>
                <a:cs typeface="+mn-cs"/>
              </a:rPr>
              <a:t> We are excited to be here in Roxbury at the Bruce </a:t>
            </a:r>
            <a:r>
              <a:rPr lang="en-US" sz="1200" kern="1200" dirty="0" err="1" smtClean="0">
                <a:solidFill>
                  <a:schemeClr val="tx1"/>
                </a:solidFill>
                <a:effectLst/>
                <a:latin typeface="+mn-lt"/>
                <a:ea typeface="+mn-ea"/>
                <a:cs typeface="+mn-cs"/>
              </a:rPr>
              <a:t>Bolling</a:t>
            </a:r>
            <a:r>
              <a:rPr lang="en-US" sz="1200" kern="1200" dirty="0" smtClean="0">
                <a:solidFill>
                  <a:schemeClr val="tx1"/>
                </a:solidFill>
                <a:effectLst/>
                <a:latin typeface="+mn-lt"/>
                <a:ea typeface="+mn-ea"/>
                <a:cs typeface="+mn-cs"/>
              </a:rPr>
              <a:t> Building as it reflects some of the positive developments in Boston’s neighborhoods and honors a leader, Bruce </a:t>
            </a:r>
            <a:r>
              <a:rPr lang="en-US" sz="1200" kern="1200" dirty="0" err="1" smtClean="0">
                <a:solidFill>
                  <a:schemeClr val="tx1"/>
                </a:solidFill>
                <a:effectLst/>
                <a:latin typeface="+mn-lt"/>
                <a:ea typeface="+mn-ea"/>
                <a:cs typeface="+mn-cs"/>
              </a:rPr>
              <a:t>Bolling</a:t>
            </a:r>
            <a:r>
              <a:rPr lang="en-US" sz="1200" kern="1200" dirty="0" smtClean="0">
                <a:solidFill>
                  <a:schemeClr val="tx1"/>
                </a:solidFill>
                <a:effectLst/>
                <a:latin typeface="+mn-lt"/>
                <a:ea typeface="+mn-ea"/>
                <a:cs typeface="+mn-cs"/>
              </a:rPr>
              <a:t>, Boston’s first African-American President of City Council</a:t>
            </a:r>
            <a:endParaRPr lang="en-US" dirty="0"/>
          </a:p>
        </p:txBody>
      </p:sp>
      <p:sp>
        <p:nvSpPr>
          <p:cNvPr id="4" name="Slide Number Placeholder 3"/>
          <p:cNvSpPr>
            <a:spLocks noGrp="1"/>
          </p:cNvSpPr>
          <p:nvPr>
            <p:ph type="sldNum" sz="quarter" idx="10"/>
          </p:nvPr>
        </p:nvSpPr>
        <p:spPr/>
        <p:txBody>
          <a:bodyPr/>
          <a:lstStyle/>
          <a:p>
            <a:fld id="{AAC1E30A-1789-40C9-A26D-06D50091E75D}" type="slidenum">
              <a:rPr lang="en-US" smtClean="0"/>
              <a:t>1</a:t>
            </a:fld>
            <a:endParaRPr lang="en-US"/>
          </a:p>
        </p:txBody>
      </p:sp>
    </p:spTree>
    <p:extLst>
      <p:ext uri="{BB962C8B-B14F-4D97-AF65-F5344CB8AC3E}">
        <p14:creationId xmlns:p14="http://schemas.microsoft.com/office/powerpoint/2010/main" val="3516577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DAVID A </a:t>
            </a:r>
            <a:r>
              <a:rPr lang="en-US" sz="1200" kern="1200" dirty="0" smtClean="0">
                <a:solidFill>
                  <a:schemeClr val="tx1"/>
                </a:solidFill>
                <a:effectLst/>
                <a:latin typeface="+mn-lt"/>
                <a:ea typeface="+mn-ea"/>
                <a:cs typeface="+mn-cs"/>
              </a:rPr>
              <a:t>And now, I would like to introduce Jessica Del Rosario who is BACH’s  lead facilitator of a pilot program called AHEAD…</a:t>
            </a:r>
          </a:p>
          <a:p>
            <a:endParaRPr lang="en-US" dirty="0"/>
          </a:p>
        </p:txBody>
      </p:sp>
      <p:sp>
        <p:nvSpPr>
          <p:cNvPr id="4" name="Slide Number Placeholder 3"/>
          <p:cNvSpPr>
            <a:spLocks noGrp="1"/>
          </p:cNvSpPr>
          <p:nvPr>
            <p:ph type="sldNum" sz="quarter" idx="10"/>
          </p:nvPr>
        </p:nvSpPr>
        <p:spPr/>
        <p:txBody>
          <a:bodyPr/>
          <a:lstStyle/>
          <a:p>
            <a:fld id="{AAC1E30A-1789-40C9-A26D-06D50091E75D}" type="slidenum">
              <a:rPr lang="en-US" smtClean="0"/>
              <a:t>11</a:t>
            </a:fld>
            <a:endParaRPr lang="en-US"/>
          </a:p>
        </p:txBody>
      </p:sp>
    </p:spTree>
    <p:extLst>
      <p:ext uri="{BB962C8B-B14F-4D97-AF65-F5344CB8AC3E}">
        <p14:creationId xmlns:p14="http://schemas.microsoft.com/office/powerpoint/2010/main" val="596517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Jessica Del Rosario</a:t>
            </a:r>
            <a:r>
              <a:rPr lang="en-US" sz="1200" kern="1200" dirty="0" smtClean="0">
                <a:solidFill>
                  <a:schemeClr val="tx1"/>
                </a:solidFill>
                <a:effectLst/>
                <a:latin typeface="+mn-lt"/>
                <a:ea typeface="+mn-ea"/>
                <a:cs typeface="+mn-cs"/>
              </a:rPr>
              <a:t> Last winter, BACH was chosen to be the Boston participant in a national pilot program AHEAD (Aligning Health Equity and Development. AHEAD’s goal is to bring together many of the health, social service, business and community development organizations and residents in a distinct neighborhood to, through a relatively short community process, identify where there are opportunities for addressing one or more health inequity that a collective effort and investment of time, human and other resources of all these players can agree to address, along with agreed upon metrics to track progress.   After an RFP process, along with the national consultants from the Public Health Institute in Oakland, CA we selected the Codman Square neighborhood. The Convergence working Group we have formed has narrowed down the possible initiatives to focus on improving the food system in the neighborhood and its connection to health in housing.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Now I would like to introduce Tamika Francis, BACH’s Community Engagement Manager of the Let’s Get Healthy Boston! initiative.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AAC1E30A-1789-40C9-A26D-06D50091E75D}" type="slidenum">
              <a:rPr lang="en-US" smtClean="0"/>
              <a:t>12</a:t>
            </a:fld>
            <a:endParaRPr lang="en-US"/>
          </a:p>
        </p:txBody>
      </p:sp>
    </p:spTree>
    <p:extLst>
      <p:ext uri="{BB962C8B-B14F-4D97-AF65-F5344CB8AC3E}">
        <p14:creationId xmlns:p14="http://schemas.microsoft.com/office/powerpoint/2010/main" val="835472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TAMIKA</a:t>
            </a:r>
            <a:r>
              <a:rPr lang="en-US" sz="1200" kern="1200" dirty="0" smtClean="0">
                <a:solidFill>
                  <a:schemeClr val="tx1"/>
                </a:solidFill>
                <a:effectLst/>
                <a:latin typeface="+mn-lt"/>
                <a:ea typeface="+mn-ea"/>
                <a:cs typeface="+mn-cs"/>
              </a:rPr>
              <a:t> At last year’s annual meeting (which I attended before starting on my work with BACH) we announced that Boston Public Health Commission had been awarded a three year Partnerships Improving Community Health (PICH) grant. BACH is the lead community partner. In turn we and BPHC are partnering with 10 community based organizations and have built the Healthy Community Champions (HCC) program which I have been leading since I joined the BACH staff in January. These ten organizations have recruited a diverse multi-racial, multi-language, group of men and women from age 14 to 72 from neighborhoods all across the city.</a:t>
            </a:r>
          </a:p>
          <a:p>
            <a:r>
              <a:rPr lang="en-US" sz="1200" kern="1200" dirty="0" smtClean="0">
                <a:solidFill>
                  <a:schemeClr val="tx1"/>
                </a:solidFill>
                <a:effectLst/>
                <a:latin typeface="+mn-lt"/>
                <a:ea typeface="+mn-ea"/>
                <a:cs typeface="+mn-cs"/>
              </a:rPr>
              <a:t>Along with Health Resources in Action, we designed and delivered an 8 week training course that introduced HCCs to some of the language of public health (health equity, social determinants of health), some of the “how </a:t>
            </a:r>
            <a:r>
              <a:rPr lang="en-US" sz="1200" kern="1200" dirty="0" err="1" smtClean="0">
                <a:solidFill>
                  <a:schemeClr val="tx1"/>
                </a:solidFill>
                <a:effectLst/>
                <a:latin typeface="+mn-lt"/>
                <a:ea typeface="+mn-ea"/>
                <a:cs typeface="+mn-cs"/>
              </a:rPr>
              <a:t>to’s</a:t>
            </a:r>
            <a:r>
              <a:rPr lang="en-US" sz="1200" kern="1200" dirty="0" smtClean="0">
                <a:solidFill>
                  <a:schemeClr val="tx1"/>
                </a:solidFill>
                <a:effectLst/>
                <a:latin typeface="+mn-lt"/>
                <a:ea typeface="+mn-ea"/>
                <a:cs typeface="+mn-cs"/>
              </a:rPr>
              <a:t>” of advocacy and leadership, and overviews of the public health issues the grant is focusing on: tobacco use, healthy food and beverages, and increased walking and biking.</a:t>
            </a:r>
          </a:p>
          <a:p>
            <a:r>
              <a:rPr lang="en-US" sz="1200" kern="1200" dirty="0" smtClean="0">
                <a:solidFill>
                  <a:schemeClr val="tx1"/>
                </a:solidFill>
                <a:effectLst/>
                <a:latin typeface="+mn-lt"/>
                <a:ea typeface="+mn-ea"/>
                <a:cs typeface="+mn-cs"/>
              </a:rPr>
              <a:t>On September 19, we held a public launch event at the Roxbury YMCA , attended by over 300 people, including Congressman Michael Capuano, Boston’s Chief of Health and Human Services, Felix Arroyo, City Councilor Tito Jackson, and acting Executive Director of the BPHC Huy Nguyen revealing the new name of this work: Let’s Get Healthy Boston!</a:t>
            </a:r>
          </a:p>
          <a:p>
            <a:r>
              <a:rPr lang="en-US" sz="1200" kern="1200" dirty="0" smtClean="0">
                <a:solidFill>
                  <a:schemeClr val="tx1"/>
                </a:solidFill>
                <a:effectLst/>
                <a:latin typeface="+mn-lt"/>
                <a:ea typeface="+mn-ea"/>
                <a:cs typeface="+mn-cs"/>
              </a:rPr>
              <a:t>These champions are working to help us implement voluntary policy, systems, and environment changes that will make the healthy choice the easy choice for some of the leading contributors to chronic disease. </a:t>
            </a:r>
          </a:p>
          <a:p>
            <a:pPr lvl="0"/>
            <a:r>
              <a:rPr lang="en-US" sz="1200" kern="1200" dirty="0" smtClean="0">
                <a:solidFill>
                  <a:schemeClr val="tx1"/>
                </a:solidFill>
                <a:effectLst/>
                <a:latin typeface="+mn-lt"/>
                <a:ea typeface="+mn-ea"/>
                <a:cs typeface="+mn-cs"/>
              </a:rPr>
              <a:t>Increasing the number of Smoke free housing units in multi-family buildings</a:t>
            </a:r>
          </a:p>
          <a:p>
            <a:pPr lvl="0"/>
            <a:r>
              <a:rPr lang="en-US" sz="1200" kern="1200" dirty="0" smtClean="0">
                <a:solidFill>
                  <a:schemeClr val="tx1"/>
                </a:solidFill>
                <a:effectLst/>
                <a:latin typeface="+mn-lt"/>
                <a:ea typeface="+mn-ea"/>
                <a:cs typeface="+mn-cs"/>
              </a:rPr>
              <a:t>Improving access to Healthy food and beverages through promotions of Farmer’s markets, Boston Bounty Bucks that double the buying power for SNAP (Food Stamps) recipients, a digital tracking system and renewed support from Boston’s teaching hospitals and working with the CVS and Walgreen’s Pharmacy chains on the promotion of healthy beverages and the Boston Public Health Commission’s Rethink your Drink campaign that Stop and Shop adopted this year</a:t>
            </a:r>
          </a:p>
          <a:p>
            <a:pPr lvl="0"/>
            <a:r>
              <a:rPr lang="en-US" sz="1200" kern="1200" dirty="0" smtClean="0">
                <a:solidFill>
                  <a:schemeClr val="tx1"/>
                </a:solidFill>
                <a:effectLst/>
                <a:latin typeface="+mn-lt"/>
                <a:ea typeface="+mn-ea"/>
                <a:cs typeface="+mn-cs"/>
              </a:rPr>
              <a:t>Increasing access to active transit including </a:t>
            </a:r>
            <a:r>
              <a:rPr lang="en-US" sz="1200" kern="1200" dirty="0" err="1" smtClean="0">
                <a:solidFill>
                  <a:schemeClr val="tx1"/>
                </a:solidFill>
                <a:effectLst/>
                <a:latin typeface="+mn-lt"/>
                <a:ea typeface="+mn-ea"/>
                <a:cs typeface="+mn-cs"/>
              </a:rPr>
              <a:t>HubWay</a:t>
            </a:r>
            <a:r>
              <a:rPr lang="en-US" sz="1200" kern="1200" dirty="0" smtClean="0">
                <a:solidFill>
                  <a:schemeClr val="tx1"/>
                </a:solidFill>
                <a:effectLst/>
                <a:latin typeface="+mn-lt"/>
                <a:ea typeface="+mn-ea"/>
                <a:cs typeface="+mn-cs"/>
              </a:rPr>
              <a:t> bike share utilization and subsidized memberships and the implementation of a Safe Routes to School with 26 Boston Public Schools’ elementary and middle schools and some charter schools </a:t>
            </a:r>
          </a:p>
          <a:p>
            <a:r>
              <a:rPr lang="en-US" sz="1200" kern="1200" dirty="0" smtClean="0">
                <a:solidFill>
                  <a:schemeClr val="tx1"/>
                </a:solidFill>
                <a:effectLst/>
                <a:latin typeface="+mn-lt"/>
                <a:ea typeface="+mn-ea"/>
                <a:cs typeface="+mn-cs"/>
              </a:rPr>
              <a:t>Due to the recent budget negotiations between the Obama administration and the Congress, the third year of funding for PICH projects such as ours, has been under threat and, as of now is not included in the federal budget for 2017 (starting next fall). During the summer and this fall, we have been actively advocating for the continuation of PICH and Boston got a shout out from the national advocacy coordinators for having the greatest volume of emails and tweets to Congress regarding this issue.</a:t>
            </a:r>
          </a:p>
          <a:p>
            <a:r>
              <a:rPr lang="en-US" sz="1200" kern="1200" dirty="0" smtClean="0">
                <a:solidFill>
                  <a:schemeClr val="tx1"/>
                </a:solidFill>
                <a:effectLst/>
                <a:latin typeface="+mn-lt"/>
                <a:ea typeface="+mn-ea"/>
                <a:cs typeface="+mn-cs"/>
              </a:rPr>
              <a:t>And finally I’d like to ask all the Healthy Community Champions who are here tonight to stand and be recognized. (applause)</a:t>
            </a:r>
          </a:p>
          <a:p>
            <a:endParaRPr lang="en-US" dirty="0"/>
          </a:p>
        </p:txBody>
      </p:sp>
      <p:sp>
        <p:nvSpPr>
          <p:cNvPr id="4" name="Slide Number Placeholder 3"/>
          <p:cNvSpPr>
            <a:spLocks noGrp="1"/>
          </p:cNvSpPr>
          <p:nvPr>
            <p:ph type="sldNum" sz="quarter" idx="10"/>
          </p:nvPr>
        </p:nvSpPr>
        <p:spPr/>
        <p:txBody>
          <a:bodyPr/>
          <a:lstStyle/>
          <a:p>
            <a:fld id="{AAC1E30A-1789-40C9-A26D-06D50091E75D}" type="slidenum">
              <a:rPr lang="en-US" smtClean="0"/>
              <a:t>13</a:t>
            </a:fld>
            <a:endParaRPr lang="en-US"/>
          </a:p>
        </p:txBody>
      </p:sp>
    </p:spTree>
    <p:extLst>
      <p:ext uri="{BB962C8B-B14F-4D97-AF65-F5344CB8AC3E}">
        <p14:creationId xmlns:p14="http://schemas.microsoft.com/office/powerpoint/2010/main" val="814377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finally, we decided to initiate a Healthy Community Leadership award program. For this portion of the program, I would like to introduce Vivien Morris, Director of Health Planning and Racial Equity at the Boston Public Health Commission and the Chair of BACH’s Health Planning and Improvement Committee.</a:t>
            </a:r>
          </a:p>
          <a:p>
            <a:r>
              <a:rPr lang="en-US" sz="1200" b="1" kern="1200" dirty="0" smtClean="0">
                <a:solidFill>
                  <a:schemeClr val="tx1"/>
                </a:solidFill>
                <a:effectLst/>
                <a:latin typeface="+mn-lt"/>
                <a:ea typeface="+mn-ea"/>
                <a:cs typeface="+mn-cs"/>
              </a:rPr>
              <a:t>Vivien</a:t>
            </a:r>
            <a:r>
              <a:rPr lang="en-US" sz="1200" kern="1200" dirty="0" smtClean="0">
                <a:solidFill>
                  <a:schemeClr val="tx1"/>
                </a:solidFill>
                <a:effectLst/>
                <a:latin typeface="+mn-lt"/>
                <a:ea typeface="+mn-ea"/>
                <a:cs typeface="+mn-cs"/>
              </a:rPr>
              <a:t> The Steering Committee decided to start the Healthy Community Leadership Award as one small way we could lift up leadership from communities of color, immigrants, and underrepresented groups who have been active leaders in community health and shown leadership qualities such as </a:t>
            </a:r>
          </a:p>
          <a:p>
            <a:pPr lvl="0"/>
            <a:r>
              <a:rPr lang="en-US" sz="1200" kern="1200" dirty="0" smtClean="0">
                <a:solidFill>
                  <a:schemeClr val="tx1"/>
                </a:solidFill>
                <a:effectLst/>
                <a:latin typeface="+mn-lt"/>
                <a:ea typeface="+mn-ea"/>
                <a:cs typeface="+mn-cs"/>
              </a:rPr>
              <a:t>high integrity; </a:t>
            </a:r>
          </a:p>
          <a:p>
            <a:pPr lvl="0"/>
            <a:r>
              <a:rPr lang="en-US" sz="1200" kern="1200" dirty="0" smtClean="0">
                <a:solidFill>
                  <a:schemeClr val="tx1"/>
                </a:solidFill>
                <a:effectLst/>
                <a:latin typeface="+mn-lt"/>
                <a:ea typeface="+mn-ea"/>
                <a:cs typeface="+mn-cs"/>
              </a:rPr>
              <a:t>excellent listening skills; </a:t>
            </a:r>
          </a:p>
          <a:p>
            <a:pPr lvl="0"/>
            <a:r>
              <a:rPr lang="en-US" sz="1200" kern="1200" dirty="0" smtClean="0">
                <a:solidFill>
                  <a:schemeClr val="tx1"/>
                </a:solidFill>
                <a:effectLst/>
                <a:latin typeface="+mn-lt"/>
                <a:ea typeface="+mn-ea"/>
                <a:cs typeface="+mn-cs"/>
              </a:rPr>
              <a:t>ability to collaborate and work well with others; </a:t>
            </a:r>
          </a:p>
          <a:p>
            <a:pPr lvl="0"/>
            <a:r>
              <a:rPr lang="en-US" sz="1200" kern="1200" dirty="0" smtClean="0">
                <a:solidFill>
                  <a:schemeClr val="tx1"/>
                </a:solidFill>
                <a:effectLst/>
                <a:latin typeface="+mn-lt"/>
                <a:ea typeface="+mn-ea"/>
                <a:cs typeface="+mn-cs"/>
              </a:rPr>
              <a:t>ability to facilitate the development of others’ leadership skills; </a:t>
            </a:r>
          </a:p>
          <a:p>
            <a:pPr lvl="0"/>
            <a:r>
              <a:rPr lang="en-US" sz="1200" kern="1200" dirty="0" smtClean="0">
                <a:solidFill>
                  <a:schemeClr val="tx1"/>
                </a:solidFill>
                <a:effectLst/>
                <a:latin typeface="+mn-lt"/>
                <a:ea typeface="+mn-ea"/>
                <a:cs typeface="+mn-cs"/>
              </a:rPr>
              <a:t>ability to inspire others and convey their vision; </a:t>
            </a:r>
          </a:p>
          <a:p>
            <a:pPr lvl="0"/>
            <a:r>
              <a:rPr lang="en-US" sz="1200" kern="1200" dirty="0" smtClean="0">
                <a:solidFill>
                  <a:schemeClr val="tx1"/>
                </a:solidFill>
                <a:effectLst/>
                <a:latin typeface="+mn-lt"/>
                <a:ea typeface="+mn-ea"/>
                <a:cs typeface="+mn-cs"/>
              </a:rPr>
              <a:t>earned respect from those with whom they work. </a:t>
            </a:r>
          </a:p>
          <a:p>
            <a:r>
              <a:rPr lang="en-US" sz="1200" kern="1200" dirty="0" smtClean="0">
                <a:solidFill>
                  <a:schemeClr val="tx1"/>
                </a:solidFill>
                <a:effectLst/>
                <a:latin typeface="+mn-lt"/>
                <a:ea typeface="+mn-ea"/>
                <a:cs typeface="+mn-cs"/>
              </a:rPr>
              <a:t>And now to the Awards:</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AC1E30A-1789-40C9-A26D-06D50091E75D}" type="slidenum">
              <a:rPr lang="en-US" smtClean="0"/>
              <a:t>14</a:t>
            </a:fld>
            <a:endParaRPr lang="en-US"/>
          </a:p>
        </p:txBody>
      </p:sp>
    </p:spTree>
    <p:extLst>
      <p:ext uri="{BB962C8B-B14F-4D97-AF65-F5344CB8AC3E}">
        <p14:creationId xmlns:p14="http://schemas.microsoft.com/office/powerpoint/2010/main" val="1002453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Amal</a:t>
            </a:r>
            <a:r>
              <a:rPr lang="en-US" sz="1200" kern="1200" dirty="0" smtClean="0">
                <a:solidFill>
                  <a:schemeClr val="tx1"/>
                </a:solidFill>
                <a:effectLst/>
                <a:latin typeface="+mn-lt"/>
                <a:ea typeface="+mn-ea"/>
                <a:cs typeface="+mn-cs"/>
              </a:rPr>
              <a:t> has been an advocate for tobacco/substance abuse prevention, racial justice, as well as many more issues facing her community. She has coordinated and participated many projects to address these issues. For the past three years, she has also been an active member of the Statewide Leadership Team of the 84 Movement, a statewide movement of youth fighting tobacco in Massachusetts. The 84 represents the 84% of Massachusetts youth who did NOT smoke when the movement began. Now, 89% of youth do NOT smoke. She has presented and co-facilitated workshops and trainings to peers, educators, stakeholders, legislators and other community leaders. As a young woman of color, she has motivated and empowered her peers to get involved with The 84 Movement and take action to fight big tobacco. In addition to being a part of the Statewide Leadership Team and the YWCA Task Force, she is also the president of two clubs at her school: Interact Club and Leadership and Mentoring Club (LMC).  Interact club organizes students to go participate in volunteer opportunities and with LMC she provides mentoring to middle school students. </a:t>
            </a:r>
          </a:p>
          <a:p>
            <a:r>
              <a:rPr lang="en-US" sz="1200" kern="1200" dirty="0" err="1" smtClean="0">
                <a:solidFill>
                  <a:schemeClr val="tx1"/>
                </a:solidFill>
                <a:effectLst/>
                <a:latin typeface="+mn-lt"/>
                <a:ea typeface="+mn-ea"/>
                <a:cs typeface="+mn-cs"/>
              </a:rPr>
              <a:t>Amal</a:t>
            </a:r>
            <a:r>
              <a:rPr lang="en-US" sz="1200" kern="1200" dirty="0" smtClean="0">
                <a:solidFill>
                  <a:schemeClr val="tx1"/>
                </a:solidFill>
                <a:effectLst/>
                <a:latin typeface="+mn-lt"/>
                <a:ea typeface="+mn-ea"/>
                <a:cs typeface="+mn-cs"/>
              </a:rPr>
              <a:t> he has a strong grasp on what is effecting her community regarding tobacco-related issues and health implications. When she has been asked to take on a task or take a leadership role on something, she always raises to the occasion, no matter what is asked of her. She puts an incredible amount of effort to be as prepared as possible for any occasion where she is presenting information. As someone who is more reserved, she is a strong critical thinker and takes the time to observe and formulate her ideas and opinions. When she began with the Statewide Leadership Team, she was enthusiastic and engaged, but over the last three years she has really pushed and empowered herself to take action and be a vocal leader. </a:t>
            </a:r>
          </a:p>
          <a:p>
            <a:endParaRPr lang="en-US" dirty="0"/>
          </a:p>
        </p:txBody>
      </p:sp>
      <p:sp>
        <p:nvSpPr>
          <p:cNvPr id="4" name="Slide Number Placeholder 3"/>
          <p:cNvSpPr>
            <a:spLocks noGrp="1"/>
          </p:cNvSpPr>
          <p:nvPr>
            <p:ph type="sldNum" sz="quarter" idx="10"/>
          </p:nvPr>
        </p:nvSpPr>
        <p:spPr/>
        <p:txBody>
          <a:bodyPr/>
          <a:lstStyle/>
          <a:p>
            <a:fld id="{AAC1E30A-1789-40C9-A26D-06D50091E75D}" type="slidenum">
              <a:rPr lang="en-US" smtClean="0"/>
              <a:t>15</a:t>
            </a:fld>
            <a:endParaRPr lang="en-US"/>
          </a:p>
        </p:txBody>
      </p:sp>
    </p:spTree>
    <p:extLst>
      <p:ext uri="{BB962C8B-B14F-4D97-AF65-F5344CB8AC3E}">
        <p14:creationId xmlns:p14="http://schemas.microsoft.com/office/powerpoint/2010/main" val="4071995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Carol works with </a:t>
            </a:r>
            <a:r>
              <a:rPr lang="en-US" sz="1200" b="1" kern="1200" dirty="0" smtClean="0">
                <a:solidFill>
                  <a:schemeClr val="tx1"/>
                </a:solidFill>
                <a:effectLst/>
                <a:latin typeface="+mn-lt"/>
                <a:ea typeface="+mn-ea"/>
                <a:cs typeface="+mn-cs"/>
              </a:rPr>
              <a:t>Smart from the Start</a:t>
            </a:r>
            <a:r>
              <a:rPr lang="en-US" sz="1200" kern="1200" dirty="0" smtClean="0">
                <a:solidFill>
                  <a:schemeClr val="tx1"/>
                </a:solidFill>
                <a:effectLst/>
                <a:latin typeface="+mn-lt"/>
                <a:ea typeface="+mn-ea"/>
                <a:cs typeface="+mn-cs"/>
              </a:rPr>
              <a:t>, a family support, community engagement and school readiness organization that has as its mission to prevent the academic achievement gap among young children living in the lowest income families and communities. Smart empowers parents and caregivers in under-served communities with the tools, resources and support they need to break cycles of chronic school underachievement and generational poverty.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Carol has worked successfully to:</a:t>
            </a:r>
          </a:p>
          <a:p>
            <a:pPr lvl="0"/>
            <a:r>
              <a:rPr lang="en-US" sz="1200" kern="1200" dirty="0" smtClean="0">
                <a:solidFill>
                  <a:schemeClr val="tx1"/>
                </a:solidFill>
                <a:effectLst/>
                <a:latin typeface="+mn-lt"/>
                <a:ea typeface="+mn-ea"/>
                <a:cs typeface="+mn-cs"/>
              </a:rPr>
              <a:t>reach out , through door-knocking and other creative outreach strategies, to those very low income families in Jamaica Plain’s Bromley Health and South St. housing developments who are most isolated from their surrounding community and least connected to health and social services</a:t>
            </a:r>
          </a:p>
          <a:p>
            <a:pPr lvl="0"/>
            <a:r>
              <a:rPr lang="en-US" sz="1200" kern="1200" dirty="0" smtClean="0">
                <a:solidFill>
                  <a:schemeClr val="tx1"/>
                </a:solidFill>
                <a:effectLst/>
                <a:latin typeface="+mn-lt"/>
                <a:ea typeface="+mn-ea"/>
                <a:cs typeface="+mn-cs"/>
              </a:rPr>
              <a:t>capitalize  on these parents’ desire to do what’s best for their children to engage them in everything from parenting workshops to GED courses to employment training </a:t>
            </a:r>
          </a:p>
          <a:p>
            <a:pPr lvl="0"/>
            <a:r>
              <a:rPr lang="en-US" sz="1200" kern="1200" dirty="0" smtClean="0">
                <a:solidFill>
                  <a:schemeClr val="tx1"/>
                </a:solidFill>
                <a:effectLst/>
                <a:latin typeface="+mn-lt"/>
                <a:ea typeface="+mn-ea"/>
                <a:cs typeface="+mn-cs"/>
              </a:rPr>
              <a:t>connect them and their children to health and social services that they would not otherwise have taken advantage of</a:t>
            </a:r>
          </a:p>
          <a:p>
            <a:r>
              <a:rPr lang="en-US" sz="1200" kern="1200" dirty="0" smtClean="0">
                <a:solidFill>
                  <a:schemeClr val="tx1"/>
                </a:solidFill>
                <a:effectLst/>
                <a:latin typeface="+mn-lt"/>
                <a:ea typeface="+mn-ea"/>
                <a:cs typeface="+mn-cs"/>
              </a:rPr>
              <a:t>Carol has succeeded in:</a:t>
            </a:r>
          </a:p>
          <a:p>
            <a:pPr lvl="0"/>
            <a:r>
              <a:rPr lang="en-US" sz="1200" kern="1200" dirty="0" smtClean="0">
                <a:solidFill>
                  <a:schemeClr val="tx1"/>
                </a:solidFill>
                <a:effectLst/>
                <a:latin typeface="+mn-lt"/>
                <a:ea typeface="+mn-ea"/>
                <a:cs typeface="+mn-cs"/>
              </a:rPr>
              <a:t>engaging numerous previously isolated families with young children in activities that have reduced their isolation, improved their self-image and sense of efficacy, and built a sense of community, including having several of them successfully run for seats on the tenant task force</a:t>
            </a:r>
          </a:p>
          <a:p>
            <a:pPr lvl="0"/>
            <a:r>
              <a:rPr lang="en-US" sz="1200" kern="1200" dirty="0" smtClean="0">
                <a:solidFill>
                  <a:schemeClr val="tx1"/>
                </a:solidFill>
                <a:effectLst/>
                <a:latin typeface="+mn-lt"/>
                <a:ea typeface="+mn-ea"/>
                <a:cs typeface="+mn-cs"/>
              </a:rPr>
              <a:t>engaging all of the child- and family-serving organizations in the Jamaica Plan neighborhood in an effort to better serve these families through improved coordination, including monthly meetings where participants report on efforts to coordinate and update one another on upcoming activities</a:t>
            </a:r>
          </a:p>
          <a:p>
            <a:pPr lvl="0"/>
            <a:r>
              <a:rPr lang="en-US" sz="1200" kern="1200" dirty="0" smtClean="0">
                <a:solidFill>
                  <a:schemeClr val="tx1"/>
                </a:solidFill>
                <a:effectLst/>
                <a:latin typeface="+mn-lt"/>
                <a:ea typeface="+mn-ea"/>
                <a:cs typeface="+mn-cs"/>
              </a:rPr>
              <a:t>organizing community-building events and activities that have broadened the circle of engaged families</a:t>
            </a:r>
          </a:p>
          <a:p>
            <a:r>
              <a:rPr lang="en-US" sz="1200" kern="1200" dirty="0" smtClean="0">
                <a:solidFill>
                  <a:schemeClr val="tx1"/>
                </a:solidFill>
                <a:effectLst/>
                <a:latin typeface="+mn-lt"/>
                <a:ea typeface="+mn-ea"/>
                <a:cs typeface="+mn-cs"/>
              </a:rPr>
              <a:t>Carol is well liked and respected by the residents and community organizations for her energy and focus on improving the lives of the children and families in our community.  Just last month, Carol pulled together a spontaneous picnic for the seniors over at Bromley.  This age group is not her area of focus, but because she discovered by talking with a few elderly residents that they felt left out and nothing was being offered for them, she asked all of the community partners to chip in and make a picnic for the seniors.  Everyone responded and Carol hosted a wonderful event!  The seniors were thankful and appreciated the effort.  Carol is a true community worker whose passion, commitment and energy is recognized by all who know her! </a:t>
            </a:r>
          </a:p>
          <a:p>
            <a:endParaRPr lang="en-US" dirty="0"/>
          </a:p>
        </p:txBody>
      </p:sp>
      <p:sp>
        <p:nvSpPr>
          <p:cNvPr id="4" name="Slide Number Placeholder 3"/>
          <p:cNvSpPr>
            <a:spLocks noGrp="1"/>
          </p:cNvSpPr>
          <p:nvPr>
            <p:ph type="sldNum" sz="quarter" idx="10"/>
          </p:nvPr>
        </p:nvSpPr>
        <p:spPr/>
        <p:txBody>
          <a:bodyPr/>
          <a:lstStyle/>
          <a:p>
            <a:fld id="{AAC1E30A-1789-40C9-A26D-06D50091E75D}" type="slidenum">
              <a:rPr lang="en-US" smtClean="0"/>
              <a:t>16</a:t>
            </a:fld>
            <a:endParaRPr lang="en-US"/>
          </a:p>
        </p:txBody>
      </p:sp>
    </p:spTree>
    <p:extLst>
      <p:ext uri="{BB962C8B-B14F-4D97-AF65-F5344CB8AC3E}">
        <p14:creationId xmlns:p14="http://schemas.microsoft.com/office/powerpoint/2010/main" val="529912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effectLst/>
                <a:latin typeface="+mn-lt"/>
                <a:ea typeface="+mn-ea"/>
                <a:cs typeface="+mn-cs"/>
              </a:rPr>
              <a:t>Shavel’le</a:t>
            </a:r>
            <a:r>
              <a:rPr lang="en-US" sz="1200" kern="1200" dirty="0" smtClean="0">
                <a:solidFill>
                  <a:schemeClr val="tx1"/>
                </a:solidFill>
                <a:effectLst/>
                <a:latin typeface="+mn-lt"/>
                <a:ea typeface="+mn-ea"/>
                <a:cs typeface="+mn-cs"/>
              </a:rPr>
              <a:t> is a leader in the Mattapan community.  She has a passion for the health of Boston and for Mattapan in particular.  She joined Mattapan Food and Fitness Coalition at age 15, and was a leader from the beginning.  She participated in an evaluation of access to healthy foods and opportunities for active living in Mattapan as a young teen and became passionate about making improvements in our community.  She co-led the youth wing of MFFC, the MFFC Vigorous Youth.  She has now co-led 5 very successful Mattapan on Wheels biking events.  A center piece of the event is developing biking routes that celebrate what’s good about Mattapan – our existing parks and green spaces and neighborhoods – and also highlighting what is needed – the completion of the Mattapan section of the Neponset River Greenway and the Fairmount Greenway.  Additionally, she has served for many years as the assistant manager for the Mattapan Square Farmers Market.</a:t>
            </a:r>
          </a:p>
          <a:p>
            <a:r>
              <a:rPr lang="en-US" sz="1200" kern="1200" dirty="0" smtClean="0">
                <a:solidFill>
                  <a:schemeClr val="tx1"/>
                </a:solidFill>
                <a:effectLst/>
                <a:latin typeface="+mn-lt"/>
                <a:ea typeface="+mn-ea"/>
                <a:cs typeface="+mn-cs"/>
              </a:rPr>
              <a:t>An example of her leadership qualities is her willingness to take the initiative to bring resources to MFFC that will help the youth of Mattapan. This year, she and another youth leader took the initiative to respond to a request for proposals from the Attorney General’s office to stipend youth jobs.  She and another youth successfully wrote the grant, received the funding, hired 15 youth, and oversaw their work in Mattapan, helping with the farm stand, farmers market, </a:t>
            </a:r>
            <a:r>
              <a:rPr lang="en-US" sz="1200" kern="1200" dirty="0" err="1" smtClean="0">
                <a:solidFill>
                  <a:schemeClr val="tx1"/>
                </a:solidFill>
                <a:effectLst/>
                <a:latin typeface="+mn-lt"/>
                <a:ea typeface="+mn-ea"/>
                <a:cs typeface="+mn-cs"/>
              </a:rPr>
              <a:t>playway</a:t>
            </a:r>
            <a:r>
              <a:rPr lang="en-US" sz="1200" kern="1200" dirty="0" smtClean="0">
                <a:solidFill>
                  <a:schemeClr val="tx1"/>
                </a:solidFill>
                <a:effectLst/>
                <a:latin typeface="+mn-lt"/>
                <a:ea typeface="+mn-ea"/>
                <a:cs typeface="+mn-cs"/>
              </a:rPr>
              <a:t>, and other positive Mattapan activities.   Finally, an example of </a:t>
            </a:r>
            <a:r>
              <a:rPr lang="en-US" sz="1200" kern="1200" dirty="0" err="1" smtClean="0">
                <a:solidFill>
                  <a:schemeClr val="tx1"/>
                </a:solidFill>
                <a:effectLst/>
                <a:latin typeface="+mn-lt"/>
                <a:ea typeface="+mn-ea"/>
                <a:cs typeface="+mn-cs"/>
              </a:rPr>
              <a:t>Shavel’le’s</a:t>
            </a:r>
            <a:r>
              <a:rPr lang="en-US" sz="1200" kern="1200" dirty="0" smtClean="0">
                <a:solidFill>
                  <a:schemeClr val="tx1"/>
                </a:solidFill>
                <a:effectLst/>
                <a:latin typeface="+mn-lt"/>
                <a:ea typeface="+mn-ea"/>
                <a:cs typeface="+mn-cs"/>
              </a:rPr>
              <a:t> leadership and the respect she receives from others is that she now coordinates the MFFC leadership team.  She recognized that our organization needed to focus on a number of infrastructure enhancements in order to meet our expanded role in the community.  As a result of her strong voluntary leadership, the group elected her to the new position of Co-Chair of MFFC.</a:t>
            </a:r>
          </a:p>
          <a:p>
            <a:endParaRPr lang="en-US" dirty="0"/>
          </a:p>
        </p:txBody>
      </p:sp>
      <p:sp>
        <p:nvSpPr>
          <p:cNvPr id="4" name="Slide Number Placeholder 3"/>
          <p:cNvSpPr>
            <a:spLocks noGrp="1"/>
          </p:cNvSpPr>
          <p:nvPr>
            <p:ph type="sldNum" sz="quarter" idx="10"/>
          </p:nvPr>
        </p:nvSpPr>
        <p:spPr/>
        <p:txBody>
          <a:bodyPr/>
          <a:lstStyle/>
          <a:p>
            <a:fld id="{AAC1E30A-1789-40C9-A26D-06D50091E75D}" type="slidenum">
              <a:rPr lang="en-US" smtClean="0"/>
              <a:t>17</a:t>
            </a:fld>
            <a:endParaRPr lang="en-US"/>
          </a:p>
        </p:txBody>
      </p:sp>
    </p:spTree>
    <p:extLst>
      <p:ext uri="{BB962C8B-B14F-4D97-AF65-F5344CB8AC3E}">
        <p14:creationId xmlns:p14="http://schemas.microsoft.com/office/powerpoint/2010/main" val="926729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Reggie began his community engagement work through media at the age of 15 when he began working as a Media Literacy Educator as part of the original Media Leadership Team at Press Pass TV and is now the Community Relations Manager. Press Pass TV is organization that uses the power of media arts to provide meaningful employment and education for youth living in low-income neighborhoods. We offer creative outlets for self-affirmation, teach life sustaining skills and empower communities with the resilience to thrive. As a spoken word artist, he annually teaches a workshop around restorative justice, healing and our shared role in the media.</a:t>
            </a:r>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He has worked with the Boston Public Health Commission as a part of the REACH (Racial and Ethnic Approaches to Community Health) grant program to combat hypertension and obesity in communities of color. While contributing to the communications and outreach plan for the grant partners to utilize in their efforts, Reggie and his team shared their best practices and challenges with health as a model of leadership for their students.</a:t>
            </a:r>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While working at Blue Cross Blue Shield of Massachusetts (BCBSMA), Reggie served as a project coordinator with the Corporate Communications team on the 2014 National Influenza Vaccination Week, a program promoting flu awareness and vaccinations presented by BCBSMA, Walgreens and the BPHC. He is on the New England Leadership Council of the United Negro College Fund (UNCF) and the Leadership Council of </a:t>
            </a:r>
            <a:r>
              <a:rPr lang="en-US" sz="1200" b="0" kern="1200" dirty="0" err="1" smtClean="0">
                <a:solidFill>
                  <a:schemeClr val="tx1"/>
                </a:solidFill>
                <a:effectLst/>
                <a:latin typeface="+mn-lt"/>
                <a:ea typeface="+mn-ea"/>
                <a:cs typeface="+mn-cs"/>
              </a:rPr>
              <a:t>MassCreative</a:t>
            </a:r>
            <a:r>
              <a:rPr lang="en-US" sz="1200" b="0" kern="1200" dirty="0" smtClean="0">
                <a:solidFill>
                  <a:schemeClr val="tx1"/>
                </a:solidFill>
                <a:effectLst/>
                <a:latin typeface="+mn-lt"/>
                <a:ea typeface="+mn-ea"/>
                <a:cs typeface="+mn-cs"/>
              </a:rPr>
              <a:t>, a statewide arts advocacy organization that works with creative leaders, working artists, arts educators and arts and cultural supporters to empower creative organizations and the public with a powerful voice to advocate for the resources and attention necessary to build vibrant, connected, and creative communities.</a:t>
            </a: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After ten years of work in the media and nonprofit community in the Greater Boston area, Reggie still strived to promote access to physical, mental and spiritual health to his students. Reggie can often be found on a run, or in the gym where he is able to continuing mentoring the youth of his program while working to set an example for overall health and wellness. </a:t>
            </a:r>
          </a:p>
          <a:p>
            <a:endParaRPr lang="en-US" dirty="0"/>
          </a:p>
        </p:txBody>
      </p:sp>
      <p:sp>
        <p:nvSpPr>
          <p:cNvPr id="4" name="Slide Number Placeholder 3"/>
          <p:cNvSpPr>
            <a:spLocks noGrp="1"/>
          </p:cNvSpPr>
          <p:nvPr>
            <p:ph type="sldNum" sz="quarter" idx="10"/>
          </p:nvPr>
        </p:nvSpPr>
        <p:spPr/>
        <p:txBody>
          <a:bodyPr/>
          <a:lstStyle/>
          <a:p>
            <a:fld id="{AAC1E30A-1789-40C9-A26D-06D50091E75D}" type="slidenum">
              <a:rPr lang="en-US" smtClean="0"/>
              <a:t>18</a:t>
            </a:fld>
            <a:endParaRPr lang="en-US"/>
          </a:p>
        </p:txBody>
      </p:sp>
    </p:spTree>
    <p:extLst>
      <p:ext uri="{BB962C8B-B14F-4D97-AF65-F5344CB8AC3E}">
        <p14:creationId xmlns:p14="http://schemas.microsoft.com/office/powerpoint/2010/main" val="3485994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Corey is the founder of the Hispanic Black Gay Coalition in Boston. HBGC brings together LGBTQ people of color for a range of advocacy, support, and leadership development opportunities. In addition, they convene “identity groups” such as lesbian Latinas of color</a:t>
            </a:r>
          </a:p>
          <a:p>
            <a:r>
              <a:rPr lang="en-US" sz="1200" kern="1200" dirty="0" smtClean="0">
                <a:solidFill>
                  <a:schemeClr val="tx1"/>
                </a:solidFill>
                <a:effectLst/>
                <a:latin typeface="+mn-lt"/>
                <a:ea typeface="+mn-ea"/>
                <a:cs typeface="+mn-cs"/>
              </a:rPr>
              <a:t>Corey has taken this organization from nothing to an influential organization within and outside of the LGBTQ community. They have developed a leadership training program for youth and young adults and recently held its fifth annual Youth Empowerment Conference, New England’s largest gathering of LGBTQ youth of color and their allies. They have also sponsored and supported Straight/Gay Alliances in a number of high schools in Boston whose students are mostly people of color. They have also supported increased HIV testing for people of color.</a:t>
            </a:r>
          </a:p>
          <a:p>
            <a:r>
              <a:rPr lang="en-US" sz="1200" kern="1200" dirty="0" smtClean="0">
                <a:solidFill>
                  <a:schemeClr val="tx1"/>
                </a:solidFill>
                <a:effectLst/>
                <a:latin typeface="+mn-lt"/>
                <a:ea typeface="+mn-ea"/>
                <a:cs typeface="+mn-cs"/>
              </a:rPr>
              <a:t>Corey is a soft-spoken and eloquent advocate for social justice and equity. He understands the connections between racism, homophobia, social determinants of health and health outcomes and articulates the ways in which LGBTQ people of color are receiving inequitable care and services and poorer health outcomes and works to overcome these inequities. </a:t>
            </a:r>
          </a:p>
          <a:p>
            <a:endParaRPr lang="en-US" dirty="0"/>
          </a:p>
        </p:txBody>
      </p:sp>
      <p:sp>
        <p:nvSpPr>
          <p:cNvPr id="4" name="Slide Number Placeholder 3"/>
          <p:cNvSpPr>
            <a:spLocks noGrp="1"/>
          </p:cNvSpPr>
          <p:nvPr>
            <p:ph type="sldNum" sz="quarter" idx="10"/>
          </p:nvPr>
        </p:nvSpPr>
        <p:spPr/>
        <p:txBody>
          <a:bodyPr/>
          <a:lstStyle/>
          <a:p>
            <a:fld id="{AAC1E30A-1789-40C9-A26D-06D50091E75D}" type="slidenum">
              <a:rPr lang="en-US" smtClean="0"/>
              <a:t>19</a:t>
            </a:fld>
            <a:endParaRPr lang="en-US"/>
          </a:p>
        </p:txBody>
      </p:sp>
    </p:spTree>
    <p:extLst>
      <p:ext uri="{BB962C8B-B14F-4D97-AF65-F5344CB8AC3E}">
        <p14:creationId xmlns:p14="http://schemas.microsoft.com/office/powerpoint/2010/main" val="3707485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DAVID. </a:t>
            </a:r>
            <a:r>
              <a:rPr lang="en-US" sz="1200" kern="1200" dirty="0" smtClean="0">
                <a:solidFill>
                  <a:schemeClr val="tx1"/>
                </a:solidFill>
                <a:effectLst/>
                <a:latin typeface="+mn-lt"/>
                <a:ea typeface="+mn-ea"/>
                <a:cs typeface="+mn-cs"/>
              </a:rPr>
              <a:t>Our program this evening will highlight some of the issues BACH’s members throughout Boston’s neighborhoods have been addressing as well as some of their accomplishments over the past year. We will honor five community members who have demonstrated their leadership in improving the health of Boston’s residents. We will hear from Boston’s first Chief Resilience Officer, Atyia Martin about her goals and the importance of social resilience and we will elect the 2016 members of the BACH Steering Committee. All of these activities are a fitting tribute to </a:t>
            </a:r>
            <a:r>
              <a:rPr lang="en-US" sz="1200" kern="1200" dirty="0" err="1" smtClean="0">
                <a:solidFill>
                  <a:schemeClr val="tx1"/>
                </a:solidFill>
                <a:effectLst/>
                <a:latin typeface="+mn-lt"/>
                <a:ea typeface="+mn-ea"/>
                <a:cs typeface="+mn-cs"/>
              </a:rPr>
              <a:t>Councillor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Bolling</a:t>
            </a:r>
            <a:r>
              <a:rPr lang="en-US" sz="1200" kern="1200" dirty="0" smtClean="0">
                <a:solidFill>
                  <a:schemeClr val="tx1"/>
                </a:solidFill>
                <a:effectLst/>
                <a:latin typeface="+mn-lt"/>
                <a:ea typeface="+mn-ea"/>
                <a:cs typeface="+mn-cs"/>
              </a:rPr>
              <a:t> whose life’s work reflected increased opportunity, resilience, and quality of life for Boston’s communities of color and its most vulnerable residents. </a:t>
            </a:r>
          </a:p>
          <a:p>
            <a:r>
              <a:rPr lang="en-US" sz="1200" kern="1200" dirty="0" smtClean="0">
                <a:solidFill>
                  <a:schemeClr val="tx1"/>
                </a:solidFill>
                <a:effectLst/>
                <a:latin typeface="+mn-lt"/>
                <a:ea typeface="+mn-ea"/>
                <a:cs typeface="+mn-cs"/>
              </a:rPr>
              <a:t>We want to start our program by showing you a 7 minute video that the Community Engagement and Membership Committee made, produced by BACH’s Manager of Organizing and Communications, Jamiah Tappin. We want to start with this because it is a really clear explanation of some often complex concepts such as social determinants of health and health equity that lie at the core of the work BACH’s members work on every day. The second reason we wanted to show this to you is that we are very proud of it and want to encourage you to use it in your own work. It can be seen on the </a:t>
            </a:r>
            <a:r>
              <a:rPr lang="en-US" sz="1200" kern="1200" dirty="0" err="1" smtClean="0">
                <a:solidFill>
                  <a:schemeClr val="tx1"/>
                </a:solidFill>
                <a:effectLst/>
                <a:latin typeface="+mn-lt"/>
                <a:ea typeface="+mn-ea"/>
                <a:cs typeface="+mn-cs"/>
              </a:rPr>
              <a:t>Bostonalliance</a:t>
            </a:r>
            <a:r>
              <a:rPr lang="en-US" sz="1200" kern="1200" dirty="0" smtClean="0">
                <a:solidFill>
                  <a:schemeClr val="tx1"/>
                </a:solidFill>
                <a:effectLst/>
                <a:latin typeface="+mn-lt"/>
                <a:ea typeface="+mn-ea"/>
                <a:cs typeface="+mn-cs"/>
              </a:rPr>
              <a:t> channel of You Tube. </a:t>
            </a:r>
          </a:p>
        </p:txBody>
      </p:sp>
      <p:sp>
        <p:nvSpPr>
          <p:cNvPr id="4" name="Slide Number Placeholder 3"/>
          <p:cNvSpPr>
            <a:spLocks noGrp="1"/>
          </p:cNvSpPr>
          <p:nvPr>
            <p:ph type="sldNum" sz="quarter" idx="10"/>
          </p:nvPr>
        </p:nvSpPr>
        <p:spPr/>
        <p:txBody>
          <a:bodyPr/>
          <a:lstStyle/>
          <a:p>
            <a:fld id="{AAC1E30A-1789-40C9-A26D-06D50091E75D}" type="slidenum">
              <a:rPr lang="en-US" smtClean="0"/>
              <a:t>2</a:t>
            </a:fld>
            <a:endParaRPr lang="en-US"/>
          </a:p>
        </p:txBody>
      </p:sp>
    </p:spTree>
    <p:extLst>
      <p:ext uri="{BB962C8B-B14F-4D97-AF65-F5344CB8AC3E}">
        <p14:creationId xmlns:p14="http://schemas.microsoft.com/office/powerpoint/2010/main" val="3701895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DAVID</a:t>
            </a:r>
            <a:r>
              <a:rPr 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Now it is my pleasure to introduce the Chair of the BACH Steering Committee, Val Frias who is Associate Director of the Allston Brighton Community Development Corporation and Co-Chair of the Allston Brighton Health Collaborative, one of the 10 neighborhood coalitions affiliated with BACH.</a:t>
            </a:r>
          </a:p>
          <a:p>
            <a:endParaRPr lang="en-US" sz="1200" kern="1200" dirty="0" smtClean="0">
              <a:solidFill>
                <a:schemeClr val="tx1"/>
              </a:solidFill>
              <a:effectLst/>
              <a:latin typeface="+mn-lt"/>
              <a:ea typeface="+mn-ea"/>
              <a:cs typeface="+mn-cs"/>
            </a:endParaRPr>
          </a:p>
          <a:p>
            <a:endParaRPr lang="en-US" dirty="0" smtClean="0"/>
          </a:p>
          <a:p>
            <a:endParaRPr lang="en-US" dirty="0" smtClean="0"/>
          </a:p>
          <a:p>
            <a:r>
              <a:rPr lang="en-US" sz="1200" b="1" kern="1200" dirty="0" smtClean="0">
                <a:solidFill>
                  <a:schemeClr val="tx1"/>
                </a:solidFill>
                <a:effectLst/>
                <a:latin typeface="+mn-lt"/>
                <a:ea typeface="+mn-ea"/>
                <a:cs typeface="+mn-cs"/>
              </a:rPr>
              <a:t>VAL FRIAS</a:t>
            </a:r>
            <a:r>
              <a:rPr lang="en-US" sz="1200" kern="1200" dirty="0" smtClean="0">
                <a:solidFill>
                  <a:schemeClr val="tx1"/>
                </a:solidFill>
                <a:effectLst/>
                <a:latin typeface="+mn-lt"/>
                <a:ea typeface="+mn-ea"/>
                <a:cs typeface="+mn-cs"/>
              </a:rPr>
              <a:t> The BACH Steering Committee guides our work and is responsible for tracking how we are doing in meeting our goals. The members represent neighborhood coalitions, community health centers, hospitals, community-based organizations, the Boston Public Health Commission and the Massachusetts Department of Public Health. We will be having our election for Steering Committee towards the end of this meeting tonight but I want to acknowledge and thank this past year’s members: Please hold your applause until I have read all the names!</a:t>
            </a:r>
          </a:p>
          <a:p>
            <a:r>
              <a:rPr lang="en-US" sz="1200" dirty="0" smtClean="0">
                <a:effectLst/>
              </a:rPr>
              <a:t> </a:t>
            </a:r>
            <a:endParaRPr lang="en-US" dirty="0" smtClean="0">
              <a:effectLst/>
            </a:endParaRPr>
          </a:p>
          <a:p>
            <a:pPr lvl="0"/>
            <a:r>
              <a:rPr lang="en-US" sz="1200" b="1" kern="1200" dirty="0" smtClean="0">
                <a:solidFill>
                  <a:schemeClr val="tx1"/>
                </a:solidFill>
                <a:effectLst/>
                <a:latin typeface="+mn-lt"/>
                <a:ea typeface="+mn-ea"/>
                <a:cs typeface="+mn-cs"/>
              </a:rPr>
              <a:t>Arnesse Brown  </a:t>
            </a:r>
            <a:r>
              <a:rPr lang="en-US" sz="1200" kern="1200" dirty="0" smtClean="0">
                <a:solidFill>
                  <a:schemeClr val="tx1"/>
                </a:solidFill>
                <a:effectLst/>
                <a:latin typeface="+mn-lt"/>
                <a:ea typeface="+mn-ea"/>
                <a:cs typeface="+mn-cs"/>
              </a:rPr>
              <a:t>South End Healthy Boston Coalition</a:t>
            </a:r>
          </a:p>
          <a:p>
            <a:pPr lvl="0"/>
            <a:r>
              <a:rPr lang="en-US" sz="1200" b="1" kern="1200" dirty="0" smtClean="0">
                <a:solidFill>
                  <a:schemeClr val="tx1"/>
                </a:solidFill>
                <a:effectLst/>
                <a:latin typeface="+mn-lt"/>
                <a:ea typeface="+mn-ea"/>
                <a:cs typeface="+mn-cs"/>
              </a:rPr>
              <a:t>Magnolia Contreras </a:t>
            </a:r>
            <a:r>
              <a:rPr lang="en-US" sz="1200" kern="1200" dirty="0" smtClean="0">
                <a:solidFill>
                  <a:schemeClr val="tx1"/>
                </a:solidFill>
                <a:effectLst/>
                <a:latin typeface="+mn-lt"/>
                <a:ea typeface="+mn-ea"/>
                <a:cs typeface="+mn-cs"/>
              </a:rPr>
              <a:t>Dana Farber Cancer Institute</a:t>
            </a:r>
          </a:p>
          <a:p>
            <a:pPr lvl="0"/>
            <a:r>
              <a:rPr lang="en-US" sz="1200" b="1" kern="1200" dirty="0" smtClean="0">
                <a:solidFill>
                  <a:schemeClr val="tx1"/>
                </a:solidFill>
                <a:effectLst/>
                <a:latin typeface="+mn-lt"/>
                <a:ea typeface="+mn-ea"/>
                <a:cs typeface="+mn-cs"/>
              </a:rPr>
              <a:t>Sara Coughlin </a:t>
            </a:r>
            <a:r>
              <a:rPr lang="en-US" sz="1200" kern="1200" dirty="0" smtClean="0">
                <a:solidFill>
                  <a:schemeClr val="tx1"/>
                </a:solidFill>
                <a:effectLst/>
                <a:latin typeface="+mn-lt"/>
                <a:ea typeface="+mn-ea"/>
                <a:cs typeface="+mn-cs"/>
              </a:rPr>
              <a:t>Charlestown Substance Abuse Coalition</a:t>
            </a:r>
          </a:p>
          <a:p>
            <a:pPr lvl="0"/>
            <a:r>
              <a:rPr lang="en-US" sz="1200" b="1" kern="1200" dirty="0" smtClean="0">
                <a:solidFill>
                  <a:schemeClr val="tx1"/>
                </a:solidFill>
                <a:effectLst/>
                <a:latin typeface="+mn-lt"/>
                <a:ea typeface="+mn-ea"/>
                <a:cs typeface="+mn-cs"/>
              </a:rPr>
              <a:t>Denise de </a:t>
            </a:r>
            <a:r>
              <a:rPr lang="en-US" sz="1200" b="1" kern="1200" dirty="0" err="1" smtClean="0">
                <a:solidFill>
                  <a:schemeClr val="tx1"/>
                </a:solidFill>
                <a:effectLst/>
                <a:latin typeface="+mn-lt"/>
                <a:ea typeface="+mn-ea"/>
                <a:cs typeface="+mn-cs"/>
              </a:rPr>
              <a:t>las</a:t>
            </a:r>
            <a:r>
              <a:rPr lang="en-US" sz="1200" b="1" kern="1200" dirty="0" smtClean="0">
                <a:solidFill>
                  <a:schemeClr val="tx1"/>
                </a:solidFill>
                <a:effectLst/>
                <a:latin typeface="+mn-lt"/>
                <a:ea typeface="+mn-ea"/>
                <a:cs typeface="+mn-cs"/>
              </a:rPr>
              <a:t> Nueces </a:t>
            </a:r>
            <a:r>
              <a:rPr lang="en-US" sz="1200" kern="1200" dirty="0" smtClean="0">
                <a:solidFill>
                  <a:schemeClr val="tx1"/>
                </a:solidFill>
                <a:effectLst/>
                <a:latin typeface="+mn-lt"/>
                <a:ea typeface="+mn-ea"/>
                <a:cs typeface="+mn-cs"/>
              </a:rPr>
              <a:t>Boston Health Care for the Homeless</a:t>
            </a:r>
          </a:p>
          <a:p>
            <a:pPr lvl="0"/>
            <a:r>
              <a:rPr lang="en-US" sz="1200" b="1" kern="1200" dirty="0" smtClean="0">
                <a:solidFill>
                  <a:schemeClr val="tx1"/>
                </a:solidFill>
                <a:effectLst/>
                <a:latin typeface="+mn-lt"/>
                <a:ea typeface="+mn-ea"/>
                <a:cs typeface="+mn-cs"/>
              </a:rPr>
              <a:t>John Erwin </a:t>
            </a:r>
            <a:r>
              <a:rPr lang="en-US" sz="1200" kern="1200" dirty="0" smtClean="0">
                <a:solidFill>
                  <a:schemeClr val="tx1"/>
                </a:solidFill>
                <a:effectLst/>
                <a:latin typeface="+mn-lt"/>
                <a:ea typeface="+mn-ea"/>
                <a:cs typeface="+mn-cs"/>
              </a:rPr>
              <a:t> Conference of Boston Teaching Hospitals</a:t>
            </a:r>
          </a:p>
          <a:p>
            <a:pPr lvl="0"/>
            <a:r>
              <a:rPr lang="en-US" sz="1200" b="1" kern="1200" dirty="0" smtClean="0">
                <a:solidFill>
                  <a:schemeClr val="tx1"/>
                </a:solidFill>
                <a:effectLst/>
                <a:latin typeface="+mn-lt"/>
                <a:ea typeface="+mn-ea"/>
                <a:cs typeface="+mn-cs"/>
              </a:rPr>
              <a:t>Juan Carlos </a:t>
            </a:r>
            <a:r>
              <a:rPr lang="en-US" sz="1200" b="1" kern="1200" dirty="0" err="1" smtClean="0">
                <a:solidFill>
                  <a:schemeClr val="tx1"/>
                </a:solidFill>
                <a:effectLst/>
                <a:latin typeface="+mn-lt"/>
                <a:ea typeface="+mn-ea"/>
                <a:cs typeface="+mn-cs"/>
              </a:rPr>
              <a:t>Ferrufino</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East Boston Collaborative for Families</a:t>
            </a:r>
          </a:p>
          <a:p>
            <a:pPr lvl="0"/>
            <a:r>
              <a:rPr lang="en-US" sz="1200" b="1" kern="1200" dirty="0" smtClean="0">
                <a:solidFill>
                  <a:schemeClr val="tx1"/>
                </a:solidFill>
                <a:effectLst/>
                <a:latin typeface="+mn-lt"/>
                <a:ea typeface="+mn-ea"/>
                <a:cs typeface="+mn-cs"/>
              </a:rPr>
              <a:t>Val Frias, </a:t>
            </a:r>
            <a:r>
              <a:rPr lang="en-US" sz="1200" kern="1200" dirty="0" smtClean="0">
                <a:solidFill>
                  <a:schemeClr val="tx1"/>
                </a:solidFill>
                <a:effectLst/>
                <a:latin typeface="+mn-lt"/>
                <a:ea typeface="+mn-ea"/>
                <a:cs typeface="+mn-cs"/>
              </a:rPr>
              <a:t>Allston Brighton Health Collaborative</a:t>
            </a:r>
          </a:p>
          <a:p>
            <a:pPr lvl="0"/>
            <a:r>
              <a:rPr lang="en-US" sz="1200" b="1" kern="1200" dirty="0" smtClean="0">
                <a:solidFill>
                  <a:schemeClr val="tx1"/>
                </a:solidFill>
                <a:effectLst/>
                <a:latin typeface="+mn-lt"/>
                <a:ea typeface="+mn-ea"/>
                <a:cs typeface="+mn-cs"/>
              </a:rPr>
              <a:t>Daryl Golstone </a:t>
            </a:r>
            <a:r>
              <a:rPr lang="en-US" sz="1200" kern="1200" dirty="0" smtClean="0">
                <a:solidFill>
                  <a:schemeClr val="tx1"/>
                </a:solidFill>
                <a:effectLst/>
                <a:latin typeface="+mn-lt"/>
                <a:ea typeface="+mn-ea"/>
                <a:cs typeface="+mn-cs"/>
              </a:rPr>
              <a:t>Codman Square Neighborhood Council</a:t>
            </a:r>
          </a:p>
          <a:p>
            <a:pPr lvl="0"/>
            <a:r>
              <a:rPr lang="en-US" sz="1200" b="1" kern="1200" dirty="0" smtClean="0">
                <a:solidFill>
                  <a:schemeClr val="tx1"/>
                </a:solidFill>
                <a:effectLst/>
                <a:latin typeface="+mn-lt"/>
                <a:ea typeface="+mn-ea"/>
                <a:cs typeface="+mn-cs"/>
              </a:rPr>
              <a:t>Phillip Gonzalez </a:t>
            </a:r>
            <a:r>
              <a:rPr lang="en-US" sz="1200" kern="1200" dirty="0" smtClean="0">
                <a:solidFill>
                  <a:schemeClr val="tx1"/>
                </a:solidFill>
                <a:effectLst/>
                <a:latin typeface="+mn-lt"/>
                <a:ea typeface="+mn-ea"/>
                <a:cs typeface="+mn-cs"/>
              </a:rPr>
              <a:t>Community Catalyst</a:t>
            </a:r>
          </a:p>
          <a:p>
            <a:pPr lvl="0"/>
            <a:r>
              <a:rPr lang="en-US" sz="1200" b="1" kern="1200" dirty="0" smtClean="0">
                <a:solidFill>
                  <a:schemeClr val="tx1"/>
                </a:solidFill>
                <a:effectLst/>
                <a:latin typeface="+mn-lt"/>
                <a:ea typeface="+mn-ea"/>
                <a:cs typeface="+mn-cs"/>
              </a:rPr>
              <a:t>Chien-Chi Huang</a:t>
            </a:r>
            <a:r>
              <a:rPr lang="en-US" sz="1200" kern="1200" dirty="0" smtClean="0">
                <a:solidFill>
                  <a:schemeClr val="tx1"/>
                </a:solidFill>
                <a:effectLst/>
                <a:latin typeface="+mn-lt"/>
                <a:ea typeface="+mn-ea"/>
                <a:cs typeface="+mn-cs"/>
              </a:rPr>
              <a:t> Healthy Chinatown Alliance and Asian Women for Health</a:t>
            </a:r>
          </a:p>
          <a:p>
            <a:pPr lvl="0"/>
            <a:r>
              <a:rPr lang="en-US" sz="1200" b="1" kern="1200" dirty="0" smtClean="0">
                <a:solidFill>
                  <a:schemeClr val="tx1"/>
                </a:solidFill>
                <a:effectLst/>
                <a:latin typeface="+mn-lt"/>
                <a:ea typeface="+mn-ea"/>
                <a:cs typeface="+mn-cs"/>
              </a:rPr>
              <a:t>Vivien Morris </a:t>
            </a:r>
            <a:r>
              <a:rPr lang="en-US" sz="1200" kern="1200" dirty="0" smtClean="0">
                <a:solidFill>
                  <a:schemeClr val="tx1"/>
                </a:solidFill>
                <a:effectLst/>
                <a:latin typeface="+mn-lt"/>
                <a:ea typeface="+mn-ea"/>
                <a:cs typeface="+mn-cs"/>
              </a:rPr>
              <a:t>Boston Public Health Commission</a:t>
            </a:r>
          </a:p>
          <a:p>
            <a:pPr lvl="0"/>
            <a:r>
              <a:rPr lang="en-US" sz="1200" b="1" kern="1200" dirty="0" smtClean="0">
                <a:solidFill>
                  <a:schemeClr val="tx1"/>
                </a:solidFill>
                <a:effectLst/>
                <a:latin typeface="+mn-lt"/>
                <a:ea typeface="+mn-ea"/>
                <a:cs typeface="+mn-cs"/>
              </a:rPr>
              <a:t>Cynthia Lewis </a:t>
            </a:r>
            <a:r>
              <a:rPr lang="en-US" sz="1200" kern="1200" dirty="0" smtClean="0">
                <a:solidFill>
                  <a:schemeClr val="tx1"/>
                </a:solidFill>
                <a:effectLst/>
                <a:latin typeface="+mn-lt"/>
                <a:ea typeface="+mn-ea"/>
                <a:cs typeface="+mn-cs"/>
              </a:rPr>
              <a:t>Mattapan United</a:t>
            </a:r>
          </a:p>
          <a:p>
            <a:pPr lvl="0"/>
            <a:r>
              <a:rPr lang="en-US" sz="1200" b="1" kern="1200" dirty="0" smtClean="0">
                <a:solidFill>
                  <a:schemeClr val="tx1"/>
                </a:solidFill>
                <a:effectLst/>
                <a:latin typeface="+mn-lt"/>
                <a:ea typeface="+mn-ea"/>
                <a:cs typeface="+mn-cs"/>
              </a:rPr>
              <a:t>Lilly Marcelin </a:t>
            </a:r>
            <a:r>
              <a:rPr lang="en-US" sz="1200" kern="1200" dirty="0" smtClean="0">
                <a:solidFill>
                  <a:schemeClr val="tx1"/>
                </a:solidFill>
                <a:effectLst/>
                <a:latin typeface="+mn-lt"/>
                <a:ea typeface="+mn-ea"/>
                <a:cs typeface="+mn-cs"/>
              </a:rPr>
              <a:t>Resilient Sisterhood Project</a:t>
            </a:r>
          </a:p>
          <a:p>
            <a:pPr lvl="0"/>
            <a:r>
              <a:rPr lang="en-US" sz="1200" b="1" kern="1200" dirty="0" smtClean="0">
                <a:solidFill>
                  <a:schemeClr val="tx1"/>
                </a:solidFill>
                <a:effectLst/>
                <a:latin typeface="+mn-lt"/>
                <a:ea typeface="+mn-ea"/>
                <a:cs typeface="+mn-cs"/>
              </a:rPr>
              <a:t>Jamiese Martin </a:t>
            </a:r>
            <a:r>
              <a:rPr lang="en-US" sz="1200" kern="1200" dirty="0" smtClean="0">
                <a:solidFill>
                  <a:schemeClr val="tx1"/>
                </a:solidFill>
                <a:effectLst/>
                <a:latin typeface="+mn-lt"/>
                <a:ea typeface="+mn-ea"/>
                <a:cs typeface="+mn-cs"/>
              </a:rPr>
              <a:t>Franklin Field/Franklin Hill Dorchester Healthy Boston Coalition</a:t>
            </a:r>
          </a:p>
          <a:p>
            <a:pPr lvl="0"/>
            <a:r>
              <a:rPr lang="en-US" sz="1200" b="1" kern="1200" dirty="0" smtClean="0">
                <a:solidFill>
                  <a:schemeClr val="tx1"/>
                </a:solidFill>
                <a:effectLst/>
                <a:latin typeface="+mn-lt"/>
                <a:ea typeface="+mn-ea"/>
                <a:cs typeface="+mn-cs"/>
              </a:rPr>
              <a:t>David Price, </a:t>
            </a:r>
            <a:r>
              <a:rPr lang="en-US" sz="1200" kern="1200" dirty="0" smtClean="0">
                <a:solidFill>
                  <a:schemeClr val="tx1"/>
                </a:solidFill>
                <a:effectLst/>
                <a:latin typeface="+mn-lt"/>
                <a:ea typeface="+mn-ea"/>
                <a:cs typeface="+mn-cs"/>
              </a:rPr>
              <a:t>Nuestra Comunidad Development Corporation</a:t>
            </a:r>
          </a:p>
          <a:p>
            <a:pPr lvl="0"/>
            <a:r>
              <a:rPr lang="en-US" sz="1200" b="1" kern="1200" dirty="0" smtClean="0">
                <a:solidFill>
                  <a:schemeClr val="tx1"/>
                </a:solidFill>
                <a:effectLst/>
                <a:latin typeface="+mn-lt"/>
                <a:ea typeface="+mn-ea"/>
                <a:cs typeface="+mn-cs"/>
              </a:rPr>
              <a:t>Ryan Ribeiro </a:t>
            </a:r>
            <a:r>
              <a:rPr lang="en-US" sz="1200" kern="1200" dirty="0" smtClean="0">
                <a:solidFill>
                  <a:schemeClr val="tx1"/>
                </a:solidFill>
                <a:effectLst/>
                <a:latin typeface="+mn-lt"/>
                <a:ea typeface="+mn-ea"/>
                <a:cs typeface="+mn-cs"/>
              </a:rPr>
              <a:t>Harbor Health Services, Inc.</a:t>
            </a:r>
          </a:p>
          <a:p>
            <a:pPr lvl="0"/>
            <a:r>
              <a:rPr lang="en-US" sz="1200" b="1" kern="1200" dirty="0" smtClean="0">
                <a:solidFill>
                  <a:schemeClr val="tx1"/>
                </a:solidFill>
                <a:effectLst/>
                <a:latin typeface="+mn-lt"/>
                <a:ea typeface="+mn-ea"/>
                <a:cs typeface="+mn-cs"/>
              </a:rPr>
              <a:t>John Riordan </a:t>
            </a:r>
            <a:r>
              <a:rPr lang="en-US" sz="1200" kern="1200" dirty="0" smtClean="0">
                <a:solidFill>
                  <a:schemeClr val="tx1"/>
                </a:solidFill>
                <a:effectLst/>
                <a:latin typeface="+mn-lt"/>
                <a:ea typeface="+mn-ea"/>
                <a:cs typeface="+mn-cs"/>
              </a:rPr>
              <a:t>Jamaica Plain Tree of Life/Arbol de Vida Coalition</a:t>
            </a:r>
          </a:p>
          <a:p>
            <a:pPr lvl="0"/>
            <a:r>
              <a:rPr lang="en-US" sz="1200" b="1" kern="1200" dirty="0" smtClean="0">
                <a:solidFill>
                  <a:schemeClr val="tx1"/>
                </a:solidFill>
                <a:effectLst/>
                <a:latin typeface="+mn-lt"/>
                <a:ea typeface="+mn-ea"/>
                <a:cs typeface="+mn-cs"/>
              </a:rPr>
              <a:t>Charlotte “Dee” Spinkston (Clerk) </a:t>
            </a:r>
            <a:r>
              <a:rPr lang="en-US" sz="1200" kern="1200" dirty="0" smtClean="0">
                <a:solidFill>
                  <a:schemeClr val="tx1"/>
                </a:solidFill>
                <a:effectLst/>
                <a:latin typeface="+mn-lt"/>
                <a:ea typeface="+mn-ea"/>
                <a:cs typeface="+mn-cs"/>
              </a:rPr>
              <a:t>Urban PRIDE</a:t>
            </a:r>
          </a:p>
          <a:p>
            <a:pPr lvl="0"/>
            <a:r>
              <a:rPr lang="en-US" sz="1200" b="1" kern="1200" dirty="0" smtClean="0">
                <a:solidFill>
                  <a:schemeClr val="tx1"/>
                </a:solidFill>
                <a:effectLst/>
                <a:latin typeface="+mn-lt"/>
                <a:ea typeface="+mn-ea"/>
                <a:cs typeface="+mn-cs"/>
              </a:rPr>
              <a:t>Kay Walsh </a:t>
            </a:r>
            <a:r>
              <a:rPr lang="en-US" sz="1200" kern="1200" dirty="0" smtClean="0">
                <a:solidFill>
                  <a:schemeClr val="tx1"/>
                </a:solidFill>
                <a:effectLst/>
                <a:latin typeface="+mn-lt"/>
                <a:ea typeface="+mn-ea"/>
                <a:cs typeface="+mn-cs"/>
              </a:rPr>
              <a:t>South Boston Collaborative Action Network</a:t>
            </a:r>
          </a:p>
          <a:p>
            <a:r>
              <a:rPr lang="en-US" sz="1200" dirty="0" smtClean="0">
                <a:effectLst/>
              </a:rPr>
              <a:t> </a:t>
            </a:r>
            <a:endParaRPr lang="en-US" dirty="0" smtClean="0">
              <a:effectLst/>
            </a:endParaRPr>
          </a:p>
          <a:p>
            <a:r>
              <a:rPr lang="en-US" sz="1200" dirty="0" smtClean="0">
                <a:effectLst/>
              </a:rPr>
              <a:t>I would also like to thank our current funders which include:</a:t>
            </a:r>
            <a:endParaRPr lang="en-US" dirty="0" smtClean="0">
              <a:effectLst/>
            </a:endParaRPr>
          </a:p>
          <a:p>
            <a:pPr lvl="0"/>
            <a:r>
              <a:rPr lang="en-US" sz="1200" kern="1200" dirty="0" smtClean="0">
                <a:solidFill>
                  <a:schemeClr val="tx1"/>
                </a:solidFill>
                <a:effectLst/>
                <a:latin typeface="+mn-lt"/>
                <a:ea typeface="+mn-ea"/>
                <a:cs typeface="+mn-cs"/>
              </a:rPr>
              <a:t>Boston Public Health Commission</a:t>
            </a:r>
          </a:p>
          <a:p>
            <a:pPr lvl="0"/>
            <a:r>
              <a:rPr lang="en-US" sz="1200" kern="1200" dirty="0" smtClean="0">
                <a:solidFill>
                  <a:schemeClr val="tx1"/>
                </a:solidFill>
                <a:effectLst/>
                <a:latin typeface="+mn-lt"/>
                <a:ea typeface="+mn-ea"/>
                <a:cs typeface="+mn-cs"/>
              </a:rPr>
              <a:t>Beth Israel Deaconess Medical Center</a:t>
            </a:r>
          </a:p>
          <a:p>
            <a:pPr lvl="0"/>
            <a:r>
              <a:rPr lang="en-US" sz="1200" kern="1200" dirty="0" smtClean="0">
                <a:solidFill>
                  <a:schemeClr val="tx1"/>
                </a:solidFill>
                <a:effectLst/>
                <a:latin typeface="+mn-lt"/>
                <a:ea typeface="+mn-ea"/>
                <a:cs typeface="+mn-cs"/>
              </a:rPr>
              <a:t>Boston Medical Center</a:t>
            </a:r>
          </a:p>
          <a:p>
            <a:pPr lvl="0"/>
            <a:r>
              <a:rPr lang="en-US" sz="1200" kern="1200" dirty="0" smtClean="0">
                <a:solidFill>
                  <a:schemeClr val="tx1"/>
                </a:solidFill>
                <a:effectLst/>
                <a:latin typeface="+mn-lt"/>
                <a:ea typeface="+mn-ea"/>
                <a:cs typeface="+mn-cs"/>
              </a:rPr>
              <a:t>Brigham and Women’s Hospital and Brigham and Women’s at Faulkner Hospital</a:t>
            </a:r>
          </a:p>
          <a:p>
            <a:pPr lvl="0"/>
            <a:r>
              <a:rPr lang="en-US" sz="1200" kern="1200" dirty="0" smtClean="0">
                <a:solidFill>
                  <a:schemeClr val="tx1"/>
                </a:solidFill>
                <a:effectLst/>
                <a:latin typeface="+mn-lt"/>
                <a:ea typeface="+mn-ea"/>
                <a:cs typeface="+mn-cs"/>
              </a:rPr>
              <a:t>Steward HealthCare – St. Elizabeth’s Hospital and Carney Hospital</a:t>
            </a:r>
          </a:p>
          <a:p>
            <a:pPr lvl="0"/>
            <a:r>
              <a:rPr lang="en-US" sz="1200" kern="1200" dirty="0" smtClean="0">
                <a:solidFill>
                  <a:schemeClr val="tx1"/>
                </a:solidFill>
                <a:effectLst/>
                <a:latin typeface="+mn-lt"/>
                <a:ea typeface="+mn-ea"/>
                <a:cs typeface="+mn-cs"/>
              </a:rPr>
              <a:t>Public Health Institute</a:t>
            </a:r>
          </a:p>
          <a:p>
            <a:pPr lvl="0"/>
            <a:r>
              <a:rPr lang="en-US" sz="1200" kern="1200" dirty="0" smtClean="0">
                <a:solidFill>
                  <a:schemeClr val="tx1"/>
                </a:solidFill>
                <a:effectLst/>
                <a:latin typeface="+mn-lt"/>
                <a:ea typeface="+mn-ea"/>
                <a:cs typeface="+mn-cs"/>
              </a:rPr>
              <a:t>And a special thanks to our fiscal sponsor Health Resources in Action where we make our home and who helps us stay on track financially and always looks for ways to connect BACH and its members to innovative public health initiatives.</a:t>
            </a:r>
          </a:p>
          <a:p>
            <a:endParaRPr lang="en-US" dirty="0"/>
          </a:p>
        </p:txBody>
      </p:sp>
      <p:sp>
        <p:nvSpPr>
          <p:cNvPr id="4" name="Slide Number Placeholder 3"/>
          <p:cNvSpPr>
            <a:spLocks noGrp="1"/>
          </p:cNvSpPr>
          <p:nvPr>
            <p:ph type="sldNum" sz="quarter" idx="10"/>
          </p:nvPr>
        </p:nvSpPr>
        <p:spPr/>
        <p:txBody>
          <a:bodyPr/>
          <a:lstStyle/>
          <a:p>
            <a:fld id="{AAC1E30A-1789-40C9-A26D-06D50091E75D}" type="slidenum">
              <a:rPr lang="en-US" smtClean="0"/>
              <a:t>4</a:t>
            </a:fld>
            <a:endParaRPr lang="en-US"/>
          </a:p>
        </p:txBody>
      </p:sp>
    </p:spTree>
    <p:extLst>
      <p:ext uri="{BB962C8B-B14F-4D97-AF65-F5344CB8AC3E}">
        <p14:creationId xmlns:p14="http://schemas.microsoft.com/office/powerpoint/2010/main" val="3539957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effectLst/>
              </a:rPr>
              <a:t>VAL</a:t>
            </a:r>
            <a:r>
              <a:rPr lang="en-US" sz="1200" dirty="0" smtClean="0">
                <a:effectLst/>
              </a:rPr>
              <a:t> I would also like to thank our current funders which include:</a:t>
            </a:r>
            <a:endParaRPr lang="en-US" dirty="0" smtClean="0">
              <a:effectLst/>
            </a:endParaRPr>
          </a:p>
          <a:p>
            <a:pPr lvl="0"/>
            <a:r>
              <a:rPr lang="en-US" sz="1200" kern="1200" dirty="0" smtClean="0">
                <a:solidFill>
                  <a:schemeClr val="tx1"/>
                </a:solidFill>
                <a:effectLst/>
                <a:latin typeface="+mn-lt"/>
                <a:ea typeface="+mn-ea"/>
                <a:cs typeface="+mn-cs"/>
              </a:rPr>
              <a:t>Boston Public Health Commission</a:t>
            </a:r>
          </a:p>
          <a:p>
            <a:pPr lvl="0"/>
            <a:r>
              <a:rPr lang="en-US" sz="1200" kern="1200" dirty="0" smtClean="0">
                <a:solidFill>
                  <a:schemeClr val="tx1"/>
                </a:solidFill>
                <a:effectLst/>
                <a:latin typeface="+mn-lt"/>
                <a:ea typeface="+mn-ea"/>
                <a:cs typeface="+mn-cs"/>
              </a:rPr>
              <a:t>Beth Israel Deaconess Medical Center</a:t>
            </a:r>
          </a:p>
          <a:p>
            <a:pPr lvl="0"/>
            <a:r>
              <a:rPr lang="en-US" sz="1200" kern="1200" dirty="0" smtClean="0">
                <a:solidFill>
                  <a:schemeClr val="tx1"/>
                </a:solidFill>
                <a:effectLst/>
                <a:latin typeface="+mn-lt"/>
                <a:ea typeface="+mn-ea"/>
                <a:cs typeface="+mn-cs"/>
              </a:rPr>
              <a:t>Boston Medical Center</a:t>
            </a:r>
          </a:p>
          <a:p>
            <a:pPr lvl="0"/>
            <a:r>
              <a:rPr lang="en-US" sz="1200" kern="1200" dirty="0" smtClean="0">
                <a:solidFill>
                  <a:schemeClr val="tx1"/>
                </a:solidFill>
                <a:effectLst/>
                <a:latin typeface="+mn-lt"/>
                <a:ea typeface="+mn-ea"/>
                <a:cs typeface="+mn-cs"/>
              </a:rPr>
              <a:t>Brigham and Women’s Hospital and Brigham and Women’s at Faulkner Hospital</a:t>
            </a:r>
          </a:p>
          <a:p>
            <a:pPr lvl="0"/>
            <a:r>
              <a:rPr lang="en-US" sz="1200" kern="1200" dirty="0" smtClean="0">
                <a:solidFill>
                  <a:schemeClr val="tx1"/>
                </a:solidFill>
                <a:effectLst/>
                <a:latin typeface="+mn-lt"/>
                <a:ea typeface="+mn-ea"/>
                <a:cs typeface="+mn-cs"/>
              </a:rPr>
              <a:t>Steward HealthCare – St. Elizabeth’s Hospital and Carney Hospital</a:t>
            </a:r>
          </a:p>
          <a:p>
            <a:pPr lvl="0"/>
            <a:r>
              <a:rPr lang="en-US" sz="1200" kern="1200" dirty="0" smtClean="0">
                <a:solidFill>
                  <a:schemeClr val="tx1"/>
                </a:solidFill>
                <a:effectLst/>
                <a:latin typeface="+mn-lt"/>
                <a:ea typeface="+mn-ea"/>
                <a:cs typeface="+mn-cs"/>
              </a:rPr>
              <a:t>Public Health Institute</a:t>
            </a:r>
          </a:p>
          <a:p>
            <a:pPr lvl="0"/>
            <a:r>
              <a:rPr lang="en-US" sz="1200" kern="1200" dirty="0" smtClean="0">
                <a:solidFill>
                  <a:schemeClr val="tx1"/>
                </a:solidFill>
                <a:effectLst/>
                <a:latin typeface="+mn-lt"/>
                <a:ea typeface="+mn-ea"/>
                <a:cs typeface="+mn-cs"/>
              </a:rPr>
              <a:t>And a special thanks to our fiscal sponsor Health Resources in Action where we make our home and who helps us stay on track financially and always looks for ways to connect BACH and its members to innovative public health initiatives.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AC1E30A-1789-40C9-A26D-06D50091E75D}" type="slidenum">
              <a:rPr lang="en-US" smtClean="0"/>
              <a:t>5</a:t>
            </a:fld>
            <a:endParaRPr lang="en-US"/>
          </a:p>
        </p:txBody>
      </p:sp>
    </p:spTree>
    <p:extLst>
      <p:ext uri="{BB962C8B-B14F-4D97-AF65-F5344CB8AC3E}">
        <p14:creationId xmlns:p14="http://schemas.microsoft.com/office/powerpoint/2010/main" val="2145289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rgbClr val="FF0000"/>
                </a:solidFill>
                <a:effectLst/>
                <a:latin typeface="+mn-lt"/>
                <a:ea typeface="+mn-ea"/>
                <a:cs typeface="+mn-cs"/>
              </a:rPr>
              <a:t>VAL </a:t>
            </a:r>
            <a:r>
              <a:rPr lang="en-US" sz="1200" kern="1200" dirty="0" smtClean="0">
                <a:solidFill>
                  <a:schemeClr val="tx1"/>
                </a:solidFill>
                <a:effectLst/>
                <a:latin typeface="+mn-lt"/>
                <a:ea typeface="+mn-ea"/>
                <a:cs typeface="+mn-cs"/>
              </a:rPr>
              <a:t>As you know, we identified five strategic issues. Under the leadership of Vivien Morris, the Health Planning and Improvement Committee has formed work groups to track the city’s progress in addressing these issues, all of which, in one way or another are related to racial inequities that result in racial and ethnic health inequities. The Steering Committee decided last year to form a Racial Equity Committee whose charge was to help BACH address racism by first taking a deep look at what we do and how we do it. Through the facilitation of consultants Susan Naimark and Curdina Hill the Steering committee, staff and other volunteer leaders participated in six half-day training and discussion sessions to look at our own processes and, as a result, are making some changes. One simple change is that we will hold some of our Steering Committee meetings at different neighborhood organizations as one way of connecting our work and community residents. We have also developed work plans that explicitly address race when relevant. We welcome your input into how we can continue to improve our work in this realm. We also rewrote our policies on and budgeted to provide stipends and financial assistance for conference and workshop participation by neighborhood residents. These are small steps but ones that we think will strengthen community members’ involvement in health issues.</a:t>
            </a:r>
          </a:p>
          <a:p>
            <a:r>
              <a:rPr lang="en-US" sz="1200" kern="1200" dirty="0" smtClean="0">
                <a:solidFill>
                  <a:schemeClr val="tx1"/>
                </a:solidFill>
                <a:effectLst/>
                <a:latin typeface="+mn-lt"/>
                <a:ea typeface="+mn-ea"/>
                <a:cs typeface="+mn-cs"/>
              </a:rPr>
              <a:t>Now I would like to introduce Jamiah</a:t>
            </a:r>
            <a:r>
              <a:rPr lang="en-US" sz="1200" kern="1200" baseline="0" dirty="0" smtClean="0">
                <a:solidFill>
                  <a:schemeClr val="tx1"/>
                </a:solidFill>
                <a:effectLst/>
                <a:latin typeface="+mn-lt"/>
                <a:ea typeface="+mn-ea"/>
                <a:cs typeface="+mn-cs"/>
              </a:rPr>
              <a:t> Tappin, </a:t>
            </a:r>
            <a:r>
              <a:rPr lang="en-US" sz="1200" kern="1200" dirty="0" smtClean="0">
                <a:solidFill>
                  <a:schemeClr val="tx1"/>
                </a:solidFill>
                <a:effectLst/>
                <a:latin typeface="+mn-lt"/>
                <a:ea typeface="+mn-ea"/>
                <a:cs typeface="+mn-cs"/>
              </a:rPr>
              <a:t>BACH’s Manager of Organizing and Communications</a:t>
            </a:r>
            <a:r>
              <a:rPr lang="en-US" sz="1200" kern="1200" baseline="0" dirty="0" smtClean="0">
                <a:solidFill>
                  <a:schemeClr val="tx1"/>
                </a:solidFill>
                <a:effectLst/>
                <a:latin typeface="+mn-lt"/>
                <a:ea typeface="+mn-ea"/>
                <a:cs typeface="+mn-cs"/>
              </a:rPr>
              <a:t> (and the star of a certain video). </a:t>
            </a:r>
            <a:endParaRPr lang="en-US" dirty="0"/>
          </a:p>
        </p:txBody>
      </p:sp>
      <p:sp>
        <p:nvSpPr>
          <p:cNvPr id="4" name="Slide Number Placeholder 3"/>
          <p:cNvSpPr>
            <a:spLocks noGrp="1"/>
          </p:cNvSpPr>
          <p:nvPr>
            <p:ph type="sldNum" sz="quarter" idx="10"/>
          </p:nvPr>
        </p:nvSpPr>
        <p:spPr/>
        <p:txBody>
          <a:bodyPr/>
          <a:lstStyle/>
          <a:p>
            <a:fld id="{AAC1E30A-1789-40C9-A26D-06D50091E75D}" type="slidenum">
              <a:rPr lang="en-US" smtClean="0"/>
              <a:t>6</a:t>
            </a:fld>
            <a:endParaRPr lang="en-US"/>
          </a:p>
        </p:txBody>
      </p:sp>
    </p:spTree>
    <p:extLst>
      <p:ext uri="{BB962C8B-B14F-4D97-AF65-F5344CB8AC3E}">
        <p14:creationId xmlns:p14="http://schemas.microsoft.com/office/powerpoint/2010/main" val="3749192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Jamiah</a:t>
            </a:r>
            <a:r>
              <a:rPr lang="en-US" sz="1200" kern="1200" dirty="0" smtClean="0">
                <a:solidFill>
                  <a:schemeClr val="tx1"/>
                </a:solidFill>
                <a:effectLst/>
                <a:latin typeface="+mn-lt"/>
                <a:ea typeface="+mn-ea"/>
                <a:cs typeface="+mn-cs"/>
              </a:rPr>
              <a:t> Last year, we developed a relationship with Social Capital, Inc.’s AmeriCorps program and were fortunate to have Emily Conwell</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us last year and Olivia Larkin this year. They have helped us to communicate more clearly and to engage new participants in BACH’s activities.</a:t>
            </a:r>
          </a:p>
          <a:p>
            <a:r>
              <a:rPr lang="en-US" sz="1200" kern="1200" dirty="0" smtClean="0">
                <a:solidFill>
                  <a:schemeClr val="tx1"/>
                </a:solidFill>
                <a:effectLst/>
                <a:latin typeface="+mn-lt"/>
                <a:ea typeface="+mn-ea"/>
                <a:cs typeface="+mn-cs"/>
              </a:rPr>
              <a:t>In addition to producing the video “Making the Connections, Boston” with which we began the program, the Community Engagement and Membership Committee, which I staff, with the help of neighborhood coalitions and other community based groups, produced 4 resource fairs and 10 neighborhood meetings on a range of community health topics including Navigating Healthcare, Stress Management, Financial Stability, Stand Against Racism, Domestic Violence, Exercising in Your Community, Immigrant Leadership, Women’s Health, and AIDS and HIV. As a result of these efforts the BACH mailing list has grown to over 2000 people from around the city. We also launched a new communication vehicle, the bi-weekly BACH Learns through which we can alert our members about training, education, and advocacy opportunities.</a:t>
            </a:r>
          </a:p>
          <a:p>
            <a:endParaRPr lang="en-US" dirty="0"/>
          </a:p>
        </p:txBody>
      </p:sp>
      <p:sp>
        <p:nvSpPr>
          <p:cNvPr id="4" name="Slide Number Placeholder 3"/>
          <p:cNvSpPr>
            <a:spLocks noGrp="1"/>
          </p:cNvSpPr>
          <p:nvPr>
            <p:ph type="sldNum" sz="quarter" idx="10"/>
          </p:nvPr>
        </p:nvSpPr>
        <p:spPr/>
        <p:txBody>
          <a:bodyPr/>
          <a:lstStyle/>
          <a:p>
            <a:fld id="{AAC1E30A-1789-40C9-A26D-06D50091E75D}" type="slidenum">
              <a:rPr lang="en-US" smtClean="0"/>
              <a:t>7</a:t>
            </a:fld>
            <a:endParaRPr lang="en-US"/>
          </a:p>
        </p:txBody>
      </p:sp>
    </p:spTree>
    <p:extLst>
      <p:ext uri="{BB962C8B-B14F-4D97-AF65-F5344CB8AC3E}">
        <p14:creationId xmlns:p14="http://schemas.microsoft.com/office/powerpoint/2010/main" val="906026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JAMIAH </a:t>
            </a:r>
            <a:r>
              <a:rPr lang="en-US" sz="1200" kern="1200" dirty="0" smtClean="0">
                <a:solidFill>
                  <a:schemeClr val="tx1"/>
                </a:solidFill>
                <a:effectLst/>
                <a:latin typeface="+mn-lt"/>
                <a:ea typeface="+mn-ea"/>
                <a:cs typeface="+mn-cs"/>
              </a:rPr>
              <a:t>So, this past year we have transitioned to focusing on implementation of the goals of the MAPP health planning process. The work groups have been re-formed in the Health Planning and Improvement Committee, led by Vivien Morris with help from our three interns from the MPH program at Boston University School of Public Health and the MSW program at the BU School of Social Work. And there is room for more volunteers!</a:t>
            </a:r>
          </a:p>
          <a:p>
            <a:endParaRPr lang="en-US" b="1" dirty="0"/>
          </a:p>
        </p:txBody>
      </p:sp>
      <p:sp>
        <p:nvSpPr>
          <p:cNvPr id="4" name="Slide Number Placeholder 3"/>
          <p:cNvSpPr>
            <a:spLocks noGrp="1"/>
          </p:cNvSpPr>
          <p:nvPr>
            <p:ph type="sldNum" sz="quarter" idx="10"/>
          </p:nvPr>
        </p:nvSpPr>
        <p:spPr/>
        <p:txBody>
          <a:bodyPr/>
          <a:lstStyle/>
          <a:p>
            <a:fld id="{AAC1E30A-1789-40C9-A26D-06D50091E75D}" type="slidenum">
              <a:rPr lang="en-US" smtClean="0"/>
              <a:t>8</a:t>
            </a:fld>
            <a:endParaRPr lang="en-US"/>
          </a:p>
        </p:txBody>
      </p:sp>
    </p:spTree>
    <p:extLst>
      <p:ext uri="{BB962C8B-B14F-4D97-AF65-F5344CB8AC3E}">
        <p14:creationId xmlns:p14="http://schemas.microsoft.com/office/powerpoint/2010/main" val="4274026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PHILLIP</a:t>
            </a:r>
            <a:r>
              <a:rPr lang="en-US" sz="1200" kern="1200" dirty="0" smtClean="0">
                <a:solidFill>
                  <a:schemeClr val="tx1"/>
                </a:solidFill>
                <a:effectLst/>
                <a:latin typeface="+mn-lt"/>
                <a:ea typeface="+mn-ea"/>
                <a:cs typeface="+mn-cs"/>
              </a:rPr>
              <a:t> All of the grants that BACH is able to make are funded from Community Health Initiatives from hospital determination of need processes. This past year we were able to make a total of  nearly $200,000 which accounts for half our annual budget. At last year’s annual meeting, we announced the four organizations to which the Community Investment Committee awarded grants to work on some of the strategic issues identified in the MAPP report…and a year later we can report on the excellent work they did</a:t>
            </a:r>
          </a:p>
          <a:p>
            <a:pPr lvl="0"/>
            <a:r>
              <a:rPr lang="en-US" sz="1200" b="1" kern="1200" dirty="0" smtClean="0">
                <a:solidFill>
                  <a:schemeClr val="tx1"/>
                </a:solidFill>
                <a:effectLst/>
                <a:latin typeface="+mn-lt"/>
                <a:ea typeface="+mn-ea"/>
                <a:cs typeface="+mn-cs"/>
              </a:rPr>
              <a:t>Youth Hub </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Using a participatory action research model, </a:t>
            </a:r>
            <a:r>
              <a:rPr lang="en-US" sz="1200" kern="1200" dirty="0" err="1" smtClean="0">
                <a:solidFill>
                  <a:schemeClr val="tx1"/>
                </a:solidFill>
                <a:effectLst/>
                <a:latin typeface="+mn-lt"/>
                <a:ea typeface="+mn-ea"/>
                <a:cs typeface="+mn-cs"/>
              </a:rPr>
              <a:t>YouthHUB</a:t>
            </a:r>
            <a:r>
              <a:rPr lang="en-US" sz="1200" kern="1200" dirty="0" smtClean="0">
                <a:solidFill>
                  <a:schemeClr val="tx1"/>
                </a:solidFill>
                <a:effectLst/>
                <a:latin typeface="+mn-lt"/>
                <a:ea typeface="+mn-ea"/>
                <a:cs typeface="+mn-cs"/>
              </a:rPr>
              <a:t> focused on youth employment opportunities in Dorchester through a series of Youth Cohorts, workshops, coaching, peer leadership and employer and community support activities. This resulted in 100% of participants obtaining a job. They are now talking with Mattapan United about replicating this approach in that neighborhood.</a:t>
            </a:r>
          </a:p>
          <a:p>
            <a:pPr lvl="0"/>
            <a:r>
              <a:rPr lang="en-US" sz="1200" b="1" kern="1200" dirty="0" smtClean="0">
                <a:solidFill>
                  <a:schemeClr val="tx1"/>
                </a:solidFill>
                <a:effectLst/>
                <a:latin typeface="+mn-lt"/>
                <a:ea typeface="+mn-ea"/>
                <a:cs typeface="+mn-cs"/>
              </a:rPr>
              <a:t>JP Tree of Life/Arbol de Vida</a:t>
            </a:r>
            <a:endParaRPr lang="en-US" sz="12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Focusing on bus transit equity and its connection to community health, this coalition with its partners, JP Racial Justice and Equity Collaborative, Southern Jamaica Plain Health Center, Codman Square Health Center, CCHERS, Alternatives for Community Environment (ACE) and </a:t>
            </a:r>
            <a:r>
              <a:rPr lang="en-US" sz="1200" u="sng" kern="1200" dirty="0" smtClean="0">
                <a:solidFill>
                  <a:schemeClr val="tx1"/>
                </a:solidFill>
                <a:effectLst/>
                <a:latin typeface="+mn-lt"/>
                <a:ea typeface="+mn-ea"/>
                <a:cs typeface="+mn-cs"/>
              </a:rPr>
              <a:t>On The Move Boston</a:t>
            </a:r>
            <a:r>
              <a:rPr lang="en-US" sz="1200" kern="1200" dirty="0" smtClean="0">
                <a:solidFill>
                  <a:schemeClr val="tx1"/>
                </a:solidFill>
                <a:effectLst/>
                <a:latin typeface="+mn-lt"/>
                <a:ea typeface="+mn-ea"/>
                <a:cs typeface="+mn-cs"/>
              </a:rPr>
              <a:t> worked to engage community health center leadership in understanding that </a:t>
            </a:r>
            <a:r>
              <a:rPr lang="en-US" sz="1200" u="sng" kern="1200" dirty="0" smtClean="0">
                <a:solidFill>
                  <a:schemeClr val="tx1"/>
                </a:solidFill>
                <a:effectLst/>
                <a:latin typeface="+mn-lt"/>
                <a:ea typeface="+mn-ea"/>
                <a:cs typeface="+mn-cs"/>
              </a:rPr>
              <a:t>poor transportation impacts health by limiting access to food, work, worship, school, community, beyond limiting access to healthcare appointments</a:t>
            </a:r>
            <a:r>
              <a:rPr lang="en-US" sz="1200" kern="1200" dirty="0" smtClean="0">
                <a:solidFill>
                  <a:schemeClr val="tx1"/>
                </a:solidFill>
                <a:effectLst/>
                <a:latin typeface="+mn-lt"/>
                <a:ea typeface="+mn-ea"/>
                <a:cs typeface="+mn-cs"/>
              </a:rPr>
              <a:t>. Eleven health centers participated in surveying 928 respondents gathered very useful information including the need for more frequent and on-time buses.</a:t>
            </a:r>
          </a:p>
          <a:p>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CCHERS</a:t>
            </a:r>
          </a:p>
          <a:p>
            <a:pPr lvl="1"/>
            <a:r>
              <a:rPr lang="en-US" sz="1200" kern="1200" dirty="0" smtClean="0">
                <a:solidFill>
                  <a:schemeClr val="tx1"/>
                </a:solidFill>
                <a:effectLst/>
                <a:latin typeface="+mn-lt"/>
                <a:ea typeface="+mn-ea"/>
                <a:cs typeface="+mn-cs"/>
              </a:rPr>
              <a:t>The Center for Community Health, Education, Research, and Services, provided three training intensives on health equity, social determinants of health, and advocacy skills…one for teens, one for staff and board of community development corporations and one for coalition and other community-based organizations.</a:t>
            </a:r>
          </a:p>
          <a:p>
            <a:pPr lvl="0"/>
            <a:r>
              <a:rPr lang="en-US" sz="1200" kern="1200" dirty="0" smtClean="0">
                <a:solidFill>
                  <a:schemeClr val="tx1"/>
                </a:solidFill>
                <a:effectLst/>
                <a:latin typeface="+mn-lt"/>
                <a:ea typeface="+mn-ea"/>
                <a:cs typeface="+mn-cs"/>
              </a:rPr>
              <a:t>NOAH</a:t>
            </a:r>
          </a:p>
          <a:p>
            <a:pPr lvl="1"/>
            <a:r>
              <a:rPr lang="en-US" sz="1200" kern="1200" dirty="0" smtClean="0">
                <a:solidFill>
                  <a:schemeClr val="tx1"/>
                </a:solidFill>
                <a:effectLst/>
                <a:latin typeface="+mn-lt"/>
                <a:ea typeface="+mn-ea"/>
                <a:cs typeface="+mn-cs"/>
              </a:rPr>
              <a:t>Neighborhood of Affordable Housing in East Boston, partnered with the Metropolitan Area Planning Council on a place-making project which was a year-long process of public visioning to improve the health and walkability in highly traffic impacted communities of color. Through a photo-voice project in the Eagle Hill neighborhood of East Boston, and a survey of 400 residents conducted by NOAH’s Youth Research Organizers, they developed a plan for the redesign of the Clark Square intersection culminating in a demonstration of traffic calming and open space reclamation and a </a:t>
            </a:r>
            <a:r>
              <a:rPr lang="en-US" sz="1200" kern="1200" dirty="0" err="1" smtClean="0">
                <a:solidFill>
                  <a:schemeClr val="tx1"/>
                </a:solidFill>
                <a:effectLst/>
                <a:latin typeface="+mn-lt"/>
                <a:ea typeface="+mn-ea"/>
                <a:cs typeface="+mn-cs"/>
              </a:rPr>
              <a:t>Dia</a:t>
            </a:r>
            <a:r>
              <a:rPr lang="en-US" sz="1200" kern="1200" dirty="0" smtClean="0">
                <a:solidFill>
                  <a:schemeClr val="tx1"/>
                </a:solidFill>
                <a:effectLst/>
                <a:latin typeface="+mn-lt"/>
                <a:ea typeface="+mn-ea"/>
                <a:cs typeface="+mn-cs"/>
              </a:rPr>
              <a:t> del </a:t>
            </a:r>
            <a:r>
              <a:rPr lang="en-US" sz="1200" kern="1200" dirty="0" err="1" smtClean="0">
                <a:solidFill>
                  <a:schemeClr val="tx1"/>
                </a:solidFill>
                <a:effectLst/>
                <a:latin typeface="+mn-lt"/>
                <a:ea typeface="+mn-ea"/>
                <a:cs typeface="+mn-cs"/>
              </a:rPr>
              <a:t>Maiz</a:t>
            </a:r>
            <a:r>
              <a:rPr lang="en-US" sz="1200" kern="1200" dirty="0" smtClean="0">
                <a:solidFill>
                  <a:schemeClr val="tx1"/>
                </a:solidFill>
                <a:effectLst/>
                <a:latin typeface="+mn-lt"/>
                <a:ea typeface="+mn-ea"/>
                <a:cs typeface="+mn-cs"/>
              </a:rPr>
              <a:t> (Day of Corn) harvest festival in this heavily Central American neighborhood.</a:t>
            </a:r>
          </a:p>
          <a:p>
            <a:r>
              <a:rPr lang="en-US" sz="1200" kern="1200" dirty="0" smtClean="0">
                <a:solidFill>
                  <a:schemeClr val="tx1"/>
                </a:solidFill>
                <a:effectLst/>
                <a:latin typeface="+mn-lt"/>
                <a:ea typeface="+mn-ea"/>
                <a:cs typeface="+mn-cs"/>
              </a:rPr>
              <a:t>In addition, BACH provided some small grants to neighborhood coalitions to address one or more of these strategic issues at the neighborhood level. Five that we are highlighting are:</a:t>
            </a:r>
          </a:p>
          <a:p>
            <a:r>
              <a:rPr lang="en-US" sz="1200" u="sng" kern="1200" dirty="0" smtClean="0">
                <a:solidFill>
                  <a:schemeClr val="tx1"/>
                </a:solidFill>
                <a:effectLst/>
                <a:latin typeface="+mn-lt"/>
                <a:ea typeface="+mn-ea"/>
                <a:cs typeface="+mn-cs"/>
              </a:rPr>
              <a:t>South Boston Collaborative Advisory Committee</a:t>
            </a:r>
            <a:r>
              <a:rPr lang="en-US" sz="1200" kern="1200" dirty="0" smtClean="0">
                <a:solidFill>
                  <a:schemeClr val="tx1"/>
                </a:solidFill>
                <a:effectLst/>
                <a:latin typeface="+mn-lt"/>
                <a:ea typeface="+mn-ea"/>
                <a:cs typeface="+mn-cs"/>
              </a:rPr>
              <a:t> who continues its leadership in addressing trauma and resilience. They convened an intensive training on Psychological First Aid which attracted over 140 participants. They are active members of the All Hazards Psychological Trauma Network developed by our speaker, Atyia Martin, when she was at the Boston Public Health Commission. And they continue to valiantly address the opioid epidemic and its resultant overdoses and suicides in the neighborhood</a:t>
            </a:r>
          </a:p>
          <a:p>
            <a:r>
              <a:rPr lang="en-US" sz="1200" u="sng" kern="1200" dirty="0" smtClean="0">
                <a:solidFill>
                  <a:schemeClr val="tx1"/>
                </a:solidFill>
                <a:effectLst/>
                <a:latin typeface="+mn-lt"/>
                <a:ea typeface="+mn-ea"/>
                <a:cs typeface="+mn-cs"/>
              </a:rPr>
              <a:t>Jamaica Plain Tree of Life/Arbol de Vida</a:t>
            </a:r>
            <a:r>
              <a:rPr lang="en-US" sz="1200" kern="1200" dirty="0" smtClean="0">
                <a:solidFill>
                  <a:schemeClr val="tx1"/>
                </a:solidFill>
                <a:effectLst/>
                <a:latin typeface="+mn-lt"/>
                <a:ea typeface="+mn-ea"/>
                <a:cs typeface="+mn-cs"/>
              </a:rPr>
              <a:t> who completed an assessment of youth employment programs in Boston, and specifically in JP. They used a “designing from the margins” framework picture and identified that there were no programs who target undocumented or illiterate youth; most programs do not have a mental health component or home visits and are almost all focused on summer employment and for those who speak English. </a:t>
            </a:r>
          </a:p>
          <a:p>
            <a:r>
              <a:rPr lang="en-US" sz="1200" u="sng" kern="1200" dirty="0" smtClean="0">
                <a:solidFill>
                  <a:schemeClr val="tx1"/>
                </a:solidFill>
                <a:effectLst/>
                <a:latin typeface="+mn-lt"/>
                <a:ea typeface="+mn-ea"/>
                <a:cs typeface="+mn-cs"/>
              </a:rPr>
              <a:t>Roxbury Community Alliance for Health/Whittier Street Health Center </a:t>
            </a:r>
            <a:r>
              <a:rPr lang="en-US" sz="1200" kern="1200" dirty="0" smtClean="0">
                <a:solidFill>
                  <a:schemeClr val="tx1"/>
                </a:solidFill>
                <a:effectLst/>
                <a:latin typeface="+mn-lt"/>
                <a:ea typeface="+mn-ea"/>
                <a:cs typeface="+mn-cs"/>
              </a:rPr>
              <a:t>Our coalition provided 14 youths from the community with employment to participate in our trauma project.  Our achievements were measured by the involvement of youth in a project that allowed them to become knowledgeable on the long-term negative effects of trauma, provide psycho-education on trauma to the individuals in their communities they interviewed as well as be active members of a Youth Advisory Board geared at helping them bring their voices and ideas to current issues facing the community. The project also helped them to develop their skills in leadership, advocacy, and community activism. Youth participants were trained on trauma by our community clinician and then were sent out in the community to conduct individual interviews with community members focused on trauma awareness.</a:t>
            </a:r>
          </a:p>
          <a:p>
            <a:r>
              <a:rPr lang="en-US" sz="1200" u="sng" kern="1200" dirty="0" smtClean="0">
                <a:solidFill>
                  <a:schemeClr val="tx1"/>
                </a:solidFill>
                <a:effectLst/>
                <a:latin typeface="+mn-lt"/>
                <a:ea typeface="+mn-ea"/>
                <a:cs typeface="+mn-cs"/>
              </a:rPr>
              <a:t>Codman Square Neighborhood Association</a:t>
            </a:r>
            <a:r>
              <a:rPr lang="en-US" sz="1200" kern="1200" dirty="0" smtClean="0">
                <a:solidFill>
                  <a:schemeClr val="tx1"/>
                </a:solidFill>
                <a:effectLst/>
                <a:latin typeface="+mn-lt"/>
                <a:ea typeface="+mn-ea"/>
                <a:cs typeface="+mn-cs"/>
              </a:rPr>
              <a:t> accomplished many things including youth distributing 6500 brochures promoting the Fairmont Line and the Talbot Ave. T stop; continued focus on healthy food and beverages including running the Codman Square Farmers Market and getting 2 neighborhood stores to promote healthy beverages); successfully getting 6 stores fined for selling tobacco to minors; and helping install </a:t>
            </a:r>
            <a:r>
              <a:rPr lang="en-US" sz="1200" kern="1200" dirty="0" err="1" smtClean="0">
                <a:solidFill>
                  <a:schemeClr val="tx1"/>
                </a:solidFill>
                <a:effectLst/>
                <a:latin typeface="+mn-lt"/>
                <a:ea typeface="+mn-ea"/>
                <a:cs typeface="+mn-cs"/>
              </a:rPr>
              <a:t>wayfinding</a:t>
            </a:r>
            <a:r>
              <a:rPr lang="en-US" sz="1200" kern="1200" dirty="0" smtClean="0">
                <a:solidFill>
                  <a:schemeClr val="tx1"/>
                </a:solidFill>
                <a:effectLst/>
                <a:latin typeface="+mn-lt"/>
                <a:ea typeface="+mn-ea"/>
                <a:cs typeface="+mn-cs"/>
              </a:rPr>
              <a:t> signs to increase walking and biking in the neighborhood. And the leadership development work of CSNC continues with BOLD Teens alumnae Shayna Holloway now the adult leader of BOLD Teens and </a:t>
            </a:r>
            <a:r>
              <a:rPr lang="en-US" sz="1200" kern="1200" dirty="0" err="1" smtClean="0">
                <a:solidFill>
                  <a:schemeClr val="tx1"/>
                </a:solidFill>
                <a:effectLst/>
                <a:latin typeface="+mn-lt"/>
                <a:ea typeface="+mn-ea"/>
                <a:cs typeface="+mn-cs"/>
              </a:rPr>
              <a:t>Nebby</a:t>
            </a:r>
            <a:r>
              <a:rPr lang="en-US" sz="1200" kern="1200" dirty="0" smtClean="0">
                <a:solidFill>
                  <a:schemeClr val="tx1"/>
                </a:solidFill>
                <a:effectLst/>
                <a:latin typeface="+mn-lt"/>
                <a:ea typeface="+mn-ea"/>
                <a:cs typeface="+mn-cs"/>
              </a:rPr>
              <a:t> Stephens, Codman Square Health Center’s first pediatric patient and community resident hired as a nurse practitioner at the health center.</a:t>
            </a:r>
          </a:p>
          <a:p>
            <a:r>
              <a:rPr lang="en-US" sz="1200" u="sng" kern="1200" dirty="0" smtClean="0">
                <a:solidFill>
                  <a:schemeClr val="tx1"/>
                </a:solidFill>
                <a:effectLst/>
                <a:latin typeface="+mn-lt"/>
                <a:ea typeface="+mn-ea"/>
                <a:cs typeface="+mn-cs"/>
              </a:rPr>
              <a:t>North Dorchester Coalition:</a:t>
            </a:r>
            <a:r>
              <a:rPr lang="en-US" sz="1200" kern="1200" dirty="0" smtClean="0">
                <a:solidFill>
                  <a:schemeClr val="tx1"/>
                </a:solidFill>
                <a:effectLst/>
                <a:latin typeface="+mn-lt"/>
                <a:ea typeface="+mn-ea"/>
                <a:cs typeface="+mn-cs"/>
              </a:rPr>
              <a:t> Piloted an anti-violence initiative called </a:t>
            </a:r>
            <a:r>
              <a:rPr lang="en-US" sz="1200" kern="1200" dirty="0" err="1" smtClean="0">
                <a:solidFill>
                  <a:schemeClr val="tx1"/>
                </a:solidFill>
                <a:effectLst/>
                <a:latin typeface="+mn-lt"/>
                <a:ea typeface="+mn-ea"/>
                <a:cs typeface="+mn-cs"/>
              </a:rPr>
              <a:t>PeaceKeepers</a:t>
            </a:r>
            <a:r>
              <a:rPr lang="en-US" sz="1200" kern="1200" dirty="0" smtClean="0">
                <a:solidFill>
                  <a:schemeClr val="tx1"/>
                </a:solidFill>
                <a:effectLst/>
                <a:latin typeface="+mn-lt"/>
                <a:ea typeface="+mn-ea"/>
                <a:cs typeface="+mn-cs"/>
              </a:rPr>
              <a:t>, which trained 24 youth between the ages of 13-20 over the summer from two sites, </a:t>
            </a:r>
            <a:r>
              <a:rPr lang="en-US" sz="1200" kern="1200" dirty="0" err="1" smtClean="0">
                <a:solidFill>
                  <a:schemeClr val="tx1"/>
                </a:solidFill>
                <a:effectLst/>
                <a:latin typeface="+mn-lt"/>
                <a:ea typeface="+mn-ea"/>
                <a:cs typeface="+mn-cs"/>
              </a:rPr>
              <a:t>Girlz</a:t>
            </a:r>
            <a:r>
              <a:rPr lang="en-US" sz="1200" kern="1200" dirty="0" smtClean="0">
                <a:solidFill>
                  <a:schemeClr val="tx1"/>
                </a:solidFill>
                <a:effectLst/>
                <a:latin typeface="+mn-lt"/>
                <a:ea typeface="+mn-ea"/>
                <a:cs typeface="+mn-cs"/>
              </a:rPr>
              <a:t> Radio and Project RIGHT. The curriculum developed, used conflict resolution, de-escalation and mediation skills as tools to give young people the power to affect change in their community with adult support. Youth participants were able to use these skills during summer programming and in daily life, when higher instances of violence tend to happen amongst youth in Boston.  </a:t>
            </a:r>
          </a:p>
          <a:p>
            <a:r>
              <a:rPr lang="en-US" sz="1200" kern="1200" dirty="0" smtClean="0">
                <a:solidFill>
                  <a:schemeClr val="tx1"/>
                </a:solidFill>
                <a:effectLst/>
                <a:latin typeface="+mn-lt"/>
                <a:ea typeface="+mn-ea"/>
                <a:cs typeface="+mn-cs"/>
              </a:rPr>
              <a:t>And now, I would like to introduce Jessica Del Rosario who is BACH’s  lead facilitator of a pilot program called AHEAD…</a:t>
            </a:r>
          </a:p>
          <a:p>
            <a:endParaRPr lang="en-US" dirty="0"/>
          </a:p>
        </p:txBody>
      </p:sp>
      <p:sp>
        <p:nvSpPr>
          <p:cNvPr id="4" name="Slide Number Placeholder 3"/>
          <p:cNvSpPr>
            <a:spLocks noGrp="1"/>
          </p:cNvSpPr>
          <p:nvPr>
            <p:ph type="sldNum" sz="quarter" idx="10"/>
          </p:nvPr>
        </p:nvSpPr>
        <p:spPr/>
        <p:txBody>
          <a:bodyPr/>
          <a:lstStyle/>
          <a:p>
            <a:fld id="{AAC1E30A-1789-40C9-A26D-06D50091E75D}" type="slidenum">
              <a:rPr lang="en-US" smtClean="0"/>
              <a:t>9</a:t>
            </a:fld>
            <a:endParaRPr lang="en-US"/>
          </a:p>
        </p:txBody>
      </p:sp>
    </p:spTree>
    <p:extLst>
      <p:ext uri="{BB962C8B-B14F-4D97-AF65-F5344CB8AC3E}">
        <p14:creationId xmlns:p14="http://schemas.microsoft.com/office/powerpoint/2010/main" val="296004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David A</a:t>
            </a:r>
            <a:r>
              <a:rPr lang="en-US" sz="1200" kern="1200" dirty="0" smtClean="0">
                <a:solidFill>
                  <a:schemeClr val="tx1"/>
                </a:solidFill>
                <a:effectLst/>
                <a:latin typeface="+mn-lt"/>
                <a:ea typeface="+mn-ea"/>
                <a:cs typeface="+mn-cs"/>
              </a:rPr>
              <a:t> We are also focused on some specific policy and planning issues that will move the strategic goals forward. Some of our activities include:</a:t>
            </a:r>
          </a:p>
          <a:p>
            <a:pPr lvl="0"/>
            <a:r>
              <a:rPr lang="en-US" sz="1200" kern="1200" dirty="0" smtClean="0">
                <a:solidFill>
                  <a:schemeClr val="tx1"/>
                </a:solidFill>
                <a:effectLst/>
                <a:latin typeface="+mn-lt"/>
                <a:ea typeface="+mn-ea"/>
                <a:cs typeface="+mn-cs"/>
              </a:rPr>
              <a:t>Active support for the MA Public Health Association’s act FRESH initiatives around food access, zoning, and physical activity.</a:t>
            </a:r>
          </a:p>
          <a:p>
            <a:pPr lvl="0"/>
            <a:r>
              <a:rPr lang="en-US" sz="1200" kern="1200" dirty="0" smtClean="0">
                <a:solidFill>
                  <a:schemeClr val="tx1"/>
                </a:solidFill>
                <a:effectLst/>
                <a:latin typeface="+mn-lt"/>
                <a:ea typeface="+mn-ea"/>
                <a:cs typeface="+mn-cs"/>
              </a:rPr>
              <a:t>Working to educate decision makers about the value of Community Health Workers with the goals of implementing CHW certification (which is ready to go but is caught up in the “no new regulations” gubernatorial order and seeing that </a:t>
            </a:r>
            <a:r>
              <a:rPr lang="en-US" sz="1200" kern="1200" dirty="0" err="1" smtClean="0">
                <a:solidFill>
                  <a:schemeClr val="tx1"/>
                </a:solidFill>
                <a:effectLst/>
                <a:latin typeface="+mn-lt"/>
                <a:ea typeface="+mn-ea"/>
                <a:cs typeface="+mn-cs"/>
              </a:rPr>
              <a:t>MassHealth</a:t>
            </a:r>
            <a:r>
              <a:rPr lang="en-US" sz="1200" kern="1200" dirty="0" smtClean="0">
                <a:solidFill>
                  <a:schemeClr val="tx1"/>
                </a:solidFill>
                <a:effectLst/>
                <a:latin typeface="+mn-lt"/>
                <a:ea typeface="+mn-ea"/>
                <a:cs typeface="+mn-cs"/>
              </a:rPr>
              <a:t> require the use and financing of CHWs in their new contracts with Managed Care and Accountable Care organizations so that CHWs are not only financed through short-term grants.</a:t>
            </a:r>
          </a:p>
          <a:p>
            <a:pPr lvl="0"/>
            <a:r>
              <a:rPr lang="en-US" sz="1200" kern="1200" dirty="0" smtClean="0">
                <a:solidFill>
                  <a:schemeClr val="tx1"/>
                </a:solidFill>
                <a:effectLst/>
                <a:latin typeface="+mn-lt"/>
                <a:ea typeface="+mn-ea"/>
                <a:cs typeface="+mn-cs"/>
              </a:rPr>
              <a:t>Active partnering in the planning processes for Determination of Need Community Health Initiatives with the Department of Public Health and (this year) with Steward Health Care, Boston City Hospital, Brigham and Women’s Hospital and, in the coming year, Mass General Hospital and Children’s Hospital.</a:t>
            </a:r>
          </a:p>
          <a:p>
            <a:pPr lvl="0"/>
            <a:r>
              <a:rPr lang="en-US" sz="1200" kern="1200" dirty="0" smtClean="0">
                <a:solidFill>
                  <a:schemeClr val="tx1"/>
                </a:solidFill>
                <a:effectLst/>
                <a:latin typeface="+mn-lt"/>
                <a:ea typeface="+mn-ea"/>
                <a:cs typeface="+mn-cs"/>
              </a:rPr>
              <a:t>Organizing other Community Health Network Areas (BACH’s equivalents around the state) to advocate for continued meaningful engagement in health planning process with hospitals and the Department of Public Health.</a:t>
            </a:r>
          </a:p>
          <a:p>
            <a:pPr lvl="0"/>
            <a:r>
              <a:rPr lang="en-US" sz="1200" kern="1200" dirty="0" smtClean="0">
                <a:solidFill>
                  <a:schemeClr val="tx1"/>
                </a:solidFill>
                <a:effectLst/>
                <a:latin typeface="+mn-lt"/>
                <a:ea typeface="+mn-ea"/>
                <a:cs typeface="+mn-cs"/>
              </a:rPr>
              <a:t>Advocating with Conference of Boston teaching Hospitals and others to work towards developing a shared data platform across all sectors and a more collaborative approach to community health needs assessments.</a:t>
            </a:r>
          </a:p>
        </p:txBody>
      </p:sp>
      <p:sp>
        <p:nvSpPr>
          <p:cNvPr id="4" name="Slide Number Placeholder 3"/>
          <p:cNvSpPr>
            <a:spLocks noGrp="1"/>
          </p:cNvSpPr>
          <p:nvPr>
            <p:ph type="sldNum" sz="quarter" idx="10"/>
          </p:nvPr>
        </p:nvSpPr>
        <p:spPr/>
        <p:txBody>
          <a:bodyPr/>
          <a:lstStyle/>
          <a:p>
            <a:fld id="{AAC1E30A-1789-40C9-A26D-06D50091E75D}" type="slidenum">
              <a:rPr lang="en-US" smtClean="0"/>
              <a:t>10</a:t>
            </a:fld>
            <a:endParaRPr lang="en-US"/>
          </a:p>
        </p:txBody>
      </p:sp>
    </p:spTree>
    <p:extLst>
      <p:ext uri="{BB962C8B-B14F-4D97-AF65-F5344CB8AC3E}">
        <p14:creationId xmlns:p14="http://schemas.microsoft.com/office/powerpoint/2010/main" val="12649462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A8ABCB-93A7-4FB7-81A8-F870CBE7D753}" type="datetimeFigureOut">
              <a:rPr lang="en-US" smtClean="0"/>
              <a:t>11/29/2015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A6EC8-4DB4-4C74-A287-29FA78761267}" type="slidenum">
              <a:rPr lang="en-US" smtClean="0"/>
              <a:t>‹#›</a:t>
            </a:fld>
            <a:endParaRPr lang="en-US"/>
          </a:p>
        </p:txBody>
      </p:sp>
    </p:spTree>
    <p:extLst>
      <p:ext uri="{BB962C8B-B14F-4D97-AF65-F5344CB8AC3E}">
        <p14:creationId xmlns:p14="http://schemas.microsoft.com/office/powerpoint/2010/main" val="42215958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A8ABCB-93A7-4FB7-81A8-F870CBE7D753}" type="datetimeFigureOut">
              <a:rPr lang="en-US" smtClean="0"/>
              <a:t>11/29/2015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A6EC8-4DB4-4C74-A287-29FA78761267}" type="slidenum">
              <a:rPr lang="en-US" smtClean="0"/>
              <a:t>‹#›</a:t>
            </a:fld>
            <a:endParaRPr lang="en-US"/>
          </a:p>
        </p:txBody>
      </p:sp>
    </p:spTree>
    <p:extLst>
      <p:ext uri="{BB962C8B-B14F-4D97-AF65-F5344CB8AC3E}">
        <p14:creationId xmlns:p14="http://schemas.microsoft.com/office/powerpoint/2010/main" val="1953157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A8ABCB-93A7-4FB7-81A8-F870CBE7D753}" type="datetimeFigureOut">
              <a:rPr lang="en-US" smtClean="0"/>
              <a:t>11/29/2015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A6EC8-4DB4-4C74-A287-29FA78761267}" type="slidenum">
              <a:rPr lang="en-US" smtClean="0"/>
              <a:t>‹#›</a:t>
            </a:fld>
            <a:endParaRPr lang="en-US"/>
          </a:p>
        </p:txBody>
      </p:sp>
    </p:spTree>
    <p:extLst>
      <p:ext uri="{BB962C8B-B14F-4D97-AF65-F5344CB8AC3E}">
        <p14:creationId xmlns:p14="http://schemas.microsoft.com/office/powerpoint/2010/main" val="1683108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A8ABCB-93A7-4FB7-81A8-F870CBE7D753}" type="datetimeFigureOut">
              <a:rPr lang="en-US" smtClean="0"/>
              <a:t>11/29/2015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A6EC8-4DB4-4C74-A287-29FA78761267}" type="slidenum">
              <a:rPr lang="en-US" smtClean="0"/>
              <a:t>‹#›</a:t>
            </a:fld>
            <a:endParaRPr lang="en-US"/>
          </a:p>
        </p:txBody>
      </p:sp>
    </p:spTree>
    <p:extLst>
      <p:ext uri="{BB962C8B-B14F-4D97-AF65-F5344CB8AC3E}">
        <p14:creationId xmlns:p14="http://schemas.microsoft.com/office/powerpoint/2010/main" val="919233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A8ABCB-93A7-4FB7-81A8-F870CBE7D753}" type="datetimeFigureOut">
              <a:rPr lang="en-US" smtClean="0"/>
              <a:t>11/29/2015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A6EC8-4DB4-4C74-A287-29FA78761267}" type="slidenum">
              <a:rPr lang="en-US" smtClean="0"/>
              <a:t>‹#›</a:t>
            </a:fld>
            <a:endParaRPr lang="en-US"/>
          </a:p>
        </p:txBody>
      </p:sp>
    </p:spTree>
    <p:extLst>
      <p:ext uri="{BB962C8B-B14F-4D97-AF65-F5344CB8AC3E}">
        <p14:creationId xmlns:p14="http://schemas.microsoft.com/office/powerpoint/2010/main" val="3756932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A8ABCB-93A7-4FB7-81A8-F870CBE7D753}" type="datetimeFigureOut">
              <a:rPr lang="en-US" smtClean="0"/>
              <a:t>11/29/2015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1A6EC8-4DB4-4C74-A287-29FA78761267}" type="slidenum">
              <a:rPr lang="en-US" smtClean="0"/>
              <a:t>‹#›</a:t>
            </a:fld>
            <a:endParaRPr lang="en-US"/>
          </a:p>
        </p:txBody>
      </p:sp>
    </p:spTree>
    <p:extLst>
      <p:ext uri="{BB962C8B-B14F-4D97-AF65-F5344CB8AC3E}">
        <p14:creationId xmlns:p14="http://schemas.microsoft.com/office/powerpoint/2010/main" val="269074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A8ABCB-93A7-4FB7-81A8-F870CBE7D753}" type="datetimeFigureOut">
              <a:rPr lang="en-US" smtClean="0"/>
              <a:t>11/29/2015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1A6EC8-4DB4-4C74-A287-29FA78761267}" type="slidenum">
              <a:rPr lang="en-US" smtClean="0"/>
              <a:t>‹#›</a:t>
            </a:fld>
            <a:endParaRPr lang="en-US"/>
          </a:p>
        </p:txBody>
      </p:sp>
    </p:spTree>
    <p:extLst>
      <p:ext uri="{BB962C8B-B14F-4D97-AF65-F5344CB8AC3E}">
        <p14:creationId xmlns:p14="http://schemas.microsoft.com/office/powerpoint/2010/main" val="1672690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A8ABCB-93A7-4FB7-81A8-F870CBE7D753}" type="datetimeFigureOut">
              <a:rPr lang="en-US" smtClean="0"/>
              <a:t>11/29/2015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1A6EC8-4DB4-4C74-A287-29FA78761267}" type="slidenum">
              <a:rPr lang="en-US" smtClean="0"/>
              <a:t>‹#›</a:t>
            </a:fld>
            <a:endParaRPr lang="en-US"/>
          </a:p>
        </p:txBody>
      </p:sp>
    </p:spTree>
    <p:extLst>
      <p:ext uri="{BB962C8B-B14F-4D97-AF65-F5344CB8AC3E}">
        <p14:creationId xmlns:p14="http://schemas.microsoft.com/office/powerpoint/2010/main" val="2932270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A8ABCB-93A7-4FB7-81A8-F870CBE7D753}" type="datetimeFigureOut">
              <a:rPr lang="en-US" smtClean="0"/>
              <a:t>11/29/2015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1A6EC8-4DB4-4C74-A287-29FA78761267}" type="slidenum">
              <a:rPr lang="en-US" smtClean="0"/>
              <a:t>‹#›</a:t>
            </a:fld>
            <a:endParaRPr lang="en-US"/>
          </a:p>
        </p:txBody>
      </p:sp>
    </p:spTree>
    <p:extLst>
      <p:ext uri="{BB962C8B-B14F-4D97-AF65-F5344CB8AC3E}">
        <p14:creationId xmlns:p14="http://schemas.microsoft.com/office/powerpoint/2010/main" val="4017281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A8ABCB-93A7-4FB7-81A8-F870CBE7D753}" type="datetimeFigureOut">
              <a:rPr lang="en-US" smtClean="0"/>
              <a:t>11/29/2015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1A6EC8-4DB4-4C74-A287-29FA78761267}" type="slidenum">
              <a:rPr lang="en-US" smtClean="0"/>
              <a:t>‹#›</a:t>
            </a:fld>
            <a:endParaRPr lang="en-US"/>
          </a:p>
        </p:txBody>
      </p:sp>
    </p:spTree>
    <p:extLst>
      <p:ext uri="{BB962C8B-B14F-4D97-AF65-F5344CB8AC3E}">
        <p14:creationId xmlns:p14="http://schemas.microsoft.com/office/powerpoint/2010/main" val="1345609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A8ABCB-93A7-4FB7-81A8-F870CBE7D753}" type="datetimeFigureOut">
              <a:rPr lang="en-US" smtClean="0"/>
              <a:t>11/29/2015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1A6EC8-4DB4-4C74-A287-29FA78761267}" type="slidenum">
              <a:rPr lang="en-US" smtClean="0"/>
              <a:t>‹#›</a:t>
            </a:fld>
            <a:endParaRPr lang="en-US"/>
          </a:p>
        </p:txBody>
      </p:sp>
    </p:spTree>
    <p:extLst>
      <p:ext uri="{BB962C8B-B14F-4D97-AF65-F5344CB8AC3E}">
        <p14:creationId xmlns:p14="http://schemas.microsoft.com/office/powerpoint/2010/main" val="2722920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A8ABCB-93A7-4FB7-81A8-F870CBE7D753}" type="datetimeFigureOut">
              <a:rPr lang="en-US" smtClean="0"/>
              <a:t>11/29/2015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1A6EC8-4DB4-4C74-A287-29FA78761267}" type="slidenum">
              <a:rPr lang="en-US" smtClean="0"/>
              <a:t>‹#›</a:t>
            </a:fld>
            <a:endParaRPr lang="en-US"/>
          </a:p>
        </p:txBody>
      </p:sp>
    </p:spTree>
    <p:extLst>
      <p:ext uri="{BB962C8B-B14F-4D97-AF65-F5344CB8AC3E}">
        <p14:creationId xmlns:p14="http://schemas.microsoft.com/office/powerpoint/2010/main" val="37827664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6.jpe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g"/><Relationship Id="rId7" Type="http://schemas.microsoft.com/office/2007/relationships/hdphoto" Target="../media/hdphoto5.wdp"/><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8.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20.png"/><Relationship Id="rId4" Type="http://schemas.openxmlformats.org/officeDocument/2006/relationships/image" Target="../media/image17.png"/><Relationship Id="rId9"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lWgcN2DPOzM"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jpg"/><Relationship Id="rId7" Type="http://schemas.openxmlformats.org/officeDocument/2006/relationships/image" Target="cid:image031.jpg@01D11D2E.86255630"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jpeg"/><Relationship Id="rId11" Type="http://schemas.openxmlformats.org/officeDocument/2006/relationships/image" Target="../media/image5.png"/><Relationship Id="rId5" Type="http://schemas.openxmlformats.org/officeDocument/2006/relationships/image" Target="../media/image10.jpeg"/><Relationship Id="rId10" Type="http://schemas.microsoft.com/office/2007/relationships/hdphoto" Target="../media/hdphoto1.wdp"/><Relationship Id="rId4" Type="http://schemas.openxmlformats.org/officeDocument/2006/relationships/image" Target="../media/image9.jpe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82000"/>
          </a:schemeClr>
        </a:solidFill>
        <a:effectLst/>
      </p:bgPr>
    </p:bg>
    <p:spTree>
      <p:nvGrpSpPr>
        <p:cNvPr id="1" name=""/>
        <p:cNvGrpSpPr/>
        <p:nvPr/>
      </p:nvGrpSpPr>
      <p:grpSpPr>
        <a:xfrm>
          <a:off x="0" y="0"/>
          <a:ext cx="0" cy="0"/>
          <a:chOff x="0" y="0"/>
          <a:chExt cx="0" cy="0"/>
        </a:xfrm>
      </p:grpSpPr>
      <p:grpSp>
        <p:nvGrpSpPr>
          <p:cNvPr id="15" name="Group 14"/>
          <p:cNvGrpSpPr/>
          <p:nvPr/>
        </p:nvGrpSpPr>
        <p:grpSpPr>
          <a:xfrm>
            <a:off x="0" y="0"/>
            <a:ext cx="12211050" cy="6858000"/>
            <a:chOff x="80210" y="-1624914"/>
            <a:chExt cx="12211050" cy="6621641"/>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434" t="8858" r="2086" b="279"/>
            <a:stretch/>
          </p:blipFill>
          <p:spPr>
            <a:xfrm>
              <a:off x="80210" y="-1624914"/>
              <a:ext cx="12211050" cy="6621641"/>
            </a:xfrm>
            <a:prstGeom prst="rect">
              <a:avLst/>
            </a:prstGeom>
            <a:effectLst>
              <a:glow>
                <a:schemeClr val="accent1"/>
              </a:glow>
            </a:effectLst>
          </p:spPr>
        </p:pic>
        <p:sp>
          <p:nvSpPr>
            <p:cNvPr id="6" name="Rectangle 5"/>
            <p:cNvSpPr/>
            <p:nvPr/>
          </p:nvSpPr>
          <p:spPr>
            <a:xfrm>
              <a:off x="82115" y="-1624914"/>
              <a:ext cx="12207240" cy="662164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2438400" y="0"/>
            <a:ext cx="2442972" cy="6853658"/>
            <a:chOff x="2438400" y="0"/>
            <a:chExt cx="2442972" cy="6853658"/>
          </a:xfrm>
        </p:grpSpPr>
        <p:sp>
          <p:nvSpPr>
            <p:cNvPr id="22" name="Rectangle 21"/>
            <p:cNvSpPr/>
            <p:nvPr/>
          </p:nvSpPr>
          <p:spPr>
            <a:xfrm>
              <a:off x="2439924" y="0"/>
              <a:ext cx="2441448" cy="6853658"/>
            </a:xfrm>
            <a:prstGeom prst="rect">
              <a:avLst/>
            </a:prstGeom>
            <a:solidFill>
              <a:srgbClr val="FED65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l="3087" t="6946" r="507" b="20386"/>
            <a:stretch/>
          </p:blipFill>
          <p:spPr>
            <a:xfrm>
              <a:off x="2438400" y="2537918"/>
              <a:ext cx="2441448" cy="1840285"/>
            </a:xfrm>
            <a:prstGeom prst="rect">
              <a:avLst/>
            </a:prstGeom>
          </p:spPr>
        </p:pic>
      </p:grpSp>
      <p:sp>
        <p:nvSpPr>
          <p:cNvPr id="20" name="Rectangle 19"/>
          <p:cNvSpPr/>
          <p:nvPr/>
        </p:nvSpPr>
        <p:spPr>
          <a:xfrm>
            <a:off x="2439924" y="6628365"/>
            <a:ext cx="2441448" cy="232016"/>
          </a:xfrm>
          <a:prstGeom prst="rect">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65C"/>
              </a:solidFill>
            </a:endParaRPr>
          </a:p>
        </p:txBody>
      </p:sp>
      <p:sp>
        <p:nvSpPr>
          <p:cNvPr id="26" name="Rectangle 25"/>
          <p:cNvSpPr/>
          <p:nvPr/>
        </p:nvSpPr>
        <p:spPr>
          <a:xfrm>
            <a:off x="0" y="6628365"/>
            <a:ext cx="2441448" cy="232016"/>
          </a:xfrm>
          <a:prstGeom prst="rect">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759696" y="6628365"/>
            <a:ext cx="2441448" cy="23201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319772" y="6628365"/>
            <a:ext cx="2441448" cy="232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4879848" y="6628365"/>
            <a:ext cx="2441448" cy="232016"/>
          </a:xfrm>
          <a:prstGeom prst="rect">
            <a:avLst/>
          </a:prstGeom>
          <a:solidFill>
            <a:srgbClr val="32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Box 2"/>
          <p:cNvSpPr txBox="1">
            <a:spLocks noChangeArrowheads="1"/>
          </p:cNvSpPr>
          <p:nvPr/>
        </p:nvSpPr>
        <p:spPr bwMode="auto">
          <a:xfrm>
            <a:off x="4927974" y="2400760"/>
            <a:ext cx="6164680" cy="2114602"/>
          </a:xfrm>
          <a:prstGeom prst="rect">
            <a:avLst/>
          </a:prstGeom>
          <a:noFill/>
          <a:ln w="9525">
            <a:noFill/>
            <a:miter lim="800000"/>
            <a:headEnd/>
            <a:tailEnd/>
          </a:ln>
        </p:spPr>
        <p:txBody>
          <a:bodyPr rot="0" vert="horz" wrap="square" lIns="91440" tIns="45720" rIns="91440" bIns="45720" anchor="ctr" anchorCtr="0">
            <a:noAutofit/>
          </a:bodyPr>
          <a:lstStyle/>
          <a:p>
            <a:pPr marL="0" marR="0">
              <a:lnSpc>
                <a:spcPct val="115000"/>
              </a:lnSpc>
              <a:spcBef>
                <a:spcPts val="0"/>
              </a:spcBef>
              <a:spcAft>
                <a:spcPts val="0"/>
              </a:spcAft>
            </a:pPr>
            <a:r>
              <a:rPr lang="en-US" sz="28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IMPROVING HEALTH</a:t>
            </a:r>
            <a:endParaRPr lang="en-US" sz="2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8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THROUGH COMMUNITY </a:t>
            </a:r>
            <a:r>
              <a:rPr lang="en-US" sz="2800" b="1" dirty="0" smtClean="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PARTNERSHIPS</a:t>
            </a:r>
            <a:endParaRPr lang="en-US" sz="2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8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NEIGHBORHOOD PLANNING AND</a:t>
            </a:r>
            <a:endParaRPr lang="en-US" sz="2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2800"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COLLECTIVE ACTION</a:t>
            </a:r>
            <a:endParaRPr lang="en-US" sz="2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 Box 2"/>
          <p:cNvSpPr txBox="1">
            <a:spLocks noChangeArrowheads="1"/>
          </p:cNvSpPr>
          <p:nvPr/>
        </p:nvSpPr>
        <p:spPr bwMode="auto">
          <a:xfrm>
            <a:off x="4944410" y="5220192"/>
            <a:ext cx="6706489" cy="948747"/>
          </a:xfrm>
          <a:prstGeom prst="rect">
            <a:avLst/>
          </a:prstGeom>
          <a:noFill/>
          <a:ln w="9525">
            <a:noFill/>
            <a:miter lim="800000"/>
            <a:headEnd/>
            <a:tailEnd/>
          </a:ln>
        </p:spPr>
        <p:txBody>
          <a:bodyPr rot="0" vert="horz" wrap="square" lIns="91440" tIns="45720" rIns="91440" bIns="45720" anchor="ctr" anchorCtr="0">
            <a:noAutofit/>
          </a:bodyPr>
          <a:lstStyle/>
          <a:p>
            <a:pPr marL="0" marR="0">
              <a:spcBef>
                <a:spcPts val="0"/>
              </a:spcBef>
              <a:spcAft>
                <a:spcPts val="0"/>
              </a:spcAft>
            </a:pPr>
            <a:r>
              <a:rPr lang="en-US" sz="2800" b="1" dirty="0" smtClean="0">
                <a:solidFill>
                  <a:srgbClr val="329998"/>
                </a:solidFill>
                <a:latin typeface="Calibri" panose="020F0502020204030204" pitchFamily="34" charset="0"/>
                <a:ea typeface="Calibri" panose="020F0502020204030204" pitchFamily="34" charset="0"/>
                <a:cs typeface="Times New Roman" panose="02020603050405020304" pitchFamily="18" charset="0"/>
              </a:rPr>
              <a:t>2015 ANNUAL MEETING: </a:t>
            </a:r>
          </a:p>
          <a:p>
            <a:pPr marL="0" marR="0">
              <a:spcBef>
                <a:spcPts val="0"/>
              </a:spcBef>
              <a:spcAft>
                <a:spcPts val="0"/>
              </a:spcAft>
            </a:pPr>
            <a:r>
              <a:rPr lang="en-US" sz="2800"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Building Healthy &amp; Resilient Communities</a:t>
            </a:r>
            <a:endParaRPr lang="en-US" sz="20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552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down)">
                                      <p:cBhvr>
                                        <p:cTn id="11" dur="500"/>
                                        <p:tgtEl>
                                          <p:spTgt spid="26"/>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wipe(down)">
                                      <p:cBhvr>
                                        <p:cTn id="14" dur="500"/>
                                        <p:tgtEl>
                                          <p:spTgt spid="2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down)">
                                      <p:cBhvr>
                                        <p:cTn id="20" dur="500"/>
                                        <p:tgtEl>
                                          <p:spTgt spid="3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1000"/>
                                        <p:tgtEl>
                                          <p:spTgt spid="2"/>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750"/>
                                        <p:tgtEl>
                                          <p:spTgt spid="2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left)">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30" grpId="0" animBg="1"/>
      <p:bldP spid="31" grpId="0" animBg="1"/>
      <p:bldP spid="32" grpId="0" animBg="1"/>
      <p:bldP spid="24" grpId="0"/>
      <p:bldP spid="2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82000"/>
          </a:schemeClr>
        </a:solidFill>
        <a:effectLst/>
      </p:bgPr>
    </p:bg>
    <p:spTree>
      <p:nvGrpSpPr>
        <p:cNvPr id="1" name=""/>
        <p:cNvGrpSpPr/>
        <p:nvPr/>
      </p:nvGrpSpPr>
      <p:grpSpPr>
        <a:xfrm>
          <a:off x="0" y="0"/>
          <a:ext cx="0" cy="0"/>
          <a:chOff x="0" y="0"/>
          <a:chExt cx="0" cy="0"/>
        </a:xfrm>
      </p:grpSpPr>
      <p:grpSp>
        <p:nvGrpSpPr>
          <p:cNvPr id="37" name="Group 36"/>
          <p:cNvGrpSpPr/>
          <p:nvPr/>
        </p:nvGrpSpPr>
        <p:grpSpPr>
          <a:xfrm>
            <a:off x="0" y="0"/>
            <a:ext cx="12211050" cy="6858000"/>
            <a:chOff x="80210" y="-1624914"/>
            <a:chExt cx="12211050" cy="6621641"/>
          </a:xfrm>
        </p:grpSpPr>
        <p:pic>
          <p:nvPicPr>
            <p:cNvPr id="44" name="Picture 43"/>
            <p:cNvPicPr>
              <a:picLocks noChangeAspect="1"/>
            </p:cNvPicPr>
            <p:nvPr/>
          </p:nvPicPr>
          <p:blipFill rotWithShape="1">
            <a:blip r:embed="rId3">
              <a:extLst>
                <a:ext uri="{28A0092B-C50C-407E-A947-70E740481C1C}">
                  <a14:useLocalDpi xmlns:a14="http://schemas.microsoft.com/office/drawing/2010/main" val="0"/>
                </a:ext>
              </a:extLst>
            </a:blip>
            <a:srcRect l="7434" t="8858" r="2086" b="279"/>
            <a:stretch/>
          </p:blipFill>
          <p:spPr>
            <a:xfrm>
              <a:off x="80210" y="-1624914"/>
              <a:ext cx="12211050" cy="6621641"/>
            </a:xfrm>
            <a:prstGeom prst="rect">
              <a:avLst/>
            </a:prstGeom>
            <a:effectLst>
              <a:glow>
                <a:schemeClr val="accent1"/>
              </a:glow>
            </a:effectLst>
          </p:spPr>
        </p:pic>
        <p:sp>
          <p:nvSpPr>
            <p:cNvPr id="45" name="Rectangle 44"/>
            <p:cNvSpPr/>
            <p:nvPr/>
          </p:nvSpPr>
          <p:spPr>
            <a:xfrm>
              <a:off x="82115" y="-1624914"/>
              <a:ext cx="12207240" cy="662164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 Box 2"/>
          <p:cNvSpPr txBox="1">
            <a:spLocks noChangeArrowheads="1"/>
          </p:cNvSpPr>
          <p:nvPr/>
        </p:nvSpPr>
        <p:spPr bwMode="auto">
          <a:xfrm>
            <a:off x="8642847" y="4234579"/>
            <a:ext cx="2215475" cy="1716672"/>
          </a:xfrm>
          <a:prstGeom prst="rect">
            <a:avLst/>
          </a:prstGeom>
          <a:noFill/>
          <a:ln w="9525">
            <a:noFill/>
            <a:miter lim="800000"/>
            <a:headEnd/>
            <a:tailEnd/>
          </a:ln>
        </p:spPr>
        <p:txBody>
          <a:bodyPr rot="0" vert="horz" wrap="square" lIns="91440" tIns="45720" rIns="91440" bIns="45720" anchor="t" anchorCtr="0">
            <a:noAutofit/>
          </a:bodyPr>
          <a:lstStyle/>
          <a:p>
            <a:pPr marR="0" algn="ctr">
              <a:spcBef>
                <a:spcPts val="0"/>
              </a:spcBef>
              <a:spcAft>
                <a:spcPts val="0"/>
              </a:spcAft>
            </a:pPr>
            <a:r>
              <a:rPr lang="en-US"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COMMUNITY HEALTH NETWORK AREAS:</a:t>
            </a:r>
          </a:p>
          <a:p>
            <a:pPr marR="0" algn="ctr">
              <a:spcBef>
                <a:spcPts val="0"/>
              </a:spcBef>
              <a:spcAft>
                <a:spcPts val="0"/>
              </a:spcAft>
            </a:pPr>
            <a:endParaRPr lang="en-US" sz="1100"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marR="0" algn="ctr">
              <a:spcBef>
                <a:spcPts val="0"/>
              </a:spcBef>
              <a:spcAft>
                <a:spcPts val="0"/>
              </a:spcAft>
            </a:pPr>
            <a:r>
              <a:rPr lang="en-US"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Strengthening partnerships with hospitals and MDPH </a:t>
            </a:r>
            <a:endParaRPr lang="en-US"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631825" lvl="1" indent="-174625" algn="ctr">
              <a:buFont typeface="Arial" panose="020B0604020202020204" pitchFamily="34" charset="0"/>
              <a:buChar char="•"/>
            </a:pPr>
            <a:endParaRPr lang="en-US"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 Box 2"/>
          <p:cNvSpPr txBox="1">
            <a:spLocks noChangeArrowheads="1"/>
          </p:cNvSpPr>
          <p:nvPr/>
        </p:nvSpPr>
        <p:spPr bwMode="auto">
          <a:xfrm>
            <a:off x="6047185" y="4230797"/>
            <a:ext cx="2457450" cy="1716672"/>
          </a:xfrm>
          <a:prstGeom prst="rect">
            <a:avLst/>
          </a:prstGeom>
          <a:noFill/>
          <a:ln w="9525">
            <a:noFill/>
            <a:miter lim="800000"/>
            <a:headEnd/>
            <a:tailEnd/>
          </a:ln>
        </p:spPr>
        <p:txBody>
          <a:bodyPr rot="0" vert="horz" wrap="square" lIns="91440" tIns="45720" rIns="91440" bIns="45720" anchor="t" anchorCtr="0">
            <a:noAutofit/>
          </a:bodyPr>
          <a:lstStyle/>
          <a:p>
            <a:pPr marR="0" algn="ctr">
              <a:spcBef>
                <a:spcPts val="0"/>
              </a:spcBef>
              <a:spcAft>
                <a:spcPts val="0"/>
              </a:spcAft>
            </a:pPr>
            <a:r>
              <a:rPr lang="en-US" b="1" dirty="0" smtClean="0">
                <a:solidFill>
                  <a:srgbClr val="5B9BD5"/>
                </a:solidFill>
                <a:latin typeface="Calibri" panose="020F0502020204030204" pitchFamily="34" charset="0"/>
                <a:ea typeface="Calibri" panose="020F0502020204030204" pitchFamily="34" charset="0"/>
                <a:cs typeface="Times New Roman" panose="02020603050405020304" pitchFamily="18" charset="0"/>
              </a:rPr>
              <a:t>COMMUNITY HEALTH WORKERS:</a:t>
            </a:r>
          </a:p>
          <a:p>
            <a:pPr marR="0" algn="ctr">
              <a:spcBef>
                <a:spcPts val="0"/>
              </a:spcBef>
              <a:spcAft>
                <a:spcPts val="0"/>
              </a:spcAft>
            </a:pPr>
            <a:endParaRPr lang="en-US" sz="1100" b="1" dirty="0" smtClean="0">
              <a:solidFill>
                <a:srgbClr val="5B9BD5"/>
              </a:solidFill>
              <a:latin typeface="Calibri" panose="020F0502020204030204" pitchFamily="34" charset="0"/>
              <a:ea typeface="Calibri" panose="020F0502020204030204" pitchFamily="34" charset="0"/>
              <a:cs typeface="Times New Roman" panose="02020603050405020304" pitchFamily="18" charset="0"/>
            </a:endParaRPr>
          </a:p>
          <a:p>
            <a:pPr marR="0" algn="ctr">
              <a:spcBef>
                <a:spcPts val="0"/>
              </a:spcBef>
              <a:spcAft>
                <a:spcPts val="0"/>
              </a:spcAft>
            </a:pPr>
            <a:r>
              <a:rPr lang="en-US"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CHW Certification and long-term financing through MCO’s and ACO’s</a:t>
            </a:r>
          </a:p>
        </p:txBody>
      </p:sp>
      <p:sp>
        <p:nvSpPr>
          <p:cNvPr id="42" name="Text Box 2"/>
          <p:cNvSpPr txBox="1">
            <a:spLocks noChangeArrowheads="1"/>
          </p:cNvSpPr>
          <p:nvPr/>
        </p:nvSpPr>
        <p:spPr bwMode="auto">
          <a:xfrm>
            <a:off x="4897563" y="1572406"/>
            <a:ext cx="2388955" cy="1716672"/>
          </a:xfrm>
          <a:prstGeom prst="rect">
            <a:avLst/>
          </a:prstGeom>
          <a:noFill/>
          <a:ln w="9525">
            <a:noFill/>
            <a:miter lim="800000"/>
            <a:headEnd/>
            <a:tailEnd/>
          </a:ln>
        </p:spPr>
        <p:txBody>
          <a:bodyPr rot="0" vert="horz" wrap="square" lIns="91440" tIns="45720" rIns="91440" bIns="45720" anchor="t" anchorCtr="0">
            <a:noAutofit/>
          </a:bodyPr>
          <a:lstStyle/>
          <a:p>
            <a:pPr marR="0" algn="ctr">
              <a:spcBef>
                <a:spcPts val="0"/>
              </a:spcBef>
              <a:spcAft>
                <a:spcPts val="0"/>
              </a:spcAft>
            </a:pPr>
            <a:r>
              <a:rPr lang="en-US" b="1" dirty="0" smtClean="0">
                <a:solidFill>
                  <a:srgbClr val="329998"/>
                </a:solidFill>
                <a:latin typeface="Calibri" panose="020F0502020204030204" pitchFamily="34" charset="0"/>
                <a:ea typeface="Calibri" panose="020F0502020204030204" pitchFamily="34" charset="0"/>
                <a:cs typeface="Times New Roman" panose="02020603050405020304" pitchFamily="18" charset="0"/>
              </a:rPr>
              <a:t>SUPPORT MPHA’s </a:t>
            </a:r>
            <a:r>
              <a:rPr lang="en-US" b="1" i="1" dirty="0" smtClean="0">
                <a:solidFill>
                  <a:srgbClr val="329998"/>
                </a:solidFill>
                <a:latin typeface="Calibri" panose="020F0502020204030204" pitchFamily="34" charset="0"/>
                <a:ea typeface="Calibri" panose="020F0502020204030204" pitchFamily="34" charset="0"/>
                <a:cs typeface="Times New Roman" panose="02020603050405020304" pitchFamily="18" charset="0"/>
              </a:rPr>
              <a:t>Act FRESH </a:t>
            </a:r>
            <a:r>
              <a:rPr lang="en-US" b="1" dirty="0" smtClean="0">
                <a:solidFill>
                  <a:srgbClr val="329998"/>
                </a:solidFill>
                <a:latin typeface="Calibri" panose="020F0502020204030204" pitchFamily="34" charset="0"/>
                <a:ea typeface="Calibri" panose="020F0502020204030204" pitchFamily="34" charset="0"/>
                <a:cs typeface="Times New Roman" panose="02020603050405020304" pitchFamily="18" charset="0"/>
              </a:rPr>
              <a:t>CAMPAIGN</a:t>
            </a:r>
          </a:p>
          <a:p>
            <a:pPr marR="0" algn="ctr">
              <a:spcBef>
                <a:spcPts val="0"/>
              </a:spcBef>
              <a:spcAft>
                <a:spcPts val="0"/>
              </a:spcAft>
            </a:pPr>
            <a:endParaRPr lang="en-US" sz="1100" b="1" dirty="0" smtClean="0">
              <a:solidFill>
                <a:srgbClr val="329998"/>
              </a:solidFill>
              <a:latin typeface="Calibri" panose="020F0502020204030204" pitchFamily="34" charset="0"/>
              <a:ea typeface="Calibri" panose="020F0502020204030204" pitchFamily="34" charset="0"/>
              <a:cs typeface="Times New Roman" panose="02020603050405020304" pitchFamily="18" charset="0"/>
            </a:endParaRPr>
          </a:p>
          <a:p>
            <a:pPr lvl="0" algn="ctr"/>
            <a:r>
              <a:rPr lang="en-US" dirty="0">
                <a:solidFill>
                  <a:schemeClr val="tx1">
                    <a:lumMod val="65000"/>
                    <a:lumOff val="35000"/>
                  </a:schemeClr>
                </a:solidFill>
              </a:rPr>
              <a:t>F</a:t>
            </a:r>
            <a:r>
              <a:rPr lang="en-US" dirty="0" smtClean="0">
                <a:solidFill>
                  <a:schemeClr val="tx1">
                    <a:lumMod val="65000"/>
                    <a:lumOff val="35000"/>
                  </a:schemeClr>
                </a:solidFill>
              </a:rPr>
              <a:t>ood </a:t>
            </a:r>
            <a:r>
              <a:rPr lang="en-US" dirty="0">
                <a:solidFill>
                  <a:schemeClr val="tx1">
                    <a:lumMod val="65000"/>
                    <a:lumOff val="35000"/>
                  </a:schemeClr>
                </a:solidFill>
              </a:rPr>
              <a:t>access, zoning, and physical </a:t>
            </a:r>
            <a:r>
              <a:rPr lang="en-US" dirty="0" smtClean="0">
                <a:solidFill>
                  <a:schemeClr val="tx1">
                    <a:lumMod val="65000"/>
                    <a:lumOff val="35000"/>
                  </a:schemeClr>
                </a:solidFill>
              </a:rPr>
              <a:t>activity</a:t>
            </a:r>
            <a:endParaRPr lang="en-US" dirty="0">
              <a:solidFill>
                <a:schemeClr val="tx1">
                  <a:lumMod val="65000"/>
                  <a:lumOff val="35000"/>
                </a:schemeClr>
              </a:solidFill>
            </a:endParaRPr>
          </a:p>
          <a:p>
            <a:pPr marR="0" algn="ctr">
              <a:spcBef>
                <a:spcPts val="0"/>
              </a:spcBef>
              <a:spcAft>
                <a:spcPts val="0"/>
              </a:spcAft>
            </a:pPr>
            <a:endParaRPr lang="en-US"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p:cNvGrpSpPr/>
          <p:nvPr/>
        </p:nvGrpSpPr>
        <p:grpSpPr>
          <a:xfrm>
            <a:off x="2421526" y="0"/>
            <a:ext cx="2465371" cy="6847307"/>
            <a:chOff x="2421526" y="0"/>
            <a:chExt cx="2465371" cy="6847307"/>
          </a:xfrm>
        </p:grpSpPr>
        <p:sp>
          <p:nvSpPr>
            <p:cNvPr id="23" name="Rectangle 22"/>
            <p:cNvSpPr/>
            <p:nvPr/>
          </p:nvSpPr>
          <p:spPr>
            <a:xfrm>
              <a:off x="2445449" y="0"/>
              <a:ext cx="2441448" cy="6847307"/>
            </a:xfrm>
            <a:prstGeom prst="rect">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Box 2"/>
            <p:cNvSpPr txBox="1">
              <a:spLocks noChangeArrowheads="1"/>
            </p:cNvSpPr>
            <p:nvPr/>
          </p:nvSpPr>
          <p:spPr bwMode="auto">
            <a:xfrm>
              <a:off x="2439922" y="1420164"/>
              <a:ext cx="2446974" cy="1434731"/>
            </a:xfrm>
            <a:prstGeom prst="rect">
              <a:avLst/>
            </a:prstGeom>
            <a:noFill/>
            <a:ln w="9525">
              <a:noFill/>
              <a:miter lim="800000"/>
              <a:headEnd/>
              <a:tailEnd/>
            </a:ln>
          </p:spPr>
          <p:txBody>
            <a:bodyPr rot="0" vert="horz" wrap="square" lIns="91440" tIns="45720" rIns="91440" bIns="45720" anchor="ctr" anchorCtr="0">
              <a:noAutofit/>
            </a:bodyPr>
            <a:lstStyle/>
            <a:p>
              <a:pPr marL="0" marR="0" algn="ctr">
                <a:spcBef>
                  <a:spcPts val="0"/>
                </a:spcBef>
                <a:spcAft>
                  <a:spcPts val="0"/>
                </a:spcAft>
              </a:pPr>
              <a:r>
                <a:rPr lang="en-US" sz="20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ADVOCATE FOR CHANGE AT THE STATE AND CITY LEVEL</a:t>
              </a:r>
            </a:p>
          </p:txBody>
        </p:sp>
        <p:sp>
          <p:nvSpPr>
            <p:cNvPr id="25" name="Rectangle 24"/>
            <p:cNvSpPr/>
            <p:nvPr/>
          </p:nvSpPr>
          <p:spPr>
            <a:xfrm>
              <a:off x="3559808" y="4273291"/>
              <a:ext cx="184730" cy="923330"/>
            </a:xfrm>
            <a:prstGeom prst="rect">
              <a:avLst/>
            </a:prstGeom>
            <a:noFill/>
          </p:spPr>
          <p:txBody>
            <a:bodyPr wrap="none" lIns="91440" tIns="45720" rIns="91440" bIns="45720">
              <a:spAutoFit/>
            </a:bodyPr>
            <a:lstStyle/>
            <a:p>
              <a:pPr algn="ctr"/>
              <a:endParaRPr lang="en-US" sz="5400" b="0" cap="none" spc="0" dirty="0">
                <a:ln w="57150">
                  <a:solidFill>
                    <a:srgbClr val="329998"/>
                  </a:solidFill>
                </a:ln>
                <a:solidFill>
                  <a:srgbClr val="329998"/>
                </a:solidFill>
              </a:endParaRPr>
            </a:p>
          </p:txBody>
        </p:sp>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67030" t="5985" r="21110" b="81937"/>
            <a:stretch/>
          </p:blipFill>
          <p:spPr>
            <a:xfrm>
              <a:off x="3231957" y="322187"/>
              <a:ext cx="862172" cy="877992"/>
            </a:xfrm>
            <a:prstGeom prst="ellipse">
              <a:avLst/>
            </a:prstGeom>
            <a:ln w="63500" cap="rnd">
              <a:solidFill>
                <a:srgbClr val="329998"/>
              </a:solidFill>
            </a:ln>
            <a:effectLst/>
          </p:spPr>
        </p:pic>
        <p:cxnSp>
          <p:nvCxnSpPr>
            <p:cNvPr id="47" name="Straight Connector 46"/>
            <p:cNvCxnSpPr/>
            <p:nvPr/>
          </p:nvCxnSpPr>
          <p:spPr>
            <a:xfrm>
              <a:off x="2814360" y="3115550"/>
              <a:ext cx="1774299" cy="0"/>
            </a:xfrm>
            <a:prstGeom prst="line">
              <a:avLst/>
            </a:prstGeom>
            <a:ln w="76200">
              <a:solidFill>
                <a:srgbClr val="EA6B14"/>
              </a:solidFill>
            </a:ln>
          </p:spPr>
          <p:style>
            <a:lnRef idx="1">
              <a:schemeClr val="accent1"/>
            </a:lnRef>
            <a:fillRef idx="0">
              <a:schemeClr val="accent1"/>
            </a:fillRef>
            <a:effectRef idx="0">
              <a:schemeClr val="accent1"/>
            </a:effectRef>
            <a:fontRef idx="minor">
              <a:schemeClr val="tx1"/>
            </a:fontRef>
          </p:style>
        </p:cxnSp>
        <p:sp>
          <p:nvSpPr>
            <p:cNvPr id="48" name="Text Box 2"/>
            <p:cNvSpPr txBox="1">
              <a:spLocks noChangeArrowheads="1"/>
            </p:cNvSpPr>
            <p:nvPr/>
          </p:nvSpPr>
          <p:spPr bwMode="auto">
            <a:xfrm>
              <a:off x="2421526" y="4710876"/>
              <a:ext cx="2446974" cy="1811183"/>
            </a:xfrm>
            <a:prstGeom prst="rect">
              <a:avLst/>
            </a:prstGeom>
            <a:noFill/>
            <a:ln w="9525">
              <a:noFill/>
              <a:miter lim="800000"/>
              <a:headEnd/>
              <a:tailEnd/>
            </a:ln>
          </p:spPr>
          <p:txBody>
            <a:bodyPr rot="0" vert="horz" wrap="square" lIns="91440" tIns="45720" rIns="91440" bIns="45720" anchor="ctr" anchorCtr="0">
              <a:noAutofit/>
            </a:bodyPr>
            <a:lstStyle/>
            <a:p>
              <a:pPr marL="0" marR="0" algn="ctr">
                <a:spcBef>
                  <a:spcPts val="0"/>
                </a:spcBef>
                <a:spcAft>
                  <a:spcPts val="0"/>
                </a:spcAft>
              </a:pPr>
              <a:r>
                <a:rPr lang="en-US" sz="20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SUPPORT POLICY CHANGE WITHIN COMUNITIES TO IMPROVE COORDINATION OF SERVICS</a:t>
              </a:r>
            </a:p>
          </p:txBody>
        </p:sp>
        <p:pic>
          <p:nvPicPr>
            <p:cNvPr id="3" name="Picture 2"/>
            <p:cNvPicPr>
              <a:picLocks noChangeAspect="1"/>
            </p:cNvPicPr>
            <p:nvPr/>
          </p:nvPicPr>
          <p:blipFill rotWithShape="1">
            <a:blip r:embed="rId6"/>
            <a:srcRect l="41605" t="40444" r="51438" b="47889"/>
            <a:stretch/>
          </p:blipFill>
          <p:spPr>
            <a:xfrm>
              <a:off x="3263572" y="3575560"/>
              <a:ext cx="845797" cy="797786"/>
            </a:xfrm>
            <a:prstGeom prst="ellipse">
              <a:avLst/>
            </a:prstGeom>
            <a:ln w="63500" cap="rnd">
              <a:solidFill>
                <a:srgbClr val="329998"/>
              </a:solidFill>
            </a:ln>
            <a:effectLst/>
          </p:spPr>
        </p:pic>
      </p:grpSp>
      <p:grpSp>
        <p:nvGrpSpPr>
          <p:cNvPr id="5" name="Group 4"/>
          <p:cNvGrpSpPr/>
          <p:nvPr/>
        </p:nvGrpSpPr>
        <p:grpSpPr>
          <a:xfrm>
            <a:off x="-55417" y="5660838"/>
            <a:ext cx="2711070" cy="870654"/>
            <a:chOff x="-55417" y="5660838"/>
            <a:chExt cx="2711070" cy="870654"/>
          </a:xfrm>
        </p:grpSpPr>
        <p:sp>
          <p:nvSpPr>
            <p:cNvPr id="62" name="Rectangle 61"/>
            <p:cNvSpPr/>
            <p:nvPr/>
          </p:nvSpPr>
          <p:spPr>
            <a:xfrm>
              <a:off x="0" y="5666891"/>
              <a:ext cx="2441448" cy="864600"/>
            </a:xfrm>
            <a:prstGeom prst="rect">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Pentagon 68"/>
            <p:cNvSpPr/>
            <p:nvPr/>
          </p:nvSpPr>
          <p:spPr>
            <a:xfrm>
              <a:off x="0" y="5660838"/>
              <a:ext cx="2655653" cy="429768"/>
            </a:xfrm>
            <a:prstGeom prst="homePlate">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ext Box 2"/>
            <p:cNvSpPr txBox="1">
              <a:spLocks noChangeArrowheads="1"/>
            </p:cNvSpPr>
            <p:nvPr/>
          </p:nvSpPr>
          <p:spPr bwMode="auto">
            <a:xfrm>
              <a:off x="-55417" y="5666892"/>
              <a:ext cx="1921218" cy="864600"/>
            </a:xfrm>
            <a:prstGeom prst="rect">
              <a:avLst/>
            </a:prstGeom>
            <a:noFill/>
            <a:ln w="9525">
              <a:noFill/>
              <a:miter lim="800000"/>
              <a:headEnd/>
              <a:tailEnd/>
            </a:ln>
          </p:spPr>
          <p:txBody>
            <a:bodyPr rot="0" vert="horz" wrap="square" lIns="91440" tIns="45720" rIns="91440" bIns="45720" anchor="ctr" anchorCtr="0">
              <a:noAutofit/>
            </a:bodyPr>
            <a:lstStyle/>
            <a:p>
              <a:pPr marL="0" marR="0">
                <a:spcBef>
                  <a:spcPts val="0"/>
                </a:spcBef>
                <a:spcAft>
                  <a:spcPts val="0"/>
                </a:spcAft>
              </a:pP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POLICY &amp; ADVOCACY</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3" name="Text Box 2"/>
          <p:cNvSpPr txBox="1">
            <a:spLocks noChangeArrowheads="1"/>
          </p:cNvSpPr>
          <p:nvPr/>
        </p:nvSpPr>
        <p:spPr bwMode="auto">
          <a:xfrm>
            <a:off x="7297183" y="1572406"/>
            <a:ext cx="2456989" cy="1716672"/>
          </a:xfrm>
          <a:prstGeom prst="rect">
            <a:avLst/>
          </a:prstGeom>
          <a:noFill/>
          <a:ln w="9525">
            <a:noFill/>
            <a:miter lim="800000"/>
            <a:headEnd/>
            <a:tailEnd/>
          </a:ln>
        </p:spPr>
        <p:txBody>
          <a:bodyPr rot="0" vert="horz" wrap="square" lIns="91440" tIns="45720" rIns="91440" bIns="45720" anchor="t" anchorCtr="0">
            <a:noAutofit/>
          </a:bodyPr>
          <a:lstStyle/>
          <a:p>
            <a:pPr marR="0" algn="ctr">
              <a:spcBef>
                <a:spcPts val="0"/>
              </a:spcBef>
              <a:spcAft>
                <a:spcPts val="0"/>
              </a:spcAft>
            </a:pPr>
            <a:r>
              <a:rPr lang="en-US" b="1" dirty="0" smtClean="0">
                <a:solidFill>
                  <a:srgbClr val="EA6B14"/>
                </a:solidFill>
                <a:latin typeface="Calibri" panose="020F0502020204030204" pitchFamily="34" charset="0"/>
                <a:ea typeface="Calibri" panose="020F0502020204030204" pitchFamily="34" charset="0"/>
                <a:cs typeface="Times New Roman" panose="02020603050405020304" pitchFamily="18" charset="0"/>
              </a:rPr>
              <a:t>DETERMINATION OF NEEDS:</a:t>
            </a:r>
          </a:p>
          <a:p>
            <a:pPr marR="0" algn="ctr">
              <a:spcBef>
                <a:spcPts val="0"/>
              </a:spcBef>
              <a:spcAft>
                <a:spcPts val="0"/>
              </a:spcAft>
            </a:pPr>
            <a:endParaRPr lang="en-US" sz="1100"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marR="0" algn="ctr">
              <a:spcBef>
                <a:spcPts val="0"/>
              </a:spcBef>
              <a:spcAft>
                <a:spcPts val="0"/>
              </a:spcAft>
            </a:pPr>
            <a:r>
              <a:rPr lang="en-US"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Work with MDPH and hospitals for equitable allocation of funds</a:t>
            </a:r>
          </a:p>
        </p:txBody>
      </p:sp>
      <p:sp>
        <p:nvSpPr>
          <p:cNvPr id="34" name="Text Box 2"/>
          <p:cNvSpPr txBox="1">
            <a:spLocks noChangeArrowheads="1"/>
          </p:cNvSpPr>
          <p:nvPr/>
        </p:nvSpPr>
        <p:spPr bwMode="auto">
          <a:xfrm>
            <a:off x="9759696" y="1572406"/>
            <a:ext cx="2460688" cy="1985717"/>
          </a:xfrm>
          <a:prstGeom prst="rect">
            <a:avLst/>
          </a:prstGeom>
          <a:noFill/>
          <a:ln w="9525">
            <a:noFill/>
            <a:miter lim="800000"/>
            <a:headEnd/>
            <a:tailEnd/>
          </a:ln>
        </p:spPr>
        <p:txBody>
          <a:bodyPr rot="0" vert="horz" wrap="square" lIns="91440" tIns="45720" rIns="91440" bIns="45720" anchor="t" anchorCtr="0">
            <a:noAutofit/>
          </a:bodyPr>
          <a:lstStyle/>
          <a:p>
            <a:pPr marR="0" algn="ctr">
              <a:spcBef>
                <a:spcPts val="0"/>
              </a:spcBef>
              <a:spcAft>
                <a:spcPts val="0"/>
              </a:spcAft>
            </a:pPr>
            <a:r>
              <a:rPr lang="en-US" b="1" dirty="0" smtClean="0">
                <a:solidFill>
                  <a:srgbClr val="5B9BD5"/>
                </a:solidFill>
                <a:latin typeface="Calibri" panose="020F0502020204030204" pitchFamily="34" charset="0"/>
                <a:ea typeface="Calibri" panose="020F0502020204030204" pitchFamily="34" charset="0"/>
                <a:cs typeface="Times New Roman" panose="02020603050405020304" pitchFamily="18" charset="0"/>
              </a:rPr>
              <a:t>SHARED DATA PLATFORM:</a:t>
            </a:r>
          </a:p>
          <a:p>
            <a:pPr lvl="0" algn="ctr"/>
            <a:endParaRPr lang="en-US" sz="1100"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lvl="0" algn="ctr"/>
            <a:r>
              <a:rPr lang="en-US"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Advocate with COBTH for </a:t>
            </a:r>
            <a:r>
              <a:rPr lang="en-US" dirty="0" smtClean="0">
                <a:solidFill>
                  <a:schemeClr val="tx1">
                    <a:lumMod val="65000"/>
                    <a:lumOff val="35000"/>
                  </a:schemeClr>
                </a:solidFill>
              </a:rPr>
              <a:t>collaborative </a:t>
            </a:r>
            <a:r>
              <a:rPr lang="en-US" dirty="0">
                <a:solidFill>
                  <a:schemeClr val="tx1">
                    <a:lumMod val="65000"/>
                    <a:lumOff val="35000"/>
                  </a:schemeClr>
                </a:solidFill>
              </a:rPr>
              <a:t>approach to community health needs </a:t>
            </a:r>
            <a:r>
              <a:rPr lang="en-US" dirty="0" smtClean="0">
                <a:solidFill>
                  <a:schemeClr val="tx1">
                    <a:lumMod val="65000"/>
                    <a:lumOff val="35000"/>
                  </a:schemeClr>
                </a:solidFill>
              </a:rPr>
              <a:t>assessments</a:t>
            </a:r>
            <a:endParaRPr lang="en-US" dirty="0">
              <a:solidFill>
                <a:schemeClr val="tx1">
                  <a:lumMod val="65000"/>
                  <a:lumOff val="35000"/>
                </a:schemeClr>
              </a:solidFill>
            </a:endParaRPr>
          </a:p>
          <a:p>
            <a:pPr marR="0" algn="ctr">
              <a:spcBef>
                <a:spcPts val="0"/>
              </a:spcBef>
              <a:spcAft>
                <a:spcPts val="0"/>
              </a:spcAft>
            </a:pPr>
            <a:endParaRPr lang="en-US"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oup 7"/>
          <p:cNvGrpSpPr/>
          <p:nvPr/>
        </p:nvGrpSpPr>
        <p:grpSpPr>
          <a:xfrm>
            <a:off x="4385978" y="158375"/>
            <a:ext cx="6764710" cy="4015550"/>
            <a:chOff x="4385978" y="158375"/>
            <a:chExt cx="6764710" cy="4015550"/>
          </a:xfrm>
        </p:grpSpPr>
        <p:cxnSp>
          <p:nvCxnSpPr>
            <p:cNvPr id="40" name="Straight Connector 39"/>
            <p:cNvCxnSpPr/>
            <p:nvPr/>
          </p:nvCxnSpPr>
          <p:spPr>
            <a:xfrm flipV="1">
              <a:off x="10966876" y="455984"/>
              <a:ext cx="12362" cy="870913"/>
            </a:xfrm>
            <a:prstGeom prst="line">
              <a:avLst/>
            </a:prstGeom>
            <a:ln w="76200">
              <a:solidFill>
                <a:srgbClr val="FED65C"/>
              </a:solidFill>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5894573" y="175222"/>
              <a:ext cx="342900" cy="333545"/>
            </a:xfrm>
            <a:prstGeom prst="ellipse">
              <a:avLst/>
            </a:prstGeom>
            <a:solidFill>
              <a:srgbClr val="FED65C"/>
            </a:solidFill>
            <a:ln>
              <a:solidFill>
                <a:srgbClr val="FED6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8365428" y="158375"/>
              <a:ext cx="342900" cy="333545"/>
            </a:xfrm>
            <a:prstGeom prst="ellipse">
              <a:avLst/>
            </a:prstGeom>
            <a:solidFill>
              <a:srgbClr val="FED65C"/>
            </a:solidFill>
            <a:ln>
              <a:solidFill>
                <a:srgbClr val="FED6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10807788" y="160849"/>
              <a:ext cx="342900" cy="333545"/>
            </a:xfrm>
            <a:prstGeom prst="ellipse">
              <a:avLst/>
            </a:prstGeom>
            <a:solidFill>
              <a:srgbClr val="FED65C"/>
            </a:solidFill>
            <a:ln>
              <a:solidFill>
                <a:srgbClr val="FED6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8" name="Straight Connector 57"/>
            <p:cNvCxnSpPr/>
            <p:nvPr/>
          </p:nvCxnSpPr>
          <p:spPr>
            <a:xfrm flipV="1">
              <a:off x="6066087" y="430507"/>
              <a:ext cx="12362" cy="870913"/>
            </a:xfrm>
            <a:prstGeom prst="line">
              <a:avLst/>
            </a:prstGeom>
            <a:ln w="76200">
              <a:solidFill>
                <a:srgbClr val="FED65C"/>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V="1">
              <a:off x="8531613" y="430508"/>
              <a:ext cx="12362" cy="870913"/>
            </a:xfrm>
            <a:prstGeom prst="line">
              <a:avLst/>
            </a:prstGeom>
            <a:ln w="76200">
              <a:solidFill>
                <a:srgbClr val="FED65C"/>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4385978" y="322187"/>
              <a:ext cx="6701460" cy="52734"/>
            </a:xfrm>
            <a:prstGeom prst="line">
              <a:avLst/>
            </a:prstGeom>
            <a:solidFill>
              <a:srgbClr val="FFE89F"/>
            </a:solidFill>
            <a:ln w="114300">
              <a:solidFill>
                <a:srgbClr val="FED65C"/>
              </a:solidFill>
            </a:ln>
          </p:spPr>
          <p:style>
            <a:lnRef idx="3">
              <a:schemeClr val="accent1"/>
            </a:lnRef>
            <a:fillRef idx="0">
              <a:schemeClr val="accent1"/>
            </a:fillRef>
            <a:effectRef idx="2">
              <a:schemeClr val="accent1"/>
            </a:effectRef>
            <a:fontRef idx="minor">
              <a:schemeClr val="tx1"/>
            </a:fontRef>
          </p:style>
        </p:cxnSp>
        <p:cxnSp>
          <p:nvCxnSpPr>
            <p:cNvPr id="38" name="Straight Connector 37"/>
            <p:cNvCxnSpPr/>
            <p:nvPr/>
          </p:nvCxnSpPr>
          <p:spPr>
            <a:xfrm flipV="1">
              <a:off x="7281022" y="337063"/>
              <a:ext cx="0" cy="3768952"/>
            </a:xfrm>
            <a:prstGeom prst="line">
              <a:avLst/>
            </a:prstGeom>
            <a:ln w="76200">
              <a:solidFill>
                <a:srgbClr val="FED65C"/>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9751370" y="344320"/>
              <a:ext cx="0" cy="3768952"/>
            </a:xfrm>
            <a:prstGeom prst="line">
              <a:avLst/>
            </a:prstGeom>
            <a:ln w="76200">
              <a:solidFill>
                <a:srgbClr val="FED65C"/>
              </a:solidFill>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9579134" y="3840380"/>
              <a:ext cx="342900" cy="333545"/>
            </a:xfrm>
            <a:prstGeom prst="ellipse">
              <a:avLst/>
            </a:prstGeom>
            <a:solidFill>
              <a:srgbClr val="FED65C"/>
            </a:solidFill>
            <a:ln>
              <a:solidFill>
                <a:srgbClr val="FED6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7104460" y="3832008"/>
              <a:ext cx="342900" cy="333545"/>
            </a:xfrm>
            <a:prstGeom prst="ellipse">
              <a:avLst/>
            </a:prstGeom>
            <a:solidFill>
              <a:srgbClr val="FED65C"/>
            </a:solidFill>
            <a:ln>
              <a:solidFill>
                <a:srgbClr val="FED6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2439924" y="6628365"/>
            <a:ext cx="2441448" cy="232016"/>
          </a:xfrm>
          <a:prstGeom prst="rect">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65C"/>
              </a:solidFill>
            </a:endParaRPr>
          </a:p>
        </p:txBody>
      </p:sp>
      <p:sp>
        <p:nvSpPr>
          <p:cNvPr id="49" name="Rectangle 48"/>
          <p:cNvSpPr/>
          <p:nvPr/>
        </p:nvSpPr>
        <p:spPr>
          <a:xfrm>
            <a:off x="0" y="6628365"/>
            <a:ext cx="2441448" cy="232016"/>
          </a:xfrm>
          <a:prstGeom prst="rect">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9759696" y="6628365"/>
            <a:ext cx="2441448" cy="23201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319772" y="6628365"/>
            <a:ext cx="2441448" cy="232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4879848" y="6628365"/>
            <a:ext cx="2441448" cy="232016"/>
          </a:xfrm>
          <a:prstGeom prst="rect">
            <a:avLst/>
          </a:prstGeom>
          <a:solidFill>
            <a:srgbClr val="32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308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1000"/>
                                        <p:tgtEl>
                                          <p:spTgt spid="7"/>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750"/>
                                        <p:tgtEl>
                                          <p:spTgt spid="8"/>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42" grpId="0"/>
      <p:bldP spid="33"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alpha val="82000"/>
          </a:schemeClr>
        </a:solidFill>
        <a:effectLst/>
      </p:bgPr>
    </p:bg>
    <p:spTree>
      <p:nvGrpSpPr>
        <p:cNvPr id="1" name=""/>
        <p:cNvGrpSpPr/>
        <p:nvPr/>
      </p:nvGrpSpPr>
      <p:grpSpPr>
        <a:xfrm>
          <a:off x="0" y="0"/>
          <a:ext cx="0" cy="0"/>
          <a:chOff x="0" y="0"/>
          <a:chExt cx="0" cy="0"/>
        </a:xfrm>
      </p:grpSpPr>
      <p:grpSp>
        <p:nvGrpSpPr>
          <p:cNvPr id="12" name="Group 11"/>
          <p:cNvGrpSpPr/>
          <p:nvPr/>
        </p:nvGrpSpPr>
        <p:grpSpPr>
          <a:xfrm>
            <a:off x="0" y="0"/>
            <a:ext cx="12211050" cy="6858000"/>
            <a:chOff x="80210" y="-1624914"/>
            <a:chExt cx="12211050" cy="6621641"/>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7434" t="8858" r="2086" b="279"/>
            <a:stretch/>
          </p:blipFill>
          <p:spPr>
            <a:xfrm>
              <a:off x="80210" y="-1624914"/>
              <a:ext cx="12211050" cy="6621641"/>
            </a:xfrm>
            <a:prstGeom prst="rect">
              <a:avLst/>
            </a:prstGeom>
            <a:effectLst>
              <a:glow>
                <a:schemeClr val="accent1"/>
              </a:glow>
            </a:effectLst>
          </p:spPr>
        </p:pic>
        <p:sp>
          <p:nvSpPr>
            <p:cNvPr id="14" name="Rectangle 13"/>
            <p:cNvSpPr/>
            <p:nvPr/>
          </p:nvSpPr>
          <p:spPr>
            <a:xfrm>
              <a:off x="82115" y="-1624914"/>
              <a:ext cx="12207240" cy="662164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2439924" y="0"/>
            <a:ext cx="2441448" cy="6781800"/>
            <a:chOff x="2439924" y="0"/>
            <a:chExt cx="2441448" cy="6781800"/>
          </a:xfrm>
        </p:grpSpPr>
        <p:sp>
          <p:nvSpPr>
            <p:cNvPr id="10" name="Rectangle 9"/>
            <p:cNvSpPr/>
            <p:nvPr/>
          </p:nvSpPr>
          <p:spPr>
            <a:xfrm>
              <a:off x="2439924" y="0"/>
              <a:ext cx="2441448" cy="6781800"/>
            </a:xfrm>
            <a:prstGeom prst="rect">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2"/>
            <p:cNvSpPr txBox="1">
              <a:spLocks noChangeArrowheads="1"/>
            </p:cNvSpPr>
            <p:nvPr/>
          </p:nvSpPr>
          <p:spPr bwMode="auto">
            <a:xfrm>
              <a:off x="2447387" y="2400760"/>
              <a:ext cx="2430937" cy="249890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BACH INITIATIVES: AHEAD &amp; LET’S GET HEALTHY, BOSTON!</a:t>
              </a:r>
            </a:p>
          </p:txBody>
        </p:sp>
      </p:grpSp>
      <p:sp>
        <p:nvSpPr>
          <p:cNvPr id="16" name="Rectangle 15"/>
          <p:cNvSpPr/>
          <p:nvPr/>
        </p:nvSpPr>
        <p:spPr>
          <a:xfrm>
            <a:off x="2439924" y="6628365"/>
            <a:ext cx="2441448" cy="232016"/>
          </a:xfrm>
          <a:prstGeom prst="rect">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65C"/>
              </a:solidFill>
            </a:endParaRPr>
          </a:p>
        </p:txBody>
      </p:sp>
      <p:sp>
        <p:nvSpPr>
          <p:cNvPr id="17" name="Rectangle 16"/>
          <p:cNvSpPr/>
          <p:nvPr/>
        </p:nvSpPr>
        <p:spPr>
          <a:xfrm>
            <a:off x="0" y="6628365"/>
            <a:ext cx="2441448" cy="232016"/>
          </a:xfrm>
          <a:prstGeom prst="rect">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759696" y="6628365"/>
            <a:ext cx="2441448" cy="23201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319772" y="6628365"/>
            <a:ext cx="2441448" cy="232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879848" y="6628365"/>
            <a:ext cx="2441448" cy="232016"/>
          </a:xfrm>
          <a:prstGeom prst="rect">
            <a:avLst/>
          </a:prstGeom>
          <a:solidFill>
            <a:srgbClr val="32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317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alpha val="82000"/>
          </a:schemeClr>
        </a:solidFill>
        <a:effectLst/>
      </p:bgPr>
    </p:bg>
    <p:spTree>
      <p:nvGrpSpPr>
        <p:cNvPr id="1" name=""/>
        <p:cNvGrpSpPr/>
        <p:nvPr/>
      </p:nvGrpSpPr>
      <p:grpSpPr>
        <a:xfrm>
          <a:off x="0" y="0"/>
          <a:ext cx="0" cy="0"/>
          <a:chOff x="0" y="0"/>
          <a:chExt cx="0" cy="0"/>
        </a:xfrm>
      </p:grpSpPr>
      <p:grpSp>
        <p:nvGrpSpPr>
          <p:cNvPr id="33" name="Group 32"/>
          <p:cNvGrpSpPr/>
          <p:nvPr/>
        </p:nvGrpSpPr>
        <p:grpSpPr>
          <a:xfrm>
            <a:off x="0" y="6724"/>
            <a:ext cx="12211050" cy="6858000"/>
            <a:chOff x="80210" y="-1624914"/>
            <a:chExt cx="12211050" cy="6621641"/>
          </a:xfrm>
        </p:grpSpPr>
        <p:pic>
          <p:nvPicPr>
            <p:cNvPr id="38" name="Picture 37"/>
            <p:cNvPicPr>
              <a:picLocks noChangeAspect="1"/>
            </p:cNvPicPr>
            <p:nvPr/>
          </p:nvPicPr>
          <p:blipFill rotWithShape="1">
            <a:blip r:embed="rId3">
              <a:extLst>
                <a:ext uri="{28A0092B-C50C-407E-A947-70E740481C1C}">
                  <a14:useLocalDpi xmlns:a14="http://schemas.microsoft.com/office/drawing/2010/main" val="0"/>
                </a:ext>
              </a:extLst>
            </a:blip>
            <a:srcRect l="7434" t="8858" r="2086" b="279"/>
            <a:stretch/>
          </p:blipFill>
          <p:spPr>
            <a:xfrm>
              <a:off x="80210" y="-1624914"/>
              <a:ext cx="12211050" cy="6621641"/>
            </a:xfrm>
            <a:prstGeom prst="rect">
              <a:avLst/>
            </a:prstGeom>
            <a:effectLst>
              <a:glow>
                <a:schemeClr val="accent1"/>
              </a:glow>
            </a:effectLst>
          </p:spPr>
        </p:pic>
        <p:sp>
          <p:nvSpPr>
            <p:cNvPr id="44" name="Rectangle 43"/>
            <p:cNvSpPr/>
            <p:nvPr/>
          </p:nvSpPr>
          <p:spPr>
            <a:xfrm>
              <a:off x="82115" y="-1624914"/>
              <a:ext cx="12207240" cy="662164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4385978" y="158375"/>
            <a:ext cx="6783760" cy="3709768"/>
            <a:chOff x="4385978" y="158375"/>
            <a:chExt cx="6783760" cy="3709768"/>
          </a:xfrm>
        </p:grpSpPr>
        <p:sp>
          <p:nvSpPr>
            <p:cNvPr id="35" name="Oval 34"/>
            <p:cNvSpPr/>
            <p:nvPr/>
          </p:nvSpPr>
          <p:spPr>
            <a:xfrm>
              <a:off x="5894573" y="175222"/>
              <a:ext cx="342900" cy="333545"/>
            </a:xfrm>
            <a:prstGeom prst="ellipse">
              <a:avLst/>
            </a:prstGeom>
            <a:solidFill>
              <a:srgbClr val="FED65C"/>
            </a:solidFill>
            <a:ln>
              <a:solidFill>
                <a:srgbClr val="FED6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7" name="Oval 36"/>
            <p:cNvSpPr/>
            <p:nvPr/>
          </p:nvSpPr>
          <p:spPr>
            <a:xfrm>
              <a:off x="8365428" y="158375"/>
              <a:ext cx="342900" cy="333545"/>
            </a:xfrm>
            <a:prstGeom prst="ellipse">
              <a:avLst/>
            </a:prstGeom>
            <a:solidFill>
              <a:srgbClr val="FED65C"/>
            </a:solidFill>
            <a:ln>
              <a:solidFill>
                <a:srgbClr val="FED6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9" name="Oval 38"/>
            <p:cNvSpPr/>
            <p:nvPr/>
          </p:nvSpPr>
          <p:spPr>
            <a:xfrm>
              <a:off x="10826838" y="160849"/>
              <a:ext cx="342900" cy="333545"/>
            </a:xfrm>
            <a:prstGeom prst="ellipse">
              <a:avLst/>
            </a:prstGeom>
            <a:solidFill>
              <a:srgbClr val="FED65C"/>
            </a:solidFill>
            <a:ln>
              <a:solidFill>
                <a:srgbClr val="FED6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40" name="Straight Connector 39"/>
            <p:cNvCxnSpPr/>
            <p:nvPr/>
          </p:nvCxnSpPr>
          <p:spPr>
            <a:xfrm flipH="1" flipV="1">
              <a:off x="6066023" y="438917"/>
              <a:ext cx="28664" cy="3429226"/>
            </a:xfrm>
            <a:prstGeom prst="line">
              <a:avLst/>
            </a:prstGeom>
            <a:ln w="76200">
              <a:solidFill>
                <a:srgbClr val="FED65C"/>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4385978" y="322187"/>
              <a:ext cx="6701460" cy="52734"/>
            </a:xfrm>
            <a:prstGeom prst="line">
              <a:avLst/>
            </a:prstGeom>
            <a:solidFill>
              <a:srgbClr val="FFE89F"/>
            </a:solidFill>
            <a:ln w="114300">
              <a:solidFill>
                <a:srgbClr val="FED65C"/>
              </a:solidFill>
            </a:ln>
          </p:spPr>
          <p:style>
            <a:lnRef idx="3">
              <a:schemeClr val="accent1"/>
            </a:lnRef>
            <a:fillRef idx="0">
              <a:schemeClr val="accent1"/>
            </a:fillRef>
            <a:effectRef idx="2">
              <a:schemeClr val="accent1"/>
            </a:effectRef>
            <a:fontRef idx="minor">
              <a:schemeClr val="tx1"/>
            </a:fontRef>
          </p:style>
        </p:cxnSp>
        <p:cxnSp>
          <p:nvCxnSpPr>
            <p:cNvPr id="42" name="Straight Connector 41"/>
            <p:cNvCxnSpPr/>
            <p:nvPr/>
          </p:nvCxnSpPr>
          <p:spPr>
            <a:xfrm flipH="1" flipV="1">
              <a:off x="10999410" y="277737"/>
              <a:ext cx="10266" cy="471560"/>
            </a:xfrm>
            <a:prstGeom prst="line">
              <a:avLst/>
            </a:prstGeom>
            <a:ln w="76200">
              <a:solidFill>
                <a:srgbClr val="FED65C"/>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8528555" y="296787"/>
              <a:ext cx="34840" cy="2055132"/>
            </a:xfrm>
            <a:prstGeom prst="line">
              <a:avLst/>
            </a:prstGeom>
            <a:ln w="76200">
              <a:solidFill>
                <a:srgbClr val="FED65C"/>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2436876" y="-1"/>
            <a:ext cx="2448846" cy="6528547"/>
            <a:chOff x="2436876" y="-1"/>
            <a:chExt cx="2448846" cy="6528547"/>
          </a:xfrm>
        </p:grpSpPr>
        <p:sp>
          <p:nvSpPr>
            <p:cNvPr id="2" name="Pentagon 1"/>
            <p:cNvSpPr/>
            <p:nvPr/>
          </p:nvSpPr>
          <p:spPr>
            <a:xfrm rot="5400000">
              <a:off x="393326" y="2043549"/>
              <a:ext cx="6528547" cy="2441448"/>
            </a:xfrm>
            <a:prstGeom prst="homePlate">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Text Box 2"/>
            <p:cNvSpPr txBox="1">
              <a:spLocks noChangeArrowheads="1"/>
            </p:cNvSpPr>
            <p:nvPr/>
          </p:nvSpPr>
          <p:spPr bwMode="auto">
            <a:xfrm>
              <a:off x="2447387" y="0"/>
              <a:ext cx="2430937" cy="1524000"/>
            </a:xfrm>
            <a:prstGeom prst="rect">
              <a:avLst/>
            </a:prstGeom>
            <a:noFill/>
            <a:ln w="9525">
              <a:noFill/>
              <a:miter lim="800000"/>
              <a:headEnd/>
              <a:tailEnd/>
            </a:ln>
          </p:spPr>
          <p:txBody>
            <a:bodyPr rot="0" vert="horz" wrap="square" lIns="91440" tIns="45720" rIns="91440" bIns="45720" anchor="ctr" anchorCtr="0">
              <a:noAutofit/>
            </a:bodyPr>
            <a:lstStyle/>
            <a:p>
              <a:pPr marL="0" marR="0" algn="ctr">
                <a:spcBef>
                  <a:spcPts val="0"/>
                </a:spcBef>
                <a:spcAft>
                  <a:spcPts val="0"/>
                </a:spcAft>
              </a:pP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AHEAD: </a:t>
              </a:r>
            </a:p>
            <a:p>
              <a:pPr marL="0" marR="0" algn="ctr">
                <a:spcBef>
                  <a:spcPts val="0"/>
                </a:spcBef>
                <a:spcAft>
                  <a:spcPts val="0"/>
                </a:spcAft>
              </a:pPr>
              <a:r>
                <a:rPr lang="en-US" sz="20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Aligning Health Equity and Development</a:t>
              </a:r>
              <a:endPar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4" name="Text Box 2"/>
            <p:cNvSpPr txBox="1">
              <a:spLocks noChangeArrowheads="1"/>
            </p:cNvSpPr>
            <p:nvPr/>
          </p:nvSpPr>
          <p:spPr bwMode="auto">
            <a:xfrm>
              <a:off x="2454785" y="1720784"/>
              <a:ext cx="2430937" cy="3776985"/>
            </a:xfrm>
            <a:prstGeom prst="rect">
              <a:avLst/>
            </a:prstGeom>
            <a:noFill/>
            <a:ln w="9525">
              <a:noFill/>
              <a:miter lim="800000"/>
              <a:headEnd/>
              <a:tailEnd/>
            </a:ln>
          </p:spPr>
          <p:txBody>
            <a:bodyPr rot="0" vert="horz" wrap="square" lIns="91440" tIns="45720" rIns="91440" bIns="45720" anchor="t" anchorCtr="0">
              <a:noAutofit/>
            </a:bodyPr>
            <a:lstStyle/>
            <a:p>
              <a:pPr marR="0" algn="ctr">
                <a:spcBef>
                  <a:spcPts val="0"/>
                </a:spcBef>
                <a:spcAft>
                  <a:spcPts val="0"/>
                </a:spcAft>
              </a:pPr>
              <a:r>
                <a:rPr lang="en-US" b="1" dirty="0" smtClean="0">
                  <a:solidFill>
                    <a:schemeClr val="tx1">
                      <a:lumMod val="65000"/>
                      <a:lumOff val="35000"/>
                    </a:schemeClr>
                  </a:solidFill>
                  <a:ea typeface="Calibri" panose="020F0502020204030204" pitchFamily="34" charset="0"/>
                  <a:cs typeface="Times New Roman" panose="02020603050405020304" pitchFamily="18" charset="0"/>
                </a:rPr>
                <a:t>GOAL:</a:t>
              </a:r>
              <a:r>
                <a:rPr lang="en-US" b="1" dirty="0">
                  <a:solidFill>
                    <a:schemeClr val="tx1">
                      <a:lumMod val="65000"/>
                      <a:lumOff val="35000"/>
                    </a:schemeClr>
                  </a:solidFill>
                  <a:ea typeface="Calibri" panose="020F0502020204030204" pitchFamily="34" charset="0"/>
                  <a:cs typeface="Times New Roman" panose="02020603050405020304" pitchFamily="18" charset="0"/>
                </a:rPr>
                <a:t> </a:t>
              </a:r>
              <a:endParaRPr lang="en-US" b="1" dirty="0" smtClean="0">
                <a:solidFill>
                  <a:schemeClr val="tx1">
                    <a:lumMod val="65000"/>
                    <a:lumOff val="35000"/>
                  </a:schemeClr>
                </a:solidFill>
                <a:ea typeface="Calibri" panose="020F0502020204030204" pitchFamily="34" charset="0"/>
                <a:cs typeface="Times New Roman" panose="02020603050405020304" pitchFamily="18" charset="0"/>
              </a:endParaRPr>
            </a:p>
            <a:p>
              <a:pPr marR="0" algn="ctr">
                <a:spcBef>
                  <a:spcPts val="0"/>
                </a:spcBef>
                <a:spcAft>
                  <a:spcPts val="0"/>
                </a:spcAft>
              </a:pPr>
              <a:r>
                <a:rPr lang="en-US" dirty="0" smtClean="0">
                  <a:solidFill>
                    <a:srgbClr val="767171"/>
                  </a:solidFill>
                </a:rPr>
                <a:t>Bring </a:t>
              </a:r>
              <a:r>
                <a:rPr lang="en-US" dirty="0">
                  <a:solidFill>
                    <a:srgbClr val="767171"/>
                  </a:solidFill>
                </a:rPr>
                <a:t>together many of the health, social service, business and community development organizations and residents </a:t>
              </a:r>
              <a:r>
                <a:rPr lang="en-US" dirty="0" smtClean="0">
                  <a:solidFill>
                    <a:srgbClr val="767171"/>
                  </a:solidFill>
                </a:rPr>
                <a:t>to </a:t>
              </a:r>
              <a:r>
                <a:rPr lang="en-US" dirty="0">
                  <a:solidFill>
                    <a:srgbClr val="767171"/>
                  </a:solidFill>
                </a:rPr>
                <a:t>identify </a:t>
              </a:r>
              <a:r>
                <a:rPr lang="en-US" dirty="0" smtClean="0">
                  <a:solidFill>
                    <a:srgbClr val="767171"/>
                  </a:solidFill>
                </a:rPr>
                <a:t>opportunities </a:t>
              </a:r>
              <a:r>
                <a:rPr lang="en-US" dirty="0">
                  <a:solidFill>
                    <a:srgbClr val="767171"/>
                  </a:solidFill>
                </a:rPr>
                <a:t>for addressing one or more health inequity </a:t>
              </a:r>
              <a:r>
                <a:rPr lang="en-US" dirty="0" smtClean="0">
                  <a:solidFill>
                    <a:srgbClr val="767171"/>
                  </a:solidFill>
                </a:rPr>
                <a:t>and develop metrics </a:t>
              </a:r>
              <a:r>
                <a:rPr lang="en-US" dirty="0">
                  <a:solidFill>
                    <a:srgbClr val="767171"/>
                  </a:solidFill>
                </a:rPr>
                <a:t>to track progress. </a:t>
              </a:r>
              <a:endParaRPr lang="en-US" dirty="0">
                <a:solidFill>
                  <a:srgbClr val="767171"/>
                </a:solidFill>
                <a:ea typeface="Calibri" panose="020F0502020204030204" pitchFamily="34" charset="0"/>
                <a:cs typeface="Times New Roman" panose="02020603050405020304" pitchFamily="18" charset="0"/>
              </a:endParaRPr>
            </a:p>
          </p:txBody>
        </p:sp>
      </p:grpSp>
      <p:grpSp>
        <p:nvGrpSpPr>
          <p:cNvPr id="13" name="Group 12"/>
          <p:cNvGrpSpPr/>
          <p:nvPr/>
        </p:nvGrpSpPr>
        <p:grpSpPr>
          <a:xfrm>
            <a:off x="4980537" y="3937993"/>
            <a:ext cx="2170972" cy="2590552"/>
            <a:chOff x="4980537" y="3937993"/>
            <a:chExt cx="2170972" cy="2590552"/>
          </a:xfrm>
        </p:grpSpPr>
        <p:sp>
          <p:nvSpPr>
            <p:cNvPr id="25" name="Pentagon 24"/>
            <p:cNvSpPr/>
            <p:nvPr/>
          </p:nvSpPr>
          <p:spPr>
            <a:xfrm rot="16200000">
              <a:off x="4799410" y="4246679"/>
              <a:ext cx="2590552" cy="1973179"/>
            </a:xfrm>
            <a:prstGeom prst="homePlate">
              <a:avLst/>
            </a:prstGeom>
            <a:solidFill>
              <a:srgbClr val="32999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3" name="Text Box 2"/>
            <p:cNvSpPr txBox="1">
              <a:spLocks noChangeArrowheads="1"/>
            </p:cNvSpPr>
            <p:nvPr/>
          </p:nvSpPr>
          <p:spPr bwMode="auto">
            <a:xfrm>
              <a:off x="4980537" y="4935939"/>
              <a:ext cx="2170972" cy="1045761"/>
            </a:xfrm>
            <a:prstGeom prst="rect">
              <a:avLst/>
            </a:prstGeom>
            <a:noFill/>
            <a:ln w="9525">
              <a:noFill/>
              <a:miter lim="800000"/>
              <a:headEnd/>
              <a:tailEnd/>
            </a:ln>
          </p:spPr>
          <p:txBody>
            <a:bodyPr rot="0" vert="horz" wrap="square" lIns="91440" tIns="45720" rIns="91440" bIns="45720" anchor="t" anchorCtr="0">
              <a:noAutofit/>
            </a:bodyPr>
            <a:lstStyle/>
            <a:p>
              <a:pPr marR="0" algn="ctr">
                <a:spcBef>
                  <a:spcPts val="0"/>
                </a:spcBef>
                <a:spcAft>
                  <a:spcPts val="0"/>
                </a:spcAft>
              </a:pPr>
              <a:r>
                <a:rPr lang="en-US" b="1" dirty="0" smtClean="0">
                  <a:solidFill>
                    <a:schemeClr val="bg1"/>
                  </a:solidFill>
                  <a:ea typeface="Calibri" panose="020F0502020204030204" pitchFamily="34" charset="0"/>
                  <a:cs typeface="Times New Roman" panose="02020603050405020304" pitchFamily="18" charset="0"/>
                </a:rPr>
                <a:t>TARGET NEIGHBORHOOD: </a:t>
              </a:r>
              <a:endParaRPr lang="en-US" b="1" dirty="0" smtClean="0">
                <a:solidFill>
                  <a:schemeClr val="bg1"/>
                </a:solidFill>
              </a:endParaRPr>
            </a:p>
            <a:p>
              <a:pPr marR="0" algn="ctr">
                <a:spcBef>
                  <a:spcPts val="0"/>
                </a:spcBef>
                <a:spcAft>
                  <a:spcPts val="0"/>
                </a:spcAft>
              </a:pPr>
              <a:r>
                <a:rPr lang="en-US" dirty="0" smtClean="0">
                  <a:solidFill>
                    <a:schemeClr val="bg1"/>
                  </a:solidFill>
                </a:rPr>
                <a:t>Codman Square </a:t>
              </a:r>
              <a:endParaRPr lang="en-US" dirty="0">
                <a:solidFill>
                  <a:schemeClr val="bg1"/>
                </a:solidFill>
                <a:ea typeface="Calibri" panose="020F0502020204030204" pitchFamily="34" charset="0"/>
                <a:cs typeface="Times New Roman" panose="02020603050405020304" pitchFamily="18" charset="0"/>
              </a:endParaRPr>
            </a:p>
            <a:p>
              <a:pPr marR="0" algn="ctr">
                <a:spcBef>
                  <a:spcPts val="0"/>
                </a:spcBef>
                <a:spcAft>
                  <a:spcPts val="0"/>
                </a:spcAft>
              </a:pPr>
              <a:endParaRPr lang="en-US" b="1" dirty="0">
                <a:solidFill>
                  <a:schemeClr val="bg1"/>
                </a:solidFill>
                <a:effectLst/>
                <a:ea typeface="Calibri" panose="020F0502020204030204" pitchFamily="34" charset="0"/>
                <a:cs typeface="Times New Roman" panose="02020603050405020304" pitchFamily="18" charset="0"/>
              </a:endParaRPr>
            </a:p>
            <a:p>
              <a:pPr marL="631825" lvl="1" indent="-174625" algn="ctr">
                <a:buFont typeface="Arial" panose="020B0604020202020204" pitchFamily="34" charset="0"/>
                <a:buChar char="•"/>
              </a:pPr>
              <a:endParaRPr lang="en-US" b="1" dirty="0">
                <a:solidFill>
                  <a:schemeClr val="bg1"/>
                </a:solidFill>
                <a:effectLst/>
                <a:ea typeface="Calibri" panose="020F0502020204030204" pitchFamily="34" charset="0"/>
                <a:cs typeface="Times New Roman" panose="02020603050405020304" pitchFamily="18" charset="0"/>
              </a:endParaRPr>
            </a:p>
          </p:txBody>
        </p:sp>
      </p:grpSp>
      <p:grpSp>
        <p:nvGrpSpPr>
          <p:cNvPr id="16" name="Group 15"/>
          <p:cNvGrpSpPr/>
          <p:nvPr/>
        </p:nvGrpSpPr>
        <p:grpSpPr>
          <a:xfrm>
            <a:off x="10029436" y="793747"/>
            <a:ext cx="1973179" cy="5734799"/>
            <a:chOff x="10029436" y="793747"/>
            <a:chExt cx="1973179" cy="5734799"/>
          </a:xfrm>
        </p:grpSpPr>
        <p:sp>
          <p:nvSpPr>
            <p:cNvPr id="27" name="Pentagon 26"/>
            <p:cNvSpPr/>
            <p:nvPr/>
          </p:nvSpPr>
          <p:spPr>
            <a:xfrm rot="16200000">
              <a:off x="8148626" y="2674557"/>
              <a:ext cx="5734799" cy="1973179"/>
            </a:xfrm>
            <a:prstGeom prst="homePlate">
              <a:avLst/>
            </a:prstGeom>
            <a:solidFill>
              <a:srgbClr val="76717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6" name="Text Box 2"/>
            <p:cNvSpPr txBox="1">
              <a:spLocks noChangeArrowheads="1"/>
            </p:cNvSpPr>
            <p:nvPr/>
          </p:nvSpPr>
          <p:spPr bwMode="auto">
            <a:xfrm>
              <a:off x="10054082" y="1292696"/>
              <a:ext cx="1948533" cy="2475464"/>
            </a:xfrm>
            <a:prstGeom prst="rect">
              <a:avLst/>
            </a:prstGeom>
            <a:noFill/>
            <a:ln w="9525">
              <a:noFill/>
              <a:miter lim="800000"/>
              <a:headEnd/>
              <a:tailEnd/>
            </a:ln>
          </p:spPr>
          <p:txBody>
            <a:bodyPr rot="0" vert="horz" wrap="square" lIns="91440" tIns="45720" rIns="91440" bIns="45720" anchor="t" anchorCtr="0">
              <a:noAutofit/>
            </a:bodyPr>
            <a:lstStyle/>
            <a:p>
              <a:pPr marR="0" algn="ctr">
                <a:spcBef>
                  <a:spcPts val="0"/>
                </a:spcBef>
                <a:spcAft>
                  <a:spcPts val="0"/>
                </a:spcAft>
              </a:pPr>
              <a:r>
                <a:rPr lang="en-US"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PARTNERS</a:t>
              </a:r>
              <a:r>
                <a:rPr lang="en-US" sz="16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a:t>
              </a:r>
            </a:p>
            <a:p>
              <a:pPr algn="ctr"/>
              <a:r>
                <a:rPr lang="en-US" sz="1600" dirty="0">
                  <a:solidFill>
                    <a:schemeClr val="bg1"/>
                  </a:solidFill>
                </a:rPr>
                <a:t>BACH</a:t>
              </a:r>
            </a:p>
            <a:p>
              <a:pPr algn="ctr"/>
              <a:r>
                <a:rPr lang="en-US" sz="1600" dirty="0">
                  <a:solidFill>
                    <a:schemeClr val="bg1"/>
                  </a:solidFill>
                </a:rPr>
                <a:t>Brigham &amp; Women’s Hospital</a:t>
              </a:r>
            </a:p>
            <a:p>
              <a:pPr algn="ctr"/>
              <a:r>
                <a:rPr lang="en-US" sz="1600" dirty="0">
                  <a:solidFill>
                    <a:schemeClr val="bg1"/>
                  </a:solidFill>
                </a:rPr>
                <a:t>Boston Department of Neighborhood Development</a:t>
              </a:r>
            </a:p>
            <a:p>
              <a:pPr algn="ctr"/>
              <a:r>
                <a:rPr lang="en-US" sz="1600" dirty="0" smtClean="0">
                  <a:solidFill>
                    <a:schemeClr val="bg1"/>
                  </a:solidFill>
                </a:rPr>
                <a:t>Boston </a:t>
              </a:r>
              <a:r>
                <a:rPr lang="en-US" sz="1600" dirty="0">
                  <a:solidFill>
                    <a:schemeClr val="bg1"/>
                  </a:solidFill>
                </a:rPr>
                <a:t>Medical Center</a:t>
              </a:r>
            </a:p>
            <a:p>
              <a:pPr algn="ctr"/>
              <a:r>
                <a:rPr lang="en-US" sz="1600" dirty="0">
                  <a:solidFill>
                    <a:schemeClr val="bg1"/>
                  </a:solidFill>
                </a:rPr>
                <a:t>Boston Public Health Commission</a:t>
              </a:r>
            </a:p>
            <a:p>
              <a:pPr algn="ctr"/>
              <a:r>
                <a:rPr lang="en-US" sz="1600" dirty="0" smtClean="0">
                  <a:solidFill>
                    <a:schemeClr val="bg1"/>
                  </a:solidFill>
                </a:rPr>
                <a:t>Carney </a:t>
              </a:r>
              <a:r>
                <a:rPr lang="en-US" sz="1600" dirty="0">
                  <a:solidFill>
                    <a:schemeClr val="bg1"/>
                  </a:solidFill>
                </a:rPr>
                <a:t>Hospital</a:t>
              </a:r>
            </a:p>
            <a:p>
              <a:pPr algn="ctr"/>
              <a:r>
                <a:rPr lang="en-US" sz="1600" dirty="0" smtClean="0">
                  <a:solidFill>
                    <a:schemeClr val="bg1"/>
                  </a:solidFill>
                </a:rPr>
                <a:t>Codman </a:t>
              </a:r>
              <a:r>
                <a:rPr lang="en-US" sz="1600" dirty="0">
                  <a:solidFill>
                    <a:schemeClr val="bg1"/>
                  </a:solidFill>
                </a:rPr>
                <a:t>Square NDC</a:t>
              </a:r>
            </a:p>
            <a:p>
              <a:pPr algn="ctr"/>
              <a:r>
                <a:rPr lang="en-US" sz="1600" dirty="0" smtClean="0">
                  <a:solidFill>
                    <a:schemeClr val="bg1"/>
                  </a:solidFill>
                </a:rPr>
                <a:t>Codman Square Neighborhood Council</a:t>
              </a:r>
              <a:endParaRPr lang="en-US" sz="1600" dirty="0">
                <a:solidFill>
                  <a:schemeClr val="bg1"/>
                </a:solidFill>
              </a:endParaRPr>
            </a:p>
            <a:p>
              <a:pPr algn="ctr"/>
              <a:r>
                <a:rPr lang="en-US" sz="1600" dirty="0" smtClean="0">
                  <a:solidFill>
                    <a:schemeClr val="bg1"/>
                  </a:solidFill>
                </a:rPr>
                <a:t>Kit </a:t>
              </a:r>
              <a:r>
                <a:rPr lang="en-US" sz="1600" dirty="0">
                  <a:solidFill>
                    <a:schemeClr val="bg1"/>
                  </a:solidFill>
                </a:rPr>
                <a:t>Clark Senior Center</a:t>
              </a:r>
            </a:p>
            <a:p>
              <a:pPr algn="ctr"/>
              <a:r>
                <a:rPr lang="en-US" sz="1600" dirty="0" err="1" smtClean="0">
                  <a:solidFill>
                    <a:schemeClr val="bg1"/>
                  </a:solidFill>
                </a:rPr>
                <a:t>HRiA</a:t>
              </a:r>
              <a:endParaRPr lang="en-US" sz="1600" dirty="0">
                <a:solidFill>
                  <a:schemeClr val="bg1"/>
                </a:solidFill>
              </a:endParaRPr>
            </a:p>
            <a:p>
              <a:pPr algn="ctr"/>
              <a:r>
                <a:rPr lang="en-US" sz="1600" dirty="0">
                  <a:solidFill>
                    <a:schemeClr val="bg1"/>
                  </a:solidFill>
                </a:rPr>
                <a:t>Public Health </a:t>
              </a:r>
              <a:r>
                <a:rPr lang="en-US" sz="1600" dirty="0" smtClean="0">
                  <a:solidFill>
                    <a:schemeClr val="bg1"/>
                  </a:solidFill>
                </a:rPr>
                <a:t>Institute</a:t>
              </a:r>
              <a:endParaRPr lang="en-US" sz="1600" dirty="0">
                <a:solidFill>
                  <a:schemeClr val="bg1"/>
                </a:solidFill>
              </a:endParaRPr>
            </a:p>
          </p:txBody>
        </p:sp>
      </p:grpSp>
      <p:grpSp>
        <p:nvGrpSpPr>
          <p:cNvPr id="14" name="Group 13"/>
          <p:cNvGrpSpPr/>
          <p:nvPr/>
        </p:nvGrpSpPr>
        <p:grpSpPr>
          <a:xfrm>
            <a:off x="7574470" y="2406648"/>
            <a:ext cx="1973826" cy="4121900"/>
            <a:chOff x="7574470" y="2406648"/>
            <a:chExt cx="1973826" cy="4121900"/>
          </a:xfrm>
        </p:grpSpPr>
        <p:sp>
          <p:nvSpPr>
            <p:cNvPr id="29" name="Pentagon 28"/>
            <p:cNvSpPr/>
            <p:nvPr/>
          </p:nvSpPr>
          <p:spPr>
            <a:xfrm rot="16200000">
              <a:off x="6500757" y="3481008"/>
              <a:ext cx="4121900" cy="1973179"/>
            </a:xfrm>
            <a:prstGeom prst="homePlate">
              <a:avLst/>
            </a:prstGeom>
            <a:solidFill>
              <a:srgbClr val="5B9BD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Text Box 2"/>
            <p:cNvSpPr txBox="1">
              <a:spLocks noChangeArrowheads="1"/>
            </p:cNvSpPr>
            <p:nvPr/>
          </p:nvSpPr>
          <p:spPr bwMode="auto">
            <a:xfrm>
              <a:off x="7574470" y="3380863"/>
              <a:ext cx="1973180" cy="1775337"/>
            </a:xfrm>
            <a:prstGeom prst="rect">
              <a:avLst/>
            </a:prstGeom>
            <a:noFill/>
            <a:ln w="9525">
              <a:noFill/>
              <a:miter lim="800000"/>
              <a:headEnd/>
              <a:tailEnd/>
            </a:ln>
          </p:spPr>
          <p:txBody>
            <a:bodyPr rot="0" vert="horz" wrap="square" lIns="91440" tIns="45720" rIns="91440" bIns="45720" anchor="t" anchorCtr="0">
              <a:noAutofit/>
            </a:bodyPr>
            <a:lstStyle/>
            <a:p>
              <a:pPr marR="0" algn="ctr">
                <a:spcBef>
                  <a:spcPts val="0"/>
                </a:spcBef>
                <a:spcAft>
                  <a:spcPts val="0"/>
                </a:spcAft>
              </a:pPr>
              <a:r>
                <a:rPr lang="en-US" b="1" dirty="0" smtClean="0">
                  <a:solidFill>
                    <a:schemeClr val="bg1"/>
                  </a:solidFill>
                  <a:ea typeface="Calibri" panose="020F0502020204030204" pitchFamily="34" charset="0"/>
                  <a:cs typeface="Times New Roman" panose="02020603050405020304" pitchFamily="18" charset="0"/>
                </a:rPr>
                <a:t>FOCUS:</a:t>
              </a:r>
            </a:p>
            <a:p>
              <a:pPr marR="0" algn="ctr">
                <a:spcBef>
                  <a:spcPts val="0"/>
                </a:spcBef>
                <a:spcAft>
                  <a:spcPts val="0"/>
                </a:spcAft>
              </a:pPr>
              <a:r>
                <a:rPr lang="en-US" dirty="0">
                  <a:solidFill>
                    <a:schemeClr val="bg1"/>
                  </a:solidFill>
                </a:rPr>
                <a:t>I</a:t>
              </a:r>
              <a:r>
                <a:rPr lang="en-US" dirty="0" smtClean="0">
                  <a:solidFill>
                    <a:schemeClr val="bg1"/>
                  </a:solidFill>
                </a:rPr>
                <a:t>mproving food systems </a:t>
              </a:r>
              <a:r>
                <a:rPr lang="en-US" dirty="0">
                  <a:solidFill>
                    <a:schemeClr val="bg1"/>
                  </a:solidFill>
                </a:rPr>
                <a:t>in the neighborhood and its connection to health in </a:t>
              </a:r>
              <a:r>
                <a:rPr lang="en-US" dirty="0" smtClean="0">
                  <a:solidFill>
                    <a:schemeClr val="bg1"/>
                  </a:solidFill>
                </a:rPr>
                <a:t>housing</a:t>
              </a:r>
              <a:endParaRPr lang="en-US" dirty="0">
                <a:solidFill>
                  <a:schemeClr val="bg1"/>
                </a:solidFill>
                <a:effectLst/>
                <a:ea typeface="Calibri" panose="020F0502020204030204" pitchFamily="34" charset="0"/>
                <a:cs typeface="Times New Roman" panose="02020603050405020304" pitchFamily="18" charset="0"/>
              </a:endParaRPr>
            </a:p>
          </p:txBody>
        </p:sp>
      </p:grpSp>
      <p:sp>
        <p:nvSpPr>
          <p:cNvPr id="45" name="Rectangle 44"/>
          <p:cNvSpPr/>
          <p:nvPr/>
        </p:nvSpPr>
        <p:spPr>
          <a:xfrm>
            <a:off x="2439924" y="6628365"/>
            <a:ext cx="2441448" cy="232016"/>
          </a:xfrm>
          <a:prstGeom prst="rect">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65C"/>
              </a:solidFill>
            </a:endParaRPr>
          </a:p>
        </p:txBody>
      </p:sp>
      <p:sp>
        <p:nvSpPr>
          <p:cNvPr id="46" name="Rectangle 45"/>
          <p:cNvSpPr/>
          <p:nvPr/>
        </p:nvSpPr>
        <p:spPr>
          <a:xfrm>
            <a:off x="0" y="6628365"/>
            <a:ext cx="2441448" cy="232016"/>
          </a:xfrm>
          <a:prstGeom prst="rect">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9759696" y="6628365"/>
            <a:ext cx="2441448" cy="23201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7319772" y="6628365"/>
            <a:ext cx="2441448" cy="232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4879848" y="6628365"/>
            <a:ext cx="2441448" cy="232016"/>
          </a:xfrm>
          <a:prstGeom prst="rect">
            <a:avLst/>
          </a:prstGeom>
          <a:solidFill>
            <a:srgbClr val="32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06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750"/>
                                        <p:tgtEl>
                                          <p:spTgt spid="12"/>
                                        </p:tgtEl>
                                      </p:cBhvr>
                                    </p:animEffect>
                                  </p:childTnLst>
                                </p:cTn>
                              </p:par>
                            </p:childTnLst>
                          </p:cTn>
                        </p:par>
                        <p:par>
                          <p:cTn id="12" fill="hold">
                            <p:stCondLst>
                              <p:cond delay="1750"/>
                            </p:stCondLst>
                            <p:childTnLst>
                              <p:par>
                                <p:cTn id="13" presetID="2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alpha val="82000"/>
          </a:schemeClr>
        </a:solidFill>
        <a:effectLst/>
      </p:bgPr>
    </p:bg>
    <p:spTree>
      <p:nvGrpSpPr>
        <p:cNvPr id="1" name=""/>
        <p:cNvGrpSpPr/>
        <p:nvPr/>
      </p:nvGrpSpPr>
      <p:grpSpPr>
        <a:xfrm>
          <a:off x="0" y="0"/>
          <a:ext cx="0" cy="0"/>
          <a:chOff x="0" y="0"/>
          <a:chExt cx="0" cy="0"/>
        </a:xfrm>
      </p:grpSpPr>
      <p:grpSp>
        <p:nvGrpSpPr>
          <p:cNvPr id="60" name="Group 59"/>
          <p:cNvGrpSpPr/>
          <p:nvPr/>
        </p:nvGrpSpPr>
        <p:grpSpPr>
          <a:xfrm>
            <a:off x="0" y="0"/>
            <a:ext cx="12211050" cy="6858000"/>
            <a:chOff x="80210" y="-1624914"/>
            <a:chExt cx="12211050" cy="6621641"/>
          </a:xfrm>
        </p:grpSpPr>
        <p:pic>
          <p:nvPicPr>
            <p:cNvPr id="61" name="Picture 60"/>
            <p:cNvPicPr>
              <a:picLocks noChangeAspect="1"/>
            </p:cNvPicPr>
            <p:nvPr/>
          </p:nvPicPr>
          <p:blipFill rotWithShape="1">
            <a:blip r:embed="rId3">
              <a:extLst>
                <a:ext uri="{28A0092B-C50C-407E-A947-70E740481C1C}">
                  <a14:useLocalDpi xmlns:a14="http://schemas.microsoft.com/office/drawing/2010/main" val="0"/>
                </a:ext>
              </a:extLst>
            </a:blip>
            <a:srcRect l="7434" t="8858" r="2086" b="279"/>
            <a:stretch/>
          </p:blipFill>
          <p:spPr>
            <a:xfrm>
              <a:off x="80210" y="-1624914"/>
              <a:ext cx="12211050" cy="6621641"/>
            </a:xfrm>
            <a:prstGeom prst="rect">
              <a:avLst/>
            </a:prstGeom>
            <a:effectLst>
              <a:glow>
                <a:schemeClr val="accent1"/>
              </a:glow>
            </a:effectLst>
          </p:spPr>
        </p:pic>
        <p:sp>
          <p:nvSpPr>
            <p:cNvPr id="62" name="Rectangle 61"/>
            <p:cNvSpPr/>
            <p:nvPr/>
          </p:nvSpPr>
          <p:spPr>
            <a:xfrm>
              <a:off x="82115" y="-1624914"/>
              <a:ext cx="12207240" cy="662164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14384" t="14898" r="6694" b="5370"/>
          <a:stretch/>
        </p:blipFill>
        <p:spPr>
          <a:xfrm>
            <a:off x="4887105" y="3361588"/>
            <a:ext cx="4894729" cy="3295364"/>
          </a:xfrm>
          <a:prstGeom prst="rect">
            <a:avLst/>
          </a:prstGeom>
        </p:spPr>
      </p:pic>
      <p:grpSp>
        <p:nvGrpSpPr>
          <p:cNvPr id="7" name="Group 6"/>
          <p:cNvGrpSpPr/>
          <p:nvPr/>
        </p:nvGrpSpPr>
        <p:grpSpPr>
          <a:xfrm>
            <a:off x="4869515" y="329474"/>
            <a:ext cx="4959033" cy="3046150"/>
            <a:chOff x="4869515" y="329474"/>
            <a:chExt cx="4959033" cy="3046150"/>
          </a:xfrm>
        </p:grpSpPr>
        <p:pic>
          <p:nvPicPr>
            <p:cNvPr id="3" name="Picture 2"/>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4869515" y="329882"/>
              <a:ext cx="4959033" cy="3045742"/>
            </a:xfrm>
            <a:prstGeom prst="rect">
              <a:avLst/>
            </a:prstGeom>
          </p:spPr>
        </p:pic>
        <p:sp>
          <p:nvSpPr>
            <p:cNvPr id="59" name="Rectangle 58"/>
            <p:cNvSpPr/>
            <p:nvPr/>
          </p:nvSpPr>
          <p:spPr>
            <a:xfrm>
              <a:off x="4872500" y="329474"/>
              <a:ext cx="4956048" cy="3044952"/>
            </a:xfrm>
            <a:prstGeom prst="rect">
              <a:avLst/>
            </a:prstGeom>
            <a:solidFill>
              <a:srgbClr val="32999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4506179" y="3221820"/>
            <a:ext cx="2987040" cy="333545"/>
            <a:chOff x="6934200" y="3642360"/>
            <a:chExt cx="2987040" cy="333545"/>
          </a:xfrm>
          <a:solidFill>
            <a:srgbClr val="FED65C"/>
          </a:solidFill>
        </p:grpSpPr>
        <p:cxnSp>
          <p:nvCxnSpPr>
            <p:cNvPr id="54" name="Straight Connector 53"/>
            <p:cNvCxnSpPr/>
            <p:nvPr/>
          </p:nvCxnSpPr>
          <p:spPr>
            <a:xfrm flipV="1">
              <a:off x="6934200" y="3809132"/>
              <a:ext cx="2855441" cy="19385"/>
            </a:xfrm>
            <a:prstGeom prst="line">
              <a:avLst/>
            </a:prstGeom>
            <a:grpFill/>
            <a:ln w="114300">
              <a:solidFill>
                <a:srgbClr val="FED65C"/>
              </a:solidFill>
            </a:ln>
          </p:spPr>
          <p:style>
            <a:lnRef idx="3">
              <a:schemeClr val="accent1"/>
            </a:lnRef>
            <a:fillRef idx="0">
              <a:schemeClr val="accent1"/>
            </a:fillRef>
            <a:effectRef idx="2">
              <a:schemeClr val="accent1"/>
            </a:effectRef>
            <a:fontRef idx="minor">
              <a:schemeClr val="tx1"/>
            </a:fontRef>
          </p:style>
        </p:cxnSp>
        <p:sp>
          <p:nvSpPr>
            <p:cNvPr id="55" name="Oval 54"/>
            <p:cNvSpPr/>
            <p:nvPr/>
          </p:nvSpPr>
          <p:spPr>
            <a:xfrm>
              <a:off x="9578340" y="3642360"/>
              <a:ext cx="342900" cy="333545"/>
            </a:xfrm>
            <a:prstGeom prst="ellipse">
              <a:avLst/>
            </a:prstGeom>
            <a:grpFill/>
            <a:ln>
              <a:solidFill>
                <a:srgbClr val="FED6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512903" y="166386"/>
            <a:ext cx="2987040" cy="333545"/>
            <a:chOff x="6934200" y="3642360"/>
            <a:chExt cx="2987040" cy="333545"/>
          </a:xfrm>
          <a:solidFill>
            <a:srgbClr val="FED65C"/>
          </a:solidFill>
        </p:grpSpPr>
        <p:cxnSp>
          <p:nvCxnSpPr>
            <p:cNvPr id="57" name="Straight Connector 56"/>
            <p:cNvCxnSpPr/>
            <p:nvPr/>
          </p:nvCxnSpPr>
          <p:spPr>
            <a:xfrm flipV="1">
              <a:off x="6934200" y="3809132"/>
              <a:ext cx="2855441" cy="19385"/>
            </a:xfrm>
            <a:prstGeom prst="line">
              <a:avLst/>
            </a:prstGeom>
            <a:grpFill/>
            <a:ln w="114300">
              <a:solidFill>
                <a:srgbClr val="FED65C"/>
              </a:solidFill>
            </a:ln>
          </p:spPr>
          <p:style>
            <a:lnRef idx="3">
              <a:schemeClr val="accent1"/>
            </a:lnRef>
            <a:fillRef idx="0">
              <a:schemeClr val="accent1"/>
            </a:fillRef>
            <a:effectRef idx="2">
              <a:schemeClr val="accent1"/>
            </a:effectRef>
            <a:fontRef idx="minor">
              <a:schemeClr val="tx1"/>
            </a:fontRef>
          </p:style>
        </p:cxnSp>
        <p:sp>
          <p:nvSpPr>
            <p:cNvPr id="58" name="Oval 57"/>
            <p:cNvSpPr/>
            <p:nvPr/>
          </p:nvSpPr>
          <p:spPr>
            <a:xfrm>
              <a:off x="9578340" y="3642360"/>
              <a:ext cx="342900" cy="333545"/>
            </a:xfrm>
            <a:prstGeom prst="ellipse">
              <a:avLst/>
            </a:prstGeom>
            <a:grpFill/>
            <a:ln>
              <a:solidFill>
                <a:srgbClr val="FED6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 Box 2"/>
          <p:cNvSpPr txBox="1">
            <a:spLocks noChangeArrowheads="1"/>
          </p:cNvSpPr>
          <p:nvPr/>
        </p:nvSpPr>
        <p:spPr bwMode="auto">
          <a:xfrm>
            <a:off x="6395525" y="2646657"/>
            <a:ext cx="3364248" cy="1101516"/>
          </a:xfrm>
          <a:prstGeom prst="rect">
            <a:avLst/>
          </a:prstGeom>
          <a:noFill/>
          <a:ln w="9525">
            <a:noFill/>
            <a:miter lim="800000"/>
            <a:headEnd/>
            <a:tailEnd/>
          </a:ln>
        </p:spPr>
        <p:txBody>
          <a:bodyPr rot="0" vert="horz" wrap="square" lIns="91440" tIns="45720" rIns="91440" bIns="45720" anchor="t" anchorCtr="0">
            <a:noAutofit/>
          </a:bodyPr>
          <a:lstStyle/>
          <a:p>
            <a:pPr marR="0" algn="r">
              <a:spcBef>
                <a:spcPts val="0"/>
              </a:spcBef>
              <a:spcAft>
                <a:spcPts val="0"/>
              </a:spcAft>
            </a:pPr>
            <a:r>
              <a:rPr lang="en-US"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HEALTHY COMMUNITY CHAMPIONS (HCC) TRAINING</a:t>
            </a:r>
          </a:p>
          <a:p>
            <a:pPr marR="0" algn="ctr">
              <a:spcBef>
                <a:spcPts val="0"/>
              </a:spcBef>
              <a:spcAft>
                <a:spcPts val="0"/>
              </a:spcAft>
            </a:pPr>
            <a:endParaRPr lang="en-US" b="1"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marR="0" algn="ctr">
              <a:spcBef>
                <a:spcPts val="0"/>
              </a:spcBef>
              <a:spcAft>
                <a:spcPts val="0"/>
              </a:spcAft>
            </a:pPr>
            <a:endParaRPr lang="en-US"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631825" lvl="1" indent="-174625" algn="ctr">
              <a:buFont typeface="Arial" panose="020B0604020202020204" pitchFamily="34" charset="0"/>
              <a:buChar char="•"/>
            </a:pPr>
            <a:endParaRPr lang="en-US"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oup 7"/>
          <p:cNvGrpSpPr/>
          <p:nvPr/>
        </p:nvGrpSpPr>
        <p:grpSpPr>
          <a:xfrm>
            <a:off x="2436876" y="-1"/>
            <a:ext cx="2441448" cy="6528547"/>
            <a:chOff x="2436876" y="-1"/>
            <a:chExt cx="2441448" cy="6528547"/>
          </a:xfrm>
        </p:grpSpPr>
        <p:sp>
          <p:nvSpPr>
            <p:cNvPr id="52" name="Pentagon 51"/>
            <p:cNvSpPr/>
            <p:nvPr/>
          </p:nvSpPr>
          <p:spPr>
            <a:xfrm rot="5400000">
              <a:off x="393326" y="2043549"/>
              <a:ext cx="6528547" cy="2441448"/>
            </a:xfrm>
            <a:prstGeom prst="homePlate">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65C"/>
                </a:solidFill>
              </a:endParaRPr>
            </a:p>
          </p:txBody>
        </p:sp>
        <p:sp>
          <p:nvSpPr>
            <p:cNvPr id="21" name="Text Box 2"/>
            <p:cNvSpPr txBox="1">
              <a:spLocks noChangeArrowheads="1"/>
            </p:cNvSpPr>
            <p:nvPr/>
          </p:nvSpPr>
          <p:spPr bwMode="auto">
            <a:xfrm>
              <a:off x="2447387" y="0"/>
              <a:ext cx="2430937" cy="1524000"/>
            </a:xfrm>
            <a:prstGeom prst="rect">
              <a:avLst/>
            </a:prstGeom>
            <a:noFill/>
            <a:ln w="9525">
              <a:noFill/>
              <a:miter lim="800000"/>
              <a:headEnd/>
              <a:tailEnd/>
            </a:ln>
          </p:spPr>
          <p:txBody>
            <a:bodyPr rot="0" vert="horz" wrap="square" lIns="91440" tIns="45720" rIns="91440" bIns="45720" anchor="ctr" anchorCtr="0">
              <a:noAutofit/>
            </a:bodyPr>
            <a:lstStyle/>
            <a:p>
              <a:pPr marL="0" marR="0" algn="ctr">
                <a:spcBef>
                  <a:spcPts val="0"/>
                </a:spcBef>
                <a:spcAft>
                  <a:spcPts val="0"/>
                </a:spcAft>
              </a:pP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LET’S GET HEALTHY, BOSTON!</a:t>
              </a:r>
            </a:p>
          </p:txBody>
        </p:sp>
        <p:sp>
          <p:nvSpPr>
            <p:cNvPr id="27" name="Text Box 2"/>
            <p:cNvSpPr txBox="1">
              <a:spLocks noChangeArrowheads="1"/>
            </p:cNvSpPr>
            <p:nvPr/>
          </p:nvSpPr>
          <p:spPr bwMode="auto">
            <a:xfrm>
              <a:off x="2566070" y="1372366"/>
              <a:ext cx="2221571" cy="4727307"/>
            </a:xfrm>
            <a:prstGeom prst="rect">
              <a:avLst/>
            </a:prstGeom>
            <a:noFill/>
            <a:ln w="9525">
              <a:noFill/>
              <a:miter lim="800000"/>
              <a:headEnd/>
              <a:tailEnd/>
            </a:ln>
          </p:spPr>
          <p:txBody>
            <a:bodyPr rot="0" vert="horz" wrap="square" lIns="91440" tIns="45720" rIns="91440" bIns="45720" anchor="t" anchorCtr="0">
              <a:noAutofit/>
            </a:bodyPr>
            <a:lstStyle/>
            <a:p>
              <a:pPr marR="0" algn="ctr">
                <a:spcBef>
                  <a:spcPts val="0"/>
                </a:spcBef>
                <a:spcAft>
                  <a:spcPts val="0"/>
                </a:spcAft>
              </a:pPr>
              <a:r>
                <a:rPr lang="en-US" b="1" dirty="0" smtClean="0">
                  <a:solidFill>
                    <a:schemeClr val="tx1">
                      <a:lumMod val="65000"/>
                      <a:lumOff val="35000"/>
                    </a:schemeClr>
                  </a:solidFill>
                  <a:ea typeface="Calibri" panose="020F0502020204030204" pitchFamily="34" charset="0"/>
                  <a:cs typeface="Times New Roman" panose="02020603050405020304" pitchFamily="18" charset="0"/>
                </a:rPr>
                <a:t>GOAL: </a:t>
              </a:r>
            </a:p>
            <a:p>
              <a:pPr marR="0" algn="ctr">
                <a:spcBef>
                  <a:spcPts val="0"/>
                </a:spcBef>
                <a:spcAft>
                  <a:spcPts val="0"/>
                </a:spcAft>
              </a:pPr>
              <a:r>
                <a:rPr lang="en-US" dirty="0" smtClean="0">
                  <a:solidFill>
                    <a:srgbClr val="767171"/>
                  </a:solidFill>
                </a:rPr>
                <a:t>In partnership with BPHC, our in aim is to </a:t>
              </a:r>
              <a:r>
                <a:rPr lang="en-US" dirty="0">
                  <a:solidFill>
                    <a:srgbClr val="767171"/>
                  </a:solidFill>
                </a:rPr>
                <a:t>reduce the burden of chronic disease by addressing the health behavior risks of tobacco exposure, poor nutrition and lack of physical </a:t>
              </a:r>
              <a:r>
                <a:rPr lang="en-US" dirty="0" smtClean="0">
                  <a:solidFill>
                    <a:srgbClr val="767171"/>
                  </a:solidFill>
                </a:rPr>
                <a:t>activity</a:t>
              </a:r>
              <a:r>
                <a:rPr lang="en-US" dirty="0">
                  <a:solidFill>
                    <a:srgbClr val="767171"/>
                  </a:solidFill>
                </a:rPr>
                <a:t> </a:t>
              </a:r>
              <a:r>
                <a:rPr lang="en-US" dirty="0" smtClean="0">
                  <a:solidFill>
                    <a:srgbClr val="767171"/>
                  </a:solidFill>
                </a:rPr>
                <a:t>through increased access to </a:t>
              </a:r>
              <a:r>
                <a:rPr lang="en-US" dirty="0" smtClean="0">
                  <a:solidFill>
                    <a:srgbClr val="329998"/>
                  </a:solidFill>
                </a:rPr>
                <a:t>smoke free housing</a:t>
              </a:r>
              <a:r>
                <a:rPr lang="en-US" dirty="0" smtClean="0">
                  <a:solidFill>
                    <a:srgbClr val="767171"/>
                  </a:solidFill>
                </a:rPr>
                <a:t>, </a:t>
              </a:r>
              <a:r>
                <a:rPr lang="en-US" dirty="0" smtClean="0">
                  <a:solidFill>
                    <a:srgbClr val="329998"/>
                  </a:solidFill>
                </a:rPr>
                <a:t>healthy food and beverage</a:t>
              </a:r>
              <a:r>
                <a:rPr lang="en-US" dirty="0" smtClean="0">
                  <a:solidFill>
                    <a:srgbClr val="767171"/>
                  </a:solidFill>
                </a:rPr>
                <a:t>, and</a:t>
              </a:r>
              <a:r>
                <a:rPr lang="en-US" dirty="0" smtClean="0">
                  <a:solidFill>
                    <a:schemeClr val="accent4"/>
                  </a:solidFill>
                </a:rPr>
                <a:t> </a:t>
              </a:r>
              <a:r>
                <a:rPr lang="en-US" dirty="0" smtClean="0">
                  <a:solidFill>
                    <a:srgbClr val="329998"/>
                  </a:solidFill>
                </a:rPr>
                <a:t>active transit</a:t>
              </a:r>
              <a:r>
                <a:rPr lang="en-US" dirty="0" smtClean="0">
                  <a:solidFill>
                    <a:srgbClr val="767171"/>
                  </a:solidFill>
                </a:rPr>
                <a:t>.</a:t>
              </a:r>
              <a:endParaRPr lang="en-US" b="1" dirty="0">
                <a:solidFill>
                  <a:srgbClr val="767171"/>
                </a:solidFill>
                <a:effectLst/>
                <a:ea typeface="Calibri" panose="020F0502020204030204" pitchFamily="34" charset="0"/>
                <a:cs typeface="Times New Roman" panose="02020603050405020304" pitchFamily="18" charset="0"/>
              </a:endParaRPr>
            </a:p>
            <a:p>
              <a:pPr marL="631825" lvl="1" indent="-174625" algn="ctr">
                <a:buFont typeface="Arial" panose="020B0604020202020204" pitchFamily="34" charset="0"/>
                <a:buChar char="•"/>
              </a:pPr>
              <a:endParaRPr lang="en-US" b="1" dirty="0">
                <a:solidFill>
                  <a:schemeClr val="tx1">
                    <a:lumMod val="65000"/>
                    <a:lumOff val="35000"/>
                  </a:schemeClr>
                </a:solidFill>
                <a:effectLst/>
                <a:ea typeface="Calibri" panose="020F0502020204030204" pitchFamily="34" charset="0"/>
                <a:cs typeface="Times New Roman" panose="02020603050405020304" pitchFamily="18" charset="0"/>
              </a:endParaRPr>
            </a:p>
          </p:txBody>
        </p:sp>
      </p:grpSp>
      <p:sp>
        <p:nvSpPr>
          <p:cNvPr id="46" name="Text Box 2"/>
          <p:cNvSpPr txBox="1">
            <a:spLocks noChangeArrowheads="1"/>
          </p:cNvSpPr>
          <p:nvPr/>
        </p:nvSpPr>
        <p:spPr bwMode="auto">
          <a:xfrm>
            <a:off x="7989574" y="5987836"/>
            <a:ext cx="1661509" cy="1294285"/>
          </a:xfrm>
          <a:prstGeom prst="rect">
            <a:avLst/>
          </a:prstGeom>
          <a:noFill/>
          <a:ln w="9525">
            <a:noFill/>
            <a:miter lim="800000"/>
            <a:headEnd/>
            <a:tailEnd/>
          </a:ln>
        </p:spPr>
        <p:txBody>
          <a:bodyPr rot="0" vert="horz" wrap="square" lIns="91440" tIns="45720" rIns="91440" bIns="45720" anchor="t" anchorCtr="0">
            <a:noAutofit/>
          </a:bodyPr>
          <a:lstStyle/>
          <a:p>
            <a:pPr marR="0" algn="r">
              <a:spcBef>
                <a:spcPts val="0"/>
              </a:spcBef>
              <a:spcAft>
                <a:spcPts val="0"/>
              </a:spcAft>
            </a:pPr>
            <a:r>
              <a:rPr lang="en-US"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LGHB!</a:t>
            </a:r>
          </a:p>
          <a:p>
            <a:pPr marR="0" algn="r">
              <a:spcBef>
                <a:spcPts val="0"/>
              </a:spcBef>
              <a:spcAft>
                <a:spcPts val="0"/>
              </a:spcAft>
            </a:pPr>
            <a:r>
              <a:rPr lang="en-US"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KICKOFF EVENT</a:t>
            </a:r>
          </a:p>
          <a:p>
            <a:pPr marR="0" algn="ctr">
              <a:spcBef>
                <a:spcPts val="0"/>
              </a:spcBef>
              <a:spcAft>
                <a:spcPts val="0"/>
              </a:spcAft>
            </a:pPr>
            <a:endParaRPr lang="en-US" b="1"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marR="0" algn="ctr">
              <a:spcBef>
                <a:spcPts val="0"/>
              </a:spcBef>
              <a:spcAft>
                <a:spcPts val="0"/>
              </a:spcAft>
            </a:pPr>
            <a:endParaRPr lang="en-US"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631825" lvl="1" indent="-174625" algn="ctr">
              <a:buFont typeface="Arial" panose="020B0604020202020204" pitchFamily="34" charset="0"/>
              <a:buChar char="•"/>
            </a:pPr>
            <a:endParaRPr lang="en-US"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1" name="Group 10"/>
          <p:cNvGrpSpPr/>
          <p:nvPr/>
        </p:nvGrpSpPr>
        <p:grpSpPr>
          <a:xfrm>
            <a:off x="9546938" y="-25937"/>
            <a:ext cx="3096753" cy="6715142"/>
            <a:chOff x="9546938" y="-25937"/>
            <a:chExt cx="3096753" cy="6715142"/>
          </a:xfrm>
        </p:grpSpPr>
        <p:sp>
          <p:nvSpPr>
            <p:cNvPr id="36" name="Rectangle 35"/>
            <p:cNvSpPr/>
            <p:nvPr/>
          </p:nvSpPr>
          <p:spPr>
            <a:xfrm>
              <a:off x="9764163" y="-25937"/>
              <a:ext cx="2441448" cy="6715142"/>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p:cNvCxnSpPr/>
            <p:nvPr/>
          </p:nvCxnSpPr>
          <p:spPr>
            <a:xfrm>
              <a:off x="10118246" y="1907116"/>
              <a:ext cx="1774299" cy="0"/>
            </a:xfrm>
            <a:prstGeom prst="line">
              <a:avLst/>
            </a:prstGeom>
            <a:ln w="76200">
              <a:solidFill>
                <a:srgbClr val="EA6B1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0118246" y="4347297"/>
              <a:ext cx="1774299" cy="0"/>
            </a:xfrm>
            <a:prstGeom prst="line">
              <a:avLst/>
            </a:prstGeom>
            <a:ln w="76200">
              <a:solidFill>
                <a:srgbClr val="EA6B14"/>
              </a:solidFill>
            </a:ln>
          </p:spPr>
          <p:style>
            <a:lnRef idx="1">
              <a:schemeClr val="accent1"/>
            </a:lnRef>
            <a:fillRef idx="0">
              <a:schemeClr val="accent1"/>
            </a:fillRef>
            <a:effectRef idx="0">
              <a:schemeClr val="accent1"/>
            </a:effectRef>
            <a:fontRef idx="minor">
              <a:schemeClr val="tx1"/>
            </a:fontRef>
          </p:style>
        </p:cxnSp>
        <p:sp>
          <p:nvSpPr>
            <p:cNvPr id="41" name="Text Box 2"/>
            <p:cNvSpPr txBox="1">
              <a:spLocks noChangeArrowheads="1"/>
            </p:cNvSpPr>
            <p:nvPr/>
          </p:nvSpPr>
          <p:spPr bwMode="auto">
            <a:xfrm>
              <a:off x="9763954" y="854799"/>
              <a:ext cx="2452621" cy="780268"/>
            </a:xfrm>
            <a:prstGeom prst="rect">
              <a:avLst/>
            </a:prstGeom>
            <a:noFill/>
            <a:ln w="9525">
              <a:noFill/>
              <a:miter lim="800000"/>
              <a:headEnd/>
              <a:tailEnd/>
            </a:ln>
          </p:spPr>
          <p:txBody>
            <a:bodyPr rot="0" vert="horz" wrap="square" lIns="91440" tIns="45720" rIns="91440" bIns="45720" anchor="ctr" anchorCtr="0">
              <a:noAutofit/>
            </a:bodyPr>
            <a:lstStyle/>
            <a:p>
              <a:pPr marL="0" marR="0" algn="ctr">
                <a:spcBef>
                  <a:spcPts val="0"/>
                </a:spcBef>
                <a:spcAft>
                  <a:spcPts val="0"/>
                </a:spcAft>
              </a:pPr>
              <a:r>
                <a:rPr lang="en-US" sz="20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NEIGHBORHOODS</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2" name="Rectangle 41"/>
            <p:cNvSpPr/>
            <p:nvPr/>
          </p:nvSpPr>
          <p:spPr>
            <a:xfrm>
              <a:off x="10552626" y="317640"/>
              <a:ext cx="886781" cy="923330"/>
            </a:xfrm>
            <a:prstGeom prst="rect">
              <a:avLst/>
            </a:prstGeom>
            <a:noFill/>
          </p:spPr>
          <p:txBody>
            <a:bodyPr wrap="none" lIns="91440" tIns="45720" rIns="91440" bIns="45720">
              <a:spAutoFit/>
            </a:bodyPr>
            <a:lstStyle/>
            <a:p>
              <a:pPr algn="ctr"/>
              <a:r>
                <a:rPr lang="en-US" sz="5400" dirty="0" smtClean="0">
                  <a:ln w="57150">
                    <a:solidFill>
                      <a:srgbClr val="329998"/>
                    </a:solidFill>
                  </a:ln>
                  <a:solidFill>
                    <a:srgbClr val="329998"/>
                  </a:solidFill>
                </a:rPr>
                <a:t>10</a:t>
              </a:r>
              <a:endParaRPr lang="en-US" sz="5400" b="0" cap="none" spc="0" dirty="0">
                <a:ln w="57150">
                  <a:solidFill>
                    <a:srgbClr val="329998"/>
                  </a:solidFill>
                </a:ln>
                <a:solidFill>
                  <a:srgbClr val="329998"/>
                </a:solidFill>
              </a:endParaRPr>
            </a:p>
          </p:txBody>
        </p:sp>
        <p:sp>
          <p:nvSpPr>
            <p:cNvPr id="35" name="Text Box 2"/>
            <p:cNvSpPr txBox="1">
              <a:spLocks noChangeArrowheads="1"/>
            </p:cNvSpPr>
            <p:nvPr/>
          </p:nvSpPr>
          <p:spPr bwMode="auto">
            <a:xfrm>
              <a:off x="9546938" y="5087616"/>
              <a:ext cx="1744445" cy="780268"/>
            </a:xfrm>
            <a:prstGeom prst="rect">
              <a:avLst/>
            </a:prstGeom>
            <a:noFill/>
            <a:ln w="9525">
              <a:noFill/>
              <a:miter lim="800000"/>
              <a:headEnd/>
              <a:tailEnd/>
            </a:ln>
          </p:spPr>
          <p:txBody>
            <a:bodyPr rot="0" vert="horz" wrap="square" lIns="91440" tIns="45720" rIns="91440" bIns="45720" anchor="ctr" anchorCtr="0">
              <a:noAutofit/>
            </a:bodyPr>
            <a:lstStyle/>
            <a:p>
              <a:pPr marL="0" marR="0" algn="r">
                <a:spcBef>
                  <a:spcPts val="0"/>
                </a:spcBef>
                <a:spcAft>
                  <a:spcPts val="0"/>
                </a:spcAft>
              </a:pPr>
              <a:r>
                <a:rPr lang="en-US" sz="20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HEALTHY COMMUNITY CHAMPIONS</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9" name="Rectangle 38"/>
            <p:cNvSpPr/>
            <p:nvPr/>
          </p:nvSpPr>
          <p:spPr>
            <a:xfrm>
              <a:off x="11071256" y="4877585"/>
              <a:ext cx="1201367" cy="1200329"/>
            </a:xfrm>
            <a:prstGeom prst="rect">
              <a:avLst/>
            </a:prstGeom>
            <a:noFill/>
          </p:spPr>
          <p:txBody>
            <a:bodyPr wrap="square" lIns="91440" tIns="45720" rIns="91440" bIns="45720">
              <a:spAutoFit/>
            </a:bodyPr>
            <a:lstStyle/>
            <a:p>
              <a:pPr algn="ctr"/>
              <a:r>
                <a:rPr lang="en-US" sz="7200" dirty="0" smtClean="0">
                  <a:ln w="57150">
                    <a:solidFill>
                      <a:srgbClr val="329998"/>
                    </a:solidFill>
                  </a:ln>
                  <a:solidFill>
                    <a:srgbClr val="329998"/>
                  </a:solidFill>
                </a:rPr>
                <a:t>75</a:t>
              </a:r>
              <a:endParaRPr lang="en-US" sz="6600" b="0" cap="none" spc="0" dirty="0">
                <a:ln w="57150">
                  <a:solidFill>
                    <a:srgbClr val="329998"/>
                  </a:solidFill>
                </a:ln>
                <a:solidFill>
                  <a:srgbClr val="329998"/>
                </a:solidFill>
              </a:endParaRPr>
            </a:p>
          </p:txBody>
        </p:sp>
        <p:pic>
          <p:nvPicPr>
            <p:cNvPr id="43" name="Picture 42"/>
            <p:cNvPicPr>
              <a:picLocks noChangeAspect="1"/>
            </p:cNvPicPr>
            <p:nvPr/>
          </p:nvPicPr>
          <p:blipFill rotWithShape="1">
            <a:blip r:embed="rId6" cstate="print">
              <a:extLst>
                <a:ext uri="{BEBA8EAE-BF5A-486C-A8C5-ECC9F3942E4B}">
                  <a14:imgProps xmlns:a14="http://schemas.microsoft.com/office/drawing/2010/main">
                    <a14:imgLayer r:embed="rId7">
                      <a14:imgEffect>
                        <a14:sharpenSoften amount="25000"/>
                      </a14:imgEffect>
                      <a14:imgEffect>
                        <a14:saturation sat="0"/>
                      </a14:imgEffect>
                    </a14:imgLayer>
                  </a14:imgProps>
                </a:ext>
                <a:ext uri="{28A0092B-C50C-407E-A947-70E740481C1C}">
                  <a14:useLocalDpi xmlns:a14="http://schemas.microsoft.com/office/drawing/2010/main" val="0"/>
                </a:ext>
              </a:extLst>
            </a:blip>
            <a:srcRect l="27546" t="27879" r="54212" b="54655"/>
            <a:stretch/>
          </p:blipFill>
          <p:spPr>
            <a:xfrm>
              <a:off x="9956203" y="2583904"/>
              <a:ext cx="903591" cy="865139"/>
            </a:xfrm>
            <a:prstGeom prst="ellipse">
              <a:avLst/>
            </a:prstGeom>
            <a:ln w="63500" cap="rnd">
              <a:solidFill>
                <a:schemeClr val="bg1"/>
              </a:solidFill>
            </a:ln>
            <a:effectLst/>
          </p:spPr>
        </p:pic>
        <p:sp>
          <p:nvSpPr>
            <p:cNvPr id="45" name="Text Box 2"/>
            <p:cNvSpPr txBox="1">
              <a:spLocks noChangeArrowheads="1"/>
            </p:cNvSpPr>
            <p:nvPr/>
          </p:nvSpPr>
          <p:spPr bwMode="auto">
            <a:xfrm>
              <a:off x="10899246" y="2608435"/>
              <a:ext cx="1744445" cy="780268"/>
            </a:xfrm>
            <a:prstGeom prst="rect">
              <a:avLst/>
            </a:prstGeom>
            <a:noFill/>
            <a:ln w="9525">
              <a:noFill/>
              <a:miter lim="800000"/>
              <a:headEnd/>
              <a:tailEnd/>
            </a:ln>
          </p:spPr>
          <p:txBody>
            <a:bodyPr rot="0" vert="horz" wrap="square" lIns="91440" tIns="45720" rIns="91440" bIns="45720" anchor="ctr" anchorCtr="0">
              <a:noAutofit/>
            </a:bodyPr>
            <a:lstStyle/>
            <a:p>
              <a:pPr marL="0" marR="0">
                <a:spcBef>
                  <a:spcPts val="0"/>
                </a:spcBef>
                <a:spcAft>
                  <a:spcPts val="0"/>
                </a:spcAft>
              </a:pPr>
              <a:r>
                <a:rPr lang="en-US" sz="2000" b="1" dirty="0" smtClean="0">
                  <a:solidFill>
                    <a:srgbClr val="FEE082"/>
                  </a:solidFill>
                  <a:latin typeface="Calibri" panose="020F0502020204030204" pitchFamily="34" charset="0"/>
                  <a:ea typeface="Calibri" panose="020F0502020204030204" pitchFamily="34" charset="0"/>
                  <a:cs typeface="Times New Roman" panose="02020603050405020304" pitchFamily="18" charset="0"/>
                </a:rPr>
                <a:t>OVER </a:t>
              </a:r>
              <a:r>
                <a:rPr lang="en-US" sz="20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35</a:t>
              </a:r>
              <a:r>
                <a:rPr lang="en-US" sz="2000" b="1" dirty="0" smtClean="0">
                  <a:solidFill>
                    <a:srgbClr val="FEE082"/>
                  </a:solidFill>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000" b="1" dirty="0" smtClean="0">
                  <a:solidFill>
                    <a:srgbClr val="FEE082"/>
                  </a:solidFill>
                  <a:latin typeface="Calibri" panose="020F0502020204030204" pitchFamily="34" charset="0"/>
                  <a:ea typeface="Calibri" panose="020F0502020204030204" pitchFamily="34" charset="0"/>
                  <a:cs typeface="Times New Roman" panose="02020603050405020304" pitchFamily="18" charset="0"/>
                </a:rPr>
                <a:t>CITYWIDE</a:t>
              </a:r>
            </a:p>
            <a:p>
              <a:pPr marL="0" marR="0">
                <a:spcBef>
                  <a:spcPts val="0"/>
                </a:spcBef>
                <a:spcAft>
                  <a:spcPts val="0"/>
                </a:spcAft>
              </a:pPr>
              <a:r>
                <a:rPr lang="en-US" sz="2000" b="1" dirty="0" smtClean="0">
                  <a:solidFill>
                    <a:srgbClr val="FEE082"/>
                  </a:solidFill>
                  <a:latin typeface="Calibri" panose="020F0502020204030204" pitchFamily="34" charset="0"/>
                  <a:ea typeface="Calibri" panose="020F0502020204030204" pitchFamily="34" charset="0"/>
                  <a:cs typeface="Times New Roman" panose="02020603050405020304" pitchFamily="18" charset="0"/>
                </a:rPr>
                <a:t>PARTNERS</a:t>
              </a:r>
              <a:endParaRPr lang="en-US" sz="2000" dirty="0">
                <a:solidFill>
                  <a:srgbClr val="FEE082"/>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63" name="Rectangle 62"/>
          <p:cNvSpPr/>
          <p:nvPr/>
        </p:nvSpPr>
        <p:spPr>
          <a:xfrm>
            <a:off x="2439924" y="6628365"/>
            <a:ext cx="2441448" cy="232016"/>
          </a:xfrm>
          <a:prstGeom prst="rect">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65C"/>
              </a:solidFill>
            </a:endParaRPr>
          </a:p>
        </p:txBody>
      </p:sp>
      <p:sp>
        <p:nvSpPr>
          <p:cNvPr id="64" name="Rectangle 63"/>
          <p:cNvSpPr/>
          <p:nvPr/>
        </p:nvSpPr>
        <p:spPr>
          <a:xfrm>
            <a:off x="0" y="6628365"/>
            <a:ext cx="2441448" cy="232016"/>
          </a:xfrm>
          <a:prstGeom prst="rect">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9759696" y="6628365"/>
            <a:ext cx="2441448" cy="23201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7319772" y="6628365"/>
            <a:ext cx="2441448" cy="232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4879848" y="6628365"/>
            <a:ext cx="2441448" cy="232016"/>
          </a:xfrm>
          <a:prstGeom prst="rect">
            <a:avLst/>
          </a:prstGeom>
          <a:solidFill>
            <a:srgbClr val="32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557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1000"/>
                                        <p:tgtEl>
                                          <p:spTgt spid="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left)">
                                      <p:cBhvr>
                                        <p:cTn id="11" dur="750"/>
                                        <p:tgtEl>
                                          <p:spTgt spid="56"/>
                                        </p:tgtEl>
                                      </p:cBhvr>
                                    </p:animEffect>
                                  </p:childTnLst>
                                </p:cTn>
                              </p:par>
                              <p:par>
                                <p:cTn id="12" presetID="22" presetClass="entr" presetSubtype="8" fill="hold" nodeType="with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wipe(left)">
                                      <p:cBhvr>
                                        <p:cTn id="14" dur="750"/>
                                        <p:tgtEl>
                                          <p:spTgt spid="53"/>
                                        </p:tgtEl>
                                      </p:cBhvr>
                                    </p:animEffect>
                                  </p:childTnLst>
                                </p:cTn>
                              </p:par>
                            </p:childTnLst>
                          </p:cTn>
                        </p:par>
                        <p:par>
                          <p:cTn id="15" fill="hold">
                            <p:stCondLst>
                              <p:cond delay="1750"/>
                            </p:stCondLst>
                            <p:childTnLst>
                              <p:par>
                                <p:cTn id="16" presetID="22" presetClass="entr" presetSubtype="4"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1000"/>
                                        <p:tgtEl>
                                          <p:spTgt spid="11"/>
                                        </p:tgtEl>
                                      </p:cBhvr>
                                    </p:animEffect>
                                  </p:childTnLst>
                                </p:cTn>
                              </p:par>
                            </p:childTnLst>
                          </p:cTn>
                        </p:par>
                        <p:par>
                          <p:cTn id="19" fill="hold">
                            <p:stCondLst>
                              <p:cond delay="2750"/>
                            </p:stCondLst>
                            <p:childTnLst>
                              <p:par>
                                <p:cTn id="20" presetID="9"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par>
                                <p:cTn id="23" presetID="9"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dissolve">
                                      <p:cBhvr>
                                        <p:cTn id="25" dur="500"/>
                                        <p:tgtEl>
                                          <p:spTgt spid="5"/>
                                        </p:tgtEl>
                                      </p:cBhvr>
                                    </p:animEffect>
                                  </p:childTnLst>
                                </p:cTn>
                              </p:par>
                            </p:childTnLst>
                          </p:cTn>
                        </p:par>
                        <p:par>
                          <p:cTn id="26" fill="hold">
                            <p:stCondLst>
                              <p:cond delay="3250"/>
                            </p:stCondLst>
                            <p:childTnLst>
                              <p:par>
                                <p:cTn id="27" presetID="1" presetClass="entr" presetSubtype="0" fill="hold" grpId="0" nodeType="after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alpha val="82000"/>
          </a:schemeClr>
        </a:solidFill>
        <a:effectLst/>
      </p:bgPr>
    </p:bg>
    <p:spTree>
      <p:nvGrpSpPr>
        <p:cNvPr id="1" name=""/>
        <p:cNvGrpSpPr/>
        <p:nvPr/>
      </p:nvGrpSpPr>
      <p:grpSpPr>
        <a:xfrm>
          <a:off x="0" y="0"/>
          <a:ext cx="0" cy="0"/>
          <a:chOff x="0" y="0"/>
          <a:chExt cx="0" cy="0"/>
        </a:xfrm>
      </p:grpSpPr>
      <p:grpSp>
        <p:nvGrpSpPr>
          <p:cNvPr id="19" name="Group 18"/>
          <p:cNvGrpSpPr/>
          <p:nvPr/>
        </p:nvGrpSpPr>
        <p:grpSpPr>
          <a:xfrm>
            <a:off x="0" y="0"/>
            <a:ext cx="12211050" cy="6858000"/>
            <a:chOff x="80210" y="-1624914"/>
            <a:chExt cx="12211050" cy="6621641"/>
          </a:xfrm>
        </p:grpSpPr>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l="7434" t="8858" r="2086" b="279"/>
            <a:stretch/>
          </p:blipFill>
          <p:spPr>
            <a:xfrm>
              <a:off x="80210" y="-1624914"/>
              <a:ext cx="12211050" cy="6621641"/>
            </a:xfrm>
            <a:prstGeom prst="rect">
              <a:avLst/>
            </a:prstGeom>
            <a:effectLst>
              <a:glow>
                <a:schemeClr val="accent1"/>
              </a:glow>
            </a:effectLst>
          </p:spPr>
        </p:pic>
        <p:sp>
          <p:nvSpPr>
            <p:cNvPr id="22" name="Rectangle 21"/>
            <p:cNvSpPr/>
            <p:nvPr/>
          </p:nvSpPr>
          <p:spPr>
            <a:xfrm>
              <a:off x="82115" y="-1624914"/>
              <a:ext cx="12207240" cy="662164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0" y="-206475"/>
            <a:ext cx="5021823" cy="7064475"/>
            <a:chOff x="0" y="-206475"/>
            <a:chExt cx="5021823" cy="7064475"/>
          </a:xfrm>
        </p:grpSpPr>
        <p:sp>
          <p:nvSpPr>
            <p:cNvPr id="7" name="Rectangle 6"/>
            <p:cNvSpPr/>
            <p:nvPr/>
          </p:nvSpPr>
          <p:spPr>
            <a:xfrm>
              <a:off x="0" y="0"/>
              <a:ext cx="1164779" cy="6737649"/>
            </a:xfrm>
            <a:prstGeom prst="rect">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endParaRPr>
            </a:p>
          </p:txBody>
        </p:sp>
        <p:pic>
          <p:nvPicPr>
            <p:cNvPr id="31" name="Picture 30"/>
            <p:cNvPicPr>
              <a:picLocks noChangeAspect="1"/>
            </p:cNvPicPr>
            <p:nvPr/>
          </p:nvPicPr>
          <p:blipFill rotWithShape="1">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26512" t="-221" r="62857" b="-1"/>
            <a:stretch/>
          </p:blipFill>
          <p:spPr>
            <a:xfrm>
              <a:off x="803785" y="-66593"/>
              <a:ext cx="1069257" cy="6702559"/>
            </a:xfrm>
            <a:prstGeom prst="rect">
              <a:avLst/>
            </a:prstGeom>
          </p:spPr>
        </p:pic>
        <p:grpSp>
          <p:nvGrpSpPr>
            <p:cNvPr id="3" name="Group 2"/>
            <p:cNvGrpSpPr/>
            <p:nvPr/>
          </p:nvGrpSpPr>
          <p:grpSpPr>
            <a:xfrm>
              <a:off x="1789384" y="-37192"/>
              <a:ext cx="1340773" cy="6808709"/>
              <a:chOff x="1653831" y="-24451"/>
              <a:chExt cx="1340773" cy="6808709"/>
            </a:xfrm>
          </p:grpSpPr>
          <p:pic>
            <p:nvPicPr>
              <p:cNvPr id="30" name="Picture 29"/>
              <p:cNvPicPr>
                <a:picLocks noChangeAspect="1"/>
              </p:cNvPicPr>
              <p:nvPr/>
            </p:nvPicPr>
            <p:blipFill rotWithShape="1">
              <a:blip r:embed="rId6" cstate="print">
                <a:duotone>
                  <a:schemeClr val="accent3">
                    <a:shade val="45000"/>
                    <a:satMod val="135000"/>
                  </a:schemeClr>
                  <a:prstClr val="white"/>
                </a:duotone>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l="32997" r="50553" b="32743"/>
              <a:stretch/>
            </p:blipFill>
            <p:spPr>
              <a:xfrm>
                <a:off x="1673942" y="-17076"/>
                <a:ext cx="1106129" cy="6801334"/>
              </a:xfrm>
              <a:prstGeom prst="rect">
                <a:avLst/>
              </a:prstGeom>
            </p:spPr>
          </p:pic>
          <p:sp>
            <p:nvSpPr>
              <p:cNvPr id="32" name="Rectangle 31"/>
              <p:cNvSpPr/>
              <p:nvPr/>
            </p:nvSpPr>
            <p:spPr>
              <a:xfrm>
                <a:off x="1653831" y="-24451"/>
                <a:ext cx="1340773" cy="6762100"/>
              </a:xfrm>
              <a:prstGeom prst="rect">
                <a:avLst/>
              </a:prstGeom>
              <a:solidFill>
                <a:srgbClr val="32999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p:cNvPicPr>
              <a:picLocks noChangeAspect="1"/>
            </p:cNvPicPr>
            <p:nvPr/>
          </p:nvPicPr>
          <p:blipFill rotWithShape="1">
            <a:blip r:embed="rId8" cstate="print">
              <a:duotone>
                <a:schemeClr val="accent3">
                  <a:shade val="45000"/>
                  <a:satMod val="135000"/>
                </a:schemeClr>
                <a:prstClr val="white"/>
              </a:duotone>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rcRect l="38932" r="38501"/>
            <a:stretch/>
          </p:blipFill>
          <p:spPr>
            <a:xfrm>
              <a:off x="3805081" y="0"/>
              <a:ext cx="1216742" cy="6858000"/>
            </a:xfrm>
            <a:prstGeom prst="rect">
              <a:avLst/>
            </a:prstGeom>
          </p:spPr>
        </p:pic>
        <p:pic>
          <p:nvPicPr>
            <p:cNvPr id="26" name="Picture 25"/>
            <p:cNvPicPr>
              <a:picLocks noChangeAspect="1"/>
            </p:cNvPicPr>
            <p:nvPr/>
          </p:nvPicPr>
          <p:blipFill rotWithShape="1">
            <a:blip r:embed="rId10" cstate="print">
              <a:duotone>
                <a:schemeClr val="accent1">
                  <a:shade val="45000"/>
                  <a:satMod val="135000"/>
                </a:schemeClr>
                <a:prstClr val="white"/>
              </a:duotone>
              <a:extLst>
                <a:ext uri="{BEBA8EAE-BF5A-486C-A8C5-ECC9F3942E4B}">
                  <a14:imgProps xmlns:a14="http://schemas.microsoft.com/office/drawing/2010/main">
                    <a14:imgLayer r:embed="rId11">
                      <a14:imgEffect>
                        <a14:saturation sat="33000"/>
                      </a14:imgEffect>
                    </a14:imgLayer>
                  </a14:imgProps>
                </a:ext>
                <a:ext uri="{28A0092B-C50C-407E-A947-70E740481C1C}">
                  <a14:useLocalDpi xmlns:a14="http://schemas.microsoft.com/office/drawing/2010/main" val="0"/>
                </a:ext>
              </a:extLst>
            </a:blip>
            <a:srcRect l="43654" t="6432" r="34730"/>
            <a:stretch/>
          </p:blipFill>
          <p:spPr>
            <a:xfrm>
              <a:off x="2875928" y="-206475"/>
              <a:ext cx="1054514" cy="6865050"/>
            </a:xfrm>
            <a:prstGeom prst="rect">
              <a:avLst/>
            </a:prstGeom>
          </p:spPr>
        </p:pic>
      </p:grpSp>
      <p:grpSp>
        <p:nvGrpSpPr>
          <p:cNvPr id="2" name="Group 1"/>
          <p:cNvGrpSpPr/>
          <p:nvPr/>
        </p:nvGrpSpPr>
        <p:grpSpPr>
          <a:xfrm>
            <a:off x="4878325" y="0"/>
            <a:ext cx="2444495" cy="6628365"/>
            <a:chOff x="4878325" y="0"/>
            <a:chExt cx="2444495" cy="6628365"/>
          </a:xfrm>
        </p:grpSpPr>
        <p:sp>
          <p:nvSpPr>
            <p:cNvPr id="11" name="Rectangle 10"/>
            <p:cNvSpPr/>
            <p:nvPr/>
          </p:nvSpPr>
          <p:spPr>
            <a:xfrm>
              <a:off x="4881372" y="0"/>
              <a:ext cx="2441448" cy="6628365"/>
            </a:xfrm>
            <a:prstGeom prst="rect">
              <a:avLst/>
            </a:prstGeom>
            <a:solidFill>
              <a:srgbClr val="32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2"/>
            <p:cNvSpPr txBox="1">
              <a:spLocks noChangeArrowheads="1"/>
            </p:cNvSpPr>
            <p:nvPr/>
          </p:nvSpPr>
          <p:spPr bwMode="auto">
            <a:xfrm>
              <a:off x="4878325" y="2400759"/>
              <a:ext cx="2417230" cy="2392222"/>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HEALTHY COMMUNITY LEADERSHIP AWARDS</a:t>
              </a:r>
            </a:p>
            <a:p>
              <a:pPr marL="0" marR="0">
                <a:spcBef>
                  <a:spcPts val="0"/>
                </a:spcBef>
                <a:spcAft>
                  <a:spcPts val="0"/>
                </a:spcAft>
              </a:pP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6" name="Group 5"/>
          <p:cNvGrpSpPr/>
          <p:nvPr/>
        </p:nvGrpSpPr>
        <p:grpSpPr>
          <a:xfrm>
            <a:off x="7293634" y="-119179"/>
            <a:ext cx="4935867" cy="6410576"/>
            <a:chOff x="7293634" y="-119179"/>
            <a:chExt cx="4935867" cy="6410576"/>
          </a:xfrm>
        </p:grpSpPr>
        <p:grpSp>
          <p:nvGrpSpPr>
            <p:cNvPr id="5" name="Group 4"/>
            <p:cNvGrpSpPr/>
            <p:nvPr/>
          </p:nvGrpSpPr>
          <p:grpSpPr>
            <a:xfrm>
              <a:off x="7293634" y="-119179"/>
              <a:ext cx="4935867" cy="6060167"/>
              <a:chOff x="7293634" y="-119179"/>
              <a:chExt cx="4935867" cy="6060167"/>
            </a:xfrm>
          </p:grpSpPr>
          <p:sp>
            <p:nvSpPr>
              <p:cNvPr id="23" name="Rectangle 22"/>
              <p:cNvSpPr/>
              <p:nvPr/>
            </p:nvSpPr>
            <p:spPr>
              <a:xfrm>
                <a:off x="7293634" y="-119179"/>
                <a:ext cx="1583087" cy="2308324"/>
              </a:xfrm>
              <a:prstGeom prst="rect">
                <a:avLst/>
              </a:prstGeom>
              <a:noFill/>
              <a:ln>
                <a:noFill/>
              </a:ln>
            </p:spPr>
            <p:txBody>
              <a:bodyPr wrap="square" lIns="91440" tIns="45720" rIns="91440" bIns="45720">
                <a:spAutoFit/>
              </a:bodyPr>
              <a:lstStyle/>
              <a:p>
                <a:pPr algn="ctr"/>
                <a:r>
                  <a:rPr lang="en-US" sz="14400" b="1" dirty="0" smtClean="0">
                    <a:ln w="28575">
                      <a:noFill/>
                      <a:prstDash val="solid"/>
                    </a:ln>
                    <a:solidFill>
                      <a:schemeClr val="bg1">
                        <a:lumMod val="75000"/>
                      </a:schemeClr>
                    </a:solidFill>
                    <a:latin typeface="Arial Black" panose="020B0A04020102020204" pitchFamily="34" charset="0"/>
                  </a:rPr>
                  <a:t>“</a:t>
                </a:r>
                <a:endParaRPr lang="en-US" sz="14400" b="1" dirty="0">
                  <a:ln w="28575">
                    <a:noFill/>
                    <a:prstDash val="solid"/>
                  </a:ln>
                  <a:solidFill>
                    <a:schemeClr val="bg1">
                      <a:lumMod val="75000"/>
                    </a:schemeClr>
                  </a:solidFill>
                  <a:latin typeface="Arial Black" panose="020B0A04020102020204" pitchFamily="34" charset="0"/>
                </a:endParaRPr>
              </a:p>
            </p:txBody>
          </p:sp>
          <p:sp>
            <p:nvSpPr>
              <p:cNvPr id="25" name="Rectangle 24"/>
              <p:cNvSpPr/>
              <p:nvPr/>
            </p:nvSpPr>
            <p:spPr>
              <a:xfrm>
                <a:off x="10865224" y="3632664"/>
                <a:ext cx="1364277" cy="2308324"/>
              </a:xfrm>
              <a:prstGeom prst="rect">
                <a:avLst/>
              </a:prstGeom>
              <a:noFill/>
            </p:spPr>
            <p:txBody>
              <a:bodyPr wrap="square" lIns="91440" tIns="45720" rIns="91440" bIns="45720">
                <a:spAutoFit/>
              </a:bodyPr>
              <a:lstStyle/>
              <a:p>
                <a:pPr algn="ctr"/>
                <a:r>
                  <a:rPr lang="en-US" sz="14400" b="1" dirty="0" smtClean="0">
                    <a:ln w="28575">
                      <a:noFill/>
                      <a:prstDash val="solid"/>
                    </a:ln>
                    <a:solidFill>
                      <a:schemeClr val="bg1">
                        <a:lumMod val="75000"/>
                      </a:schemeClr>
                    </a:solidFill>
                    <a:latin typeface="Arial Black" panose="020B0A04020102020204" pitchFamily="34" charset="0"/>
                  </a:rPr>
                  <a:t>”</a:t>
                </a:r>
                <a:endParaRPr lang="en-US" sz="14400" b="1" dirty="0">
                  <a:ln w="28575">
                    <a:noFill/>
                    <a:prstDash val="solid"/>
                  </a:ln>
                  <a:solidFill>
                    <a:schemeClr val="bg1">
                      <a:lumMod val="75000"/>
                    </a:schemeClr>
                  </a:solidFill>
                  <a:latin typeface="Arial Black" panose="020B0A04020102020204" pitchFamily="34" charset="0"/>
                </a:endParaRPr>
              </a:p>
            </p:txBody>
          </p:sp>
        </p:grpSp>
        <p:sp>
          <p:nvSpPr>
            <p:cNvPr id="18" name="Text Box 2"/>
            <p:cNvSpPr txBox="1">
              <a:spLocks noChangeArrowheads="1"/>
            </p:cNvSpPr>
            <p:nvPr/>
          </p:nvSpPr>
          <p:spPr bwMode="auto">
            <a:xfrm>
              <a:off x="8085177" y="5318432"/>
              <a:ext cx="3816116" cy="972965"/>
            </a:xfrm>
            <a:prstGeom prst="rect">
              <a:avLst/>
            </a:prstGeom>
            <a:noFill/>
            <a:ln w="9525">
              <a:noFill/>
              <a:miter lim="800000"/>
              <a:headEnd/>
              <a:tailEnd/>
            </a:ln>
          </p:spPr>
          <p:txBody>
            <a:bodyPr rot="0" vert="horz" wrap="square" lIns="91440" tIns="45720" rIns="91440" bIns="45720" anchor="t" anchorCtr="0">
              <a:noAutofit/>
            </a:bodyPr>
            <a:lstStyle/>
            <a:p>
              <a:pPr marR="0" algn="r">
                <a:spcBef>
                  <a:spcPts val="0"/>
                </a:spcBef>
                <a:spcAft>
                  <a:spcPts val="0"/>
                </a:spcAft>
              </a:pPr>
              <a:r>
                <a:rPr lang="en-US"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-DAVID ARONSTEIN, </a:t>
              </a:r>
            </a:p>
            <a:p>
              <a:pPr marR="0" algn="r">
                <a:spcBef>
                  <a:spcPts val="0"/>
                </a:spcBef>
                <a:spcAft>
                  <a:spcPts val="0"/>
                </a:spcAft>
              </a:pPr>
              <a:r>
                <a:rPr lang="en-US" b="1" i="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BACH DIRECTOR</a:t>
              </a:r>
            </a:p>
          </p:txBody>
        </p:sp>
      </p:grpSp>
      <p:sp>
        <p:nvSpPr>
          <p:cNvPr id="24" name="Rectangle 23"/>
          <p:cNvSpPr/>
          <p:nvPr/>
        </p:nvSpPr>
        <p:spPr>
          <a:xfrm>
            <a:off x="2439924" y="6628365"/>
            <a:ext cx="2441448" cy="232016"/>
          </a:xfrm>
          <a:prstGeom prst="rect">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65C"/>
              </a:solidFill>
            </a:endParaRPr>
          </a:p>
        </p:txBody>
      </p:sp>
      <p:sp>
        <p:nvSpPr>
          <p:cNvPr id="28" name="Rectangle 27"/>
          <p:cNvSpPr/>
          <p:nvPr/>
        </p:nvSpPr>
        <p:spPr>
          <a:xfrm>
            <a:off x="0" y="6628365"/>
            <a:ext cx="2441448" cy="232016"/>
          </a:xfrm>
          <a:prstGeom prst="rect">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9759696" y="6628365"/>
            <a:ext cx="2441448" cy="23201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319772" y="6628365"/>
            <a:ext cx="2441448" cy="232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4879848" y="6628365"/>
            <a:ext cx="2441448" cy="232016"/>
          </a:xfrm>
          <a:prstGeom prst="rect">
            <a:avLst/>
          </a:prstGeom>
          <a:solidFill>
            <a:srgbClr val="32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Box 2"/>
          <p:cNvSpPr txBox="1">
            <a:spLocks noChangeArrowheads="1"/>
          </p:cNvSpPr>
          <p:nvPr/>
        </p:nvSpPr>
        <p:spPr bwMode="auto">
          <a:xfrm>
            <a:off x="7566849" y="663000"/>
            <a:ext cx="4475038" cy="3634294"/>
          </a:xfrm>
          <a:prstGeom prst="rect">
            <a:avLst/>
          </a:prstGeom>
          <a:noFill/>
          <a:ln w="9525">
            <a:noFill/>
            <a:miter lim="800000"/>
            <a:headEnd/>
            <a:tailEnd/>
          </a:ln>
        </p:spPr>
        <p:txBody>
          <a:bodyPr rot="0" vert="horz" wrap="square" lIns="91440" tIns="45720" rIns="91440" bIns="45720" anchor="t" anchorCtr="0">
            <a:noAutofit/>
          </a:bodyPr>
          <a:lstStyle/>
          <a:p>
            <a:pPr marR="0" algn="ctr">
              <a:spcBef>
                <a:spcPts val="0"/>
              </a:spcBef>
              <a:spcAft>
                <a:spcPts val="0"/>
              </a:spcAft>
            </a:pPr>
            <a:r>
              <a:rPr lang="en-US" sz="2400" i="1" dirty="0">
                <a:solidFill>
                  <a:schemeClr val="tx1">
                    <a:lumMod val="65000"/>
                    <a:lumOff val="35000"/>
                  </a:schemeClr>
                </a:solidFill>
              </a:rPr>
              <a:t>Making change does not happen on its own. It requires people to come forward to tell their story and speak the truth; to organize and inspire others to work together and to take action. Boston is a different place than it was 20 years ago and these awardees are a few of the people who are leading us into the future.</a:t>
            </a:r>
            <a:endParaRPr lang="en-US" sz="2400" b="1" i="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557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750"/>
                                        <p:tgtEl>
                                          <p:spTgt spid="4"/>
                                        </p:tgtEl>
                                      </p:cBhvr>
                                    </p:animEffect>
                                  </p:childTnLst>
                                </p:cTn>
                              </p:par>
                            </p:childTnLst>
                          </p:cTn>
                        </p:par>
                        <p:par>
                          <p:cTn id="12" fill="hold">
                            <p:stCondLst>
                              <p:cond delay="1750"/>
                            </p:stCondLst>
                            <p:childTnLst>
                              <p:par>
                                <p:cTn id="13" presetID="9"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dissolve">
                                      <p:cBhvr>
                                        <p:cTn id="15" dur="500"/>
                                        <p:tgtEl>
                                          <p:spTgt spid="27"/>
                                        </p:tgtEl>
                                      </p:cBhvr>
                                    </p:animEffect>
                                  </p:childTnLst>
                                </p:cTn>
                              </p:par>
                              <p:par>
                                <p:cTn id="16" presetID="1" presetClass="entr" presetSubtype="0" fill="hold" nodeType="withEffect">
                                  <p:stCondLst>
                                    <p:cond delay="0"/>
                                  </p:stCondLst>
                                  <p:childTnLst>
                                    <p:set>
                                      <p:cBhvr>
                                        <p:cTn id="17"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alpha val="82000"/>
          </a:schemeClr>
        </a:solidFill>
        <a:effectLst/>
      </p:bgPr>
    </p:bg>
    <p:spTree>
      <p:nvGrpSpPr>
        <p:cNvPr id="1" name=""/>
        <p:cNvGrpSpPr/>
        <p:nvPr/>
      </p:nvGrpSpPr>
      <p:grpSpPr>
        <a:xfrm>
          <a:off x="0" y="0"/>
          <a:ext cx="0" cy="0"/>
          <a:chOff x="0" y="0"/>
          <a:chExt cx="0" cy="0"/>
        </a:xfrm>
      </p:grpSpPr>
      <p:grpSp>
        <p:nvGrpSpPr>
          <p:cNvPr id="18" name="Group 17"/>
          <p:cNvGrpSpPr/>
          <p:nvPr/>
        </p:nvGrpSpPr>
        <p:grpSpPr>
          <a:xfrm>
            <a:off x="0" y="0"/>
            <a:ext cx="12211050" cy="6858000"/>
            <a:chOff x="80210" y="-1624914"/>
            <a:chExt cx="12211050" cy="6621641"/>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7434" t="8858" r="2086" b="279"/>
            <a:stretch/>
          </p:blipFill>
          <p:spPr>
            <a:xfrm>
              <a:off x="80210" y="-1624914"/>
              <a:ext cx="12211050" cy="6621641"/>
            </a:xfrm>
            <a:prstGeom prst="rect">
              <a:avLst/>
            </a:prstGeom>
            <a:effectLst>
              <a:glow>
                <a:schemeClr val="accent1"/>
              </a:glow>
            </a:effectLst>
          </p:spPr>
        </p:pic>
        <p:sp>
          <p:nvSpPr>
            <p:cNvPr id="21" name="Rectangle 20"/>
            <p:cNvSpPr/>
            <p:nvPr/>
          </p:nvSpPr>
          <p:spPr>
            <a:xfrm>
              <a:off x="82115" y="-1624914"/>
              <a:ext cx="12207240" cy="662164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p:cNvSpPr/>
          <p:nvPr/>
        </p:nvSpPr>
        <p:spPr>
          <a:xfrm>
            <a:off x="0" y="0"/>
            <a:ext cx="5007077" cy="6737649"/>
          </a:xfrm>
          <a:prstGeom prst="rect">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endParaRPr>
          </a:p>
        </p:txBody>
      </p:sp>
      <p:grpSp>
        <p:nvGrpSpPr>
          <p:cNvPr id="2" name="Group 1"/>
          <p:cNvGrpSpPr/>
          <p:nvPr/>
        </p:nvGrpSpPr>
        <p:grpSpPr>
          <a:xfrm>
            <a:off x="4878325" y="0"/>
            <a:ext cx="2444495" cy="6737649"/>
            <a:chOff x="4878325" y="0"/>
            <a:chExt cx="2444495" cy="6737649"/>
          </a:xfrm>
        </p:grpSpPr>
        <p:sp>
          <p:nvSpPr>
            <p:cNvPr id="11" name="Rectangle 10"/>
            <p:cNvSpPr/>
            <p:nvPr/>
          </p:nvSpPr>
          <p:spPr>
            <a:xfrm>
              <a:off x="4881372" y="0"/>
              <a:ext cx="2441448" cy="6737649"/>
            </a:xfrm>
            <a:prstGeom prst="rect">
              <a:avLst/>
            </a:prstGeom>
            <a:solidFill>
              <a:srgbClr val="32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2"/>
            <p:cNvSpPr txBox="1">
              <a:spLocks noChangeArrowheads="1"/>
            </p:cNvSpPr>
            <p:nvPr/>
          </p:nvSpPr>
          <p:spPr bwMode="auto">
            <a:xfrm>
              <a:off x="4878325" y="2400759"/>
              <a:ext cx="2417230" cy="2392222"/>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HEALTHY COMMUNITY LEADERSHIP</a:t>
              </a:r>
            </a:p>
            <a:p>
              <a:pPr marL="0" marR="0">
                <a:spcBef>
                  <a:spcPts val="0"/>
                </a:spcBef>
                <a:spcAft>
                  <a:spcPts val="0"/>
                </a:spcAft>
              </a:pP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AWARDEE</a:t>
              </a:r>
            </a:p>
            <a:p>
              <a:pPr marL="0" marR="0">
                <a:spcBef>
                  <a:spcPts val="0"/>
                </a:spcBef>
                <a:spcAft>
                  <a:spcPts val="0"/>
                </a:spcAft>
              </a:pP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Rectangle 2"/>
          <p:cNvSpPr/>
          <p:nvPr/>
        </p:nvSpPr>
        <p:spPr>
          <a:xfrm>
            <a:off x="-1916493" y="5341620"/>
            <a:ext cx="14208546" cy="1631216"/>
          </a:xfrm>
          <a:prstGeom prst="rect">
            <a:avLst/>
          </a:prstGeom>
          <a:noFill/>
        </p:spPr>
        <p:txBody>
          <a:bodyPr wrap="square" lIns="91440" tIns="45720" rIns="91440" bIns="45720">
            <a:spAutoFit/>
          </a:bodyPr>
          <a:lstStyle/>
          <a:p>
            <a:pPr algn="r"/>
            <a:r>
              <a:rPr lang="en-US" sz="10000" b="1" dirty="0" smtClean="0">
                <a:ln w="28575">
                  <a:solidFill>
                    <a:schemeClr val="tx1">
                      <a:lumMod val="65000"/>
                      <a:lumOff val="35000"/>
                    </a:schemeClr>
                  </a:solidFill>
                  <a:prstDash val="solid"/>
                </a:ln>
                <a:solidFill>
                  <a:schemeClr val="tx1">
                    <a:lumMod val="65000"/>
                    <a:lumOff val="35000"/>
                  </a:schemeClr>
                </a:solidFill>
                <a:latin typeface="Impact" panose="020B0806030902050204" pitchFamily="34" charset="0"/>
              </a:rPr>
              <a:t>AMAL ANWAR</a:t>
            </a:r>
            <a:endParaRPr lang="en-US" sz="10000" b="1" dirty="0">
              <a:ln w="28575">
                <a:solidFill>
                  <a:schemeClr val="tx1">
                    <a:lumMod val="65000"/>
                    <a:lumOff val="35000"/>
                  </a:schemeClr>
                </a:solidFill>
                <a:prstDash val="solid"/>
              </a:ln>
              <a:solidFill>
                <a:schemeClr val="tx1">
                  <a:lumMod val="65000"/>
                  <a:lumOff val="35000"/>
                </a:schemeClr>
              </a:solidFill>
              <a:latin typeface="Impact" panose="020B0806030902050204" pitchFamily="34" charset="0"/>
            </a:endParaRPr>
          </a:p>
        </p:txBody>
      </p:sp>
      <p:sp>
        <p:nvSpPr>
          <p:cNvPr id="20" name="Rectangle 19"/>
          <p:cNvSpPr/>
          <p:nvPr/>
        </p:nvSpPr>
        <p:spPr>
          <a:xfrm>
            <a:off x="2439924" y="6628365"/>
            <a:ext cx="2441448" cy="232016"/>
          </a:xfrm>
          <a:prstGeom prst="rect">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65C"/>
              </a:solidFill>
            </a:endParaRPr>
          </a:p>
        </p:txBody>
      </p:sp>
      <p:sp>
        <p:nvSpPr>
          <p:cNvPr id="26" name="Rectangle 25"/>
          <p:cNvSpPr/>
          <p:nvPr/>
        </p:nvSpPr>
        <p:spPr>
          <a:xfrm>
            <a:off x="0" y="6628365"/>
            <a:ext cx="2441448" cy="232016"/>
          </a:xfrm>
          <a:prstGeom prst="rect">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759696" y="6628365"/>
            <a:ext cx="2441448" cy="23201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319772" y="6628365"/>
            <a:ext cx="2441448" cy="232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4879848" y="6628365"/>
            <a:ext cx="2441448" cy="232016"/>
          </a:xfrm>
          <a:prstGeom prst="rect">
            <a:avLst/>
          </a:prstGeom>
          <a:solidFill>
            <a:srgbClr val="32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p:nvPr/>
        </p:nvGrpSpPr>
        <p:grpSpPr>
          <a:xfrm>
            <a:off x="7293634" y="640362"/>
            <a:ext cx="4935867" cy="4047013"/>
            <a:chOff x="7293634" y="640362"/>
            <a:chExt cx="4935867" cy="4047013"/>
          </a:xfrm>
        </p:grpSpPr>
        <p:sp>
          <p:nvSpPr>
            <p:cNvPr id="38" name="Rectangle 37"/>
            <p:cNvSpPr/>
            <p:nvPr/>
          </p:nvSpPr>
          <p:spPr>
            <a:xfrm>
              <a:off x="7293634" y="640362"/>
              <a:ext cx="1583087" cy="2308324"/>
            </a:xfrm>
            <a:prstGeom prst="rect">
              <a:avLst/>
            </a:prstGeom>
            <a:noFill/>
            <a:ln>
              <a:noFill/>
            </a:ln>
          </p:spPr>
          <p:txBody>
            <a:bodyPr wrap="square" lIns="91440" tIns="45720" rIns="91440" bIns="45720">
              <a:spAutoFit/>
            </a:bodyPr>
            <a:lstStyle/>
            <a:p>
              <a:pPr algn="ctr"/>
              <a:r>
                <a:rPr lang="en-US" sz="14400" b="1" dirty="0" smtClean="0">
                  <a:ln w="28575">
                    <a:noFill/>
                    <a:prstDash val="solid"/>
                  </a:ln>
                  <a:solidFill>
                    <a:schemeClr val="bg1">
                      <a:lumMod val="75000"/>
                    </a:schemeClr>
                  </a:solidFill>
                  <a:latin typeface="Arial Black" panose="020B0A04020102020204" pitchFamily="34" charset="0"/>
                </a:rPr>
                <a:t>“</a:t>
              </a:r>
              <a:endParaRPr lang="en-US" sz="14400" b="1" dirty="0">
                <a:ln w="28575">
                  <a:noFill/>
                  <a:prstDash val="solid"/>
                </a:ln>
                <a:solidFill>
                  <a:schemeClr val="bg1">
                    <a:lumMod val="75000"/>
                  </a:schemeClr>
                </a:solidFill>
                <a:latin typeface="Arial Black" panose="020B0A04020102020204" pitchFamily="34" charset="0"/>
              </a:endParaRPr>
            </a:p>
          </p:txBody>
        </p:sp>
        <p:sp>
          <p:nvSpPr>
            <p:cNvPr id="39" name="Rectangle 38"/>
            <p:cNvSpPr/>
            <p:nvPr/>
          </p:nvSpPr>
          <p:spPr>
            <a:xfrm>
              <a:off x="10865224" y="2379051"/>
              <a:ext cx="1364277" cy="2308324"/>
            </a:xfrm>
            <a:prstGeom prst="rect">
              <a:avLst/>
            </a:prstGeom>
            <a:noFill/>
          </p:spPr>
          <p:txBody>
            <a:bodyPr wrap="square" lIns="91440" tIns="45720" rIns="91440" bIns="45720">
              <a:spAutoFit/>
            </a:bodyPr>
            <a:lstStyle/>
            <a:p>
              <a:pPr algn="ctr"/>
              <a:r>
                <a:rPr lang="en-US" sz="14400" b="1" dirty="0" smtClean="0">
                  <a:ln w="28575">
                    <a:noFill/>
                    <a:prstDash val="solid"/>
                  </a:ln>
                  <a:solidFill>
                    <a:schemeClr val="bg1">
                      <a:lumMod val="75000"/>
                    </a:schemeClr>
                  </a:solidFill>
                  <a:latin typeface="Arial Black" panose="020B0A04020102020204" pitchFamily="34" charset="0"/>
                </a:rPr>
                <a:t>”</a:t>
              </a:r>
              <a:endParaRPr lang="en-US" sz="14400" b="1" dirty="0">
                <a:ln w="28575">
                  <a:noFill/>
                  <a:prstDash val="solid"/>
                </a:ln>
                <a:solidFill>
                  <a:schemeClr val="bg1">
                    <a:lumMod val="75000"/>
                  </a:schemeClr>
                </a:solidFill>
                <a:latin typeface="Arial Black" panose="020B0A04020102020204" pitchFamily="34" charset="0"/>
              </a:endParaRPr>
            </a:p>
          </p:txBody>
        </p:sp>
      </p:grpSp>
      <p:sp>
        <p:nvSpPr>
          <p:cNvPr id="27" name="Text Box 2"/>
          <p:cNvSpPr txBox="1">
            <a:spLocks noChangeArrowheads="1"/>
          </p:cNvSpPr>
          <p:nvPr/>
        </p:nvSpPr>
        <p:spPr bwMode="auto">
          <a:xfrm>
            <a:off x="7697703" y="1330808"/>
            <a:ext cx="4145251" cy="2951631"/>
          </a:xfrm>
          <a:prstGeom prst="rect">
            <a:avLst/>
          </a:prstGeom>
          <a:noFill/>
          <a:ln w="9525">
            <a:noFill/>
            <a:miter lim="800000"/>
            <a:headEnd/>
            <a:tailEnd/>
          </a:ln>
        </p:spPr>
        <p:txBody>
          <a:bodyPr rot="0" vert="horz" wrap="square" lIns="91440" tIns="45720" rIns="91440" bIns="45720" anchor="t" anchorCtr="0">
            <a:noAutofit/>
          </a:bodyPr>
          <a:lstStyle/>
          <a:p>
            <a:pPr marR="0" algn="ctr">
              <a:spcBef>
                <a:spcPts val="0"/>
              </a:spcBef>
              <a:spcAft>
                <a:spcPts val="0"/>
              </a:spcAft>
            </a:pPr>
            <a:r>
              <a:rPr lang="en-US" sz="2400" i="1" dirty="0">
                <a:solidFill>
                  <a:schemeClr val="tx1">
                    <a:lumMod val="65000"/>
                    <a:lumOff val="35000"/>
                  </a:schemeClr>
                </a:solidFill>
              </a:rPr>
              <a:t>I think it just happens. When I have the opportunity to do more, I decided that I want to and the people around me really support me, which is </a:t>
            </a:r>
            <a:r>
              <a:rPr lang="en-US" sz="2400" i="1" dirty="0" smtClean="0">
                <a:solidFill>
                  <a:schemeClr val="tx1">
                    <a:lumMod val="65000"/>
                    <a:lumOff val="35000"/>
                  </a:schemeClr>
                </a:solidFill>
              </a:rPr>
              <a:t>nice.</a:t>
            </a:r>
            <a:endParaRPr lang="en-US" sz="2400" b="1" i="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891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75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750"/>
                                        <p:tgtEl>
                                          <p:spTgt spid="3"/>
                                        </p:tgtEl>
                                      </p:cBhvr>
                                    </p:animEffect>
                                  </p:childTnLst>
                                </p:cTn>
                              </p:par>
                            </p:childTnLst>
                          </p:cTn>
                        </p:par>
                        <p:par>
                          <p:cTn id="11" fill="hold">
                            <p:stCondLst>
                              <p:cond delay="750"/>
                            </p:stCondLst>
                            <p:childTnLst>
                              <p:par>
                                <p:cTn id="12" presetID="9"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dissolve">
                                      <p:cBhvr>
                                        <p:cTn id="14" dur="500"/>
                                        <p:tgtEl>
                                          <p:spTgt spid="27"/>
                                        </p:tgtEl>
                                      </p:cBhvr>
                                    </p:animEffect>
                                  </p:childTnLst>
                                </p:cTn>
                              </p:par>
                              <p:par>
                                <p:cTn id="15" presetID="1" presetClass="entr" presetSubtype="0" fill="hold" nodeType="withEffect">
                                  <p:stCondLst>
                                    <p:cond delay="0"/>
                                  </p:stCondLst>
                                  <p:childTnLst>
                                    <p:set>
                                      <p:cBhvr>
                                        <p:cTn id="16" dur="1" fill="hold">
                                          <p:stCondLst>
                                            <p:cond delay="499"/>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82000"/>
          </a:schemeClr>
        </a:solidFill>
        <a:effectLst/>
      </p:bgPr>
    </p:bg>
    <p:spTree>
      <p:nvGrpSpPr>
        <p:cNvPr id="1" name=""/>
        <p:cNvGrpSpPr/>
        <p:nvPr/>
      </p:nvGrpSpPr>
      <p:grpSpPr>
        <a:xfrm>
          <a:off x="0" y="0"/>
          <a:ext cx="0" cy="0"/>
          <a:chOff x="0" y="0"/>
          <a:chExt cx="0" cy="0"/>
        </a:xfrm>
      </p:grpSpPr>
      <p:grpSp>
        <p:nvGrpSpPr>
          <p:cNvPr id="18" name="Group 17"/>
          <p:cNvGrpSpPr/>
          <p:nvPr/>
        </p:nvGrpSpPr>
        <p:grpSpPr>
          <a:xfrm>
            <a:off x="0" y="0"/>
            <a:ext cx="12211050" cy="6858000"/>
            <a:chOff x="80210" y="-1624914"/>
            <a:chExt cx="12211050" cy="6621641"/>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7434" t="8858" r="2086" b="279"/>
            <a:stretch/>
          </p:blipFill>
          <p:spPr>
            <a:xfrm>
              <a:off x="80210" y="-1624914"/>
              <a:ext cx="12211050" cy="6621641"/>
            </a:xfrm>
            <a:prstGeom prst="rect">
              <a:avLst/>
            </a:prstGeom>
            <a:effectLst>
              <a:glow>
                <a:schemeClr val="accent1"/>
              </a:glow>
            </a:effectLst>
          </p:spPr>
        </p:pic>
        <p:sp>
          <p:nvSpPr>
            <p:cNvPr id="21" name="Rectangle 20"/>
            <p:cNvSpPr/>
            <p:nvPr/>
          </p:nvSpPr>
          <p:spPr>
            <a:xfrm>
              <a:off x="82115" y="-1624914"/>
              <a:ext cx="12207240" cy="662164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9444" t="-221" r="41216" b="-1"/>
          <a:stretch/>
        </p:blipFill>
        <p:spPr>
          <a:xfrm>
            <a:off x="-42824" y="-37097"/>
            <a:ext cx="4962832" cy="6702559"/>
          </a:xfrm>
          <a:prstGeom prst="rect">
            <a:avLst/>
          </a:prstGeom>
        </p:spPr>
      </p:pic>
      <p:grpSp>
        <p:nvGrpSpPr>
          <p:cNvPr id="4" name="Group 3"/>
          <p:cNvGrpSpPr/>
          <p:nvPr/>
        </p:nvGrpSpPr>
        <p:grpSpPr>
          <a:xfrm>
            <a:off x="4878325" y="0"/>
            <a:ext cx="2444495" cy="6737649"/>
            <a:chOff x="4878325" y="0"/>
            <a:chExt cx="2444495" cy="6737649"/>
          </a:xfrm>
        </p:grpSpPr>
        <p:sp>
          <p:nvSpPr>
            <p:cNvPr id="11" name="Rectangle 10"/>
            <p:cNvSpPr/>
            <p:nvPr/>
          </p:nvSpPr>
          <p:spPr>
            <a:xfrm>
              <a:off x="4881372" y="0"/>
              <a:ext cx="2441448" cy="6737649"/>
            </a:xfrm>
            <a:prstGeom prst="rect">
              <a:avLst/>
            </a:prstGeom>
            <a:solidFill>
              <a:srgbClr val="32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2"/>
            <p:cNvSpPr txBox="1">
              <a:spLocks noChangeArrowheads="1"/>
            </p:cNvSpPr>
            <p:nvPr/>
          </p:nvSpPr>
          <p:spPr bwMode="auto">
            <a:xfrm>
              <a:off x="4878325" y="2400759"/>
              <a:ext cx="2417230" cy="2392222"/>
            </a:xfrm>
            <a:prstGeom prst="rect">
              <a:avLst/>
            </a:prstGeom>
            <a:noFill/>
            <a:ln w="9525">
              <a:noFill/>
              <a:miter lim="800000"/>
              <a:headEnd/>
              <a:tailEnd/>
            </a:ln>
          </p:spPr>
          <p:txBody>
            <a:bodyPr rot="0" vert="horz" wrap="square" lIns="91440" tIns="45720" rIns="91440" bIns="45720" anchor="t" anchorCtr="0">
              <a:noAutofit/>
            </a:bodyPr>
            <a:lstStyle/>
            <a:p>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HEALTHY COMMUNITY </a:t>
              </a:r>
              <a:r>
                <a:rPr lang="en-US"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LEADERSHIP AWARDEE</a:t>
              </a:r>
              <a:endPar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Rectangle 2"/>
          <p:cNvSpPr/>
          <p:nvPr/>
        </p:nvSpPr>
        <p:spPr>
          <a:xfrm>
            <a:off x="994347" y="5341620"/>
            <a:ext cx="14208546" cy="1631216"/>
          </a:xfrm>
          <a:prstGeom prst="rect">
            <a:avLst/>
          </a:prstGeom>
          <a:noFill/>
        </p:spPr>
        <p:txBody>
          <a:bodyPr wrap="square" lIns="91440" tIns="45720" rIns="91440" bIns="45720">
            <a:spAutoFit/>
          </a:bodyPr>
          <a:lstStyle/>
          <a:p>
            <a:pPr algn="ctr"/>
            <a:r>
              <a:rPr lang="en-US" sz="10000" b="1" dirty="0" smtClean="0">
                <a:ln w="28575">
                  <a:solidFill>
                    <a:schemeClr val="tx1">
                      <a:lumMod val="65000"/>
                      <a:lumOff val="35000"/>
                    </a:schemeClr>
                  </a:solidFill>
                  <a:prstDash val="solid"/>
                </a:ln>
                <a:solidFill>
                  <a:schemeClr val="tx1">
                    <a:lumMod val="65000"/>
                    <a:lumOff val="35000"/>
                  </a:schemeClr>
                </a:solidFill>
                <a:latin typeface="Impact" panose="020B0806030902050204" pitchFamily="34" charset="0"/>
              </a:rPr>
              <a:t>CAROL MIRANDA</a:t>
            </a:r>
            <a:endParaRPr lang="en-US" sz="10000" b="1" dirty="0">
              <a:ln w="28575">
                <a:solidFill>
                  <a:schemeClr val="tx1">
                    <a:lumMod val="65000"/>
                    <a:lumOff val="35000"/>
                  </a:schemeClr>
                </a:solidFill>
                <a:prstDash val="solid"/>
              </a:ln>
              <a:solidFill>
                <a:schemeClr val="tx1">
                  <a:lumMod val="65000"/>
                  <a:lumOff val="35000"/>
                </a:schemeClr>
              </a:solidFill>
              <a:latin typeface="Impact" panose="020B0806030902050204" pitchFamily="34" charset="0"/>
            </a:endParaRPr>
          </a:p>
        </p:txBody>
      </p:sp>
      <p:sp>
        <p:nvSpPr>
          <p:cNvPr id="22" name="Rectangle 21"/>
          <p:cNvSpPr/>
          <p:nvPr/>
        </p:nvSpPr>
        <p:spPr>
          <a:xfrm>
            <a:off x="2439924" y="6628365"/>
            <a:ext cx="2441448" cy="232016"/>
          </a:xfrm>
          <a:prstGeom prst="rect">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65C"/>
              </a:solidFill>
            </a:endParaRPr>
          </a:p>
        </p:txBody>
      </p:sp>
      <p:sp>
        <p:nvSpPr>
          <p:cNvPr id="24" name="Rectangle 23"/>
          <p:cNvSpPr/>
          <p:nvPr/>
        </p:nvSpPr>
        <p:spPr>
          <a:xfrm>
            <a:off x="0" y="6628365"/>
            <a:ext cx="2441448" cy="232016"/>
          </a:xfrm>
          <a:prstGeom prst="rect">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9759696" y="6628365"/>
            <a:ext cx="2441448" cy="23201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319772" y="6628365"/>
            <a:ext cx="2441448" cy="232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879848" y="6628365"/>
            <a:ext cx="2441448" cy="232016"/>
          </a:xfrm>
          <a:prstGeom prst="rect">
            <a:avLst/>
          </a:prstGeom>
          <a:solidFill>
            <a:srgbClr val="32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7293634" y="640362"/>
            <a:ext cx="4935867" cy="4047013"/>
            <a:chOff x="7293634" y="640362"/>
            <a:chExt cx="4935867" cy="4047013"/>
          </a:xfrm>
        </p:grpSpPr>
        <p:sp>
          <p:nvSpPr>
            <p:cNvPr id="26" name="Rectangle 25"/>
            <p:cNvSpPr/>
            <p:nvPr/>
          </p:nvSpPr>
          <p:spPr>
            <a:xfrm>
              <a:off x="7293634" y="640362"/>
              <a:ext cx="1583087" cy="2308324"/>
            </a:xfrm>
            <a:prstGeom prst="rect">
              <a:avLst/>
            </a:prstGeom>
            <a:noFill/>
            <a:ln>
              <a:noFill/>
            </a:ln>
          </p:spPr>
          <p:txBody>
            <a:bodyPr wrap="square" lIns="91440" tIns="45720" rIns="91440" bIns="45720">
              <a:spAutoFit/>
            </a:bodyPr>
            <a:lstStyle/>
            <a:p>
              <a:pPr algn="ctr"/>
              <a:r>
                <a:rPr lang="en-US" sz="14400" b="1" dirty="0" smtClean="0">
                  <a:ln w="28575">
                    <a:noFill/>
                    <a:prstDash val="solid"/>
                  </a:ln>
                  <a:solidFill>
                    <a:schemeClr val="bg1">
                      <a:lumMod val="75000"/>
                    </a:schemeClr>
                  </a:solidFill>
                  <a:latin typeface="Arial Black" panose="020B0A04020102020204" pitchFamily="34" charset="0"/>
                </a:rPr>
                <a:t>“</a:t>
              </a:r>
              <a:endParaRPr lang="en-US" sz="14400" b="1" dirty="0">
                <a:ln w="28575">
                  <a:noFill/>
                  <a:prstDash val="solid"/>
                </a:ln>
                <a:solidFill>
                  <a:schemeClr val="bg1">
                    <a:lumMod val="75000"/>
                  </a:schemeClr>
                </a:solidFill>
                <a:latin typeface="Arial Black" panose="020B0A04020102020204" pitchFamily="34" charset="0"/>
              </a:endParaRPr>
            </a:p>
          </p:txBody>
        </p:sp>
        <p:sp>
          <p:nvSpPr>
            <p:cNvPr id="30" name="Rectangle 29"/>
            <p:cNvSpPr/>
            <p:nvPr/>
          </p:nvSpPr>
          <p:spPr>
            <a:xfrm>
              <a:off x="10865224" y="2379051"/>
              <a:ext cx="1364277" cy="2308324"/>
            </a:xfrm>
            <a:prstGeom prst="rect">
              <a:avLst/>
            </a:prstGeom>
            <a:noFill/>
          </p:spPr>
          <p:txBody>
            <a:bodyPr wrap="square" lIns="91440" tIns="45720" rIns="91440" bIns="45720">
              <a:spAutoFit/>
            </a:bodyPr>
            <a:lstStyle/>
            <a:p>
              <a:pPr algn="ctr"/>
              <a:r>
                <a:rPr lang="en-US" sz="14400" b="1" dirty="0" smtClean="0">
                  <a:ln w="28575">
                    <a:noFill/>
                    <a:prstDash val="solid"/>
                  </a:ln>
                  <a:solidFill>
                    <a:schemeClr val="bg1">
                      <a:lumMod val="75000"/>
                    </a:schemeClr>
                  </a:solidFill>
                  <a:latin typeface="Arial Black" panose="020B0A04020102020204" pitchFamily="34" charset="0"/>
                </a:rPr>
                <a:t>”</a:t>
              </a:r>
              <a:endParaRPr lang="en-US" sz="14400" b="1" dirty="0">
                <a:ln w="28575">
                  <a:noFill/>
                  <a:prstDash val="solid"/>
                </a:ln>
                <a:solidFill>
                  <a:schemeClr val="bg1">
                    <a:lumMod val="75000"/>
                  </a:schemeClr>
                </a:solidFill>
                <a:latin typeface="Arial Black" panose="020B0A04020102020204" pitchFamily="34" charset="0"/>
              </a:endParaRPr>
            </a:p>
          </p:txBody>
        </p:sp>
      </p:grpSp>
      <p:sp>
        <p:nvSpPr>
          <p:cNvPr id="27" name="Text Box 2"/>
          <p:cNvSpPr txBox="1">
            <a:spLocks noChangeArrowheads="1"/>
          </p:cNvSpPr>
          <p:nvPr/>
        </p:nvSpPr>
        <p:spPr bwMode="auto">
          <a:xfrm>
            <a:off x="7852558" y="1552036"/>
            <a:ext cx="3702803" cy="2951631"/>
          </a:xfrm>
          <a:prstGeom prst="rect">
            <a:avLst/>
          </a:prstGeom>
          <a:noFill/>
          <a:ln w="9525">
            <a:noFill/>
            <a:miter lim="800000"/>
            <a:headEnd/>
            <a:tailEnd/>
          </a:ln>
        </p:spPr>
        <p:txBody>
          <a:bodyPr rot="0" vert="horz" wrap="square" lIns="91440" tIns="45720" rIns="91440" bIns="45720" anchor="t" anchorCtr="0">
            <a:noAutofit/>
          </a:bodyPr>
          <a:lstStyle/>
          <a:p>
            <a:pPr marR="0" algn="ctr">
              <a:spcBef>
                <a:spcPts val="0"/>
              </a:spcBef>
              <a:spcAft>
                <a:spcPts val="0"/>
              </a:spcAft>
            </a:pPr>
            <a:r>
              <a:rPr lang="en-US" sz="2400" i="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I’m motivated every day, just from coming in and seeing a new face or seeing that Mom that thinks she can’t, but CAN.</a:t>
            </a:r>
            <a:endParaRPr lang="en-US" sz="2400" i="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083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750"/>
                                        <p:tgtEl>
                                          <p:spTgt spid="3"/>
                                        </p:tgtEl>
                                      </p:cBhvr>
                                    </p:animEffect>
                                  </p:childTnLst>
                                </p:cTn>
                              </p:par>
                            </p:childTnLst>
                          </p:cTn>
                        </p:par>
                        <p:par>
                          <p:cTn id="11" fill="hold">
                            <p:stCondLst>
                              <p:cond delay="750"/>
                            </p:stCondLst>
                            <p:childTnLst>
                              <p:par>
                                <p:cTn id="12" presetID="1" presetClass="entr" presetSubtype="0" fill="hold" nodeType="afterEffect">
                                  <p:stCondLst>
                                    <p:cond delay="0"/>
                                  </p:stCondLst>
                                  <p:childTnLst>
                                    <p:set>
                                      <p:cBhvr>
                                        <p:cTn id="13" dur="1" fill="hold">
                                          <p:stCondLst>
                                            <p:cond delay="499"/>
                                          </p:stCondLst>
                                        </p:cTn>
                                        <p:tgtEl>
                                          <p:spTgt spid="20"/>
                                        </p:tgtEl>
                                        <p:attrNameLst>
                                          <p:attrName>style.visibility</p:attrName>
                                        </p:attrNameLst>
                                      </p:cBhvr>
                                      <p:to>
                                        <p:strVal val="visible"/>
                                      </p:to>
                                    </p:set>
                                  </p:childTnLst>
                                </p:cTn>
                              </p:par>
                              <p:par>
                                <p:cTn id="14" presetID="9"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dissolv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alpha val="82000"/>
          </a:schemeClr>
        </a:solidFill>
        <a:effectLst/>
      </p:bgPr>
    </p:bg>
    <p:spTree>
      <p:nvGrpSpPr>
        <p:cNvPr id="1" name=""/>
        <p:cNvGrpSpPr/>
        <p:nvPr/>
      </p:nvGrpSpPr>
      <p:grpSpPr>
        <a:xfrm>
          <a:off x="0" y="0"/>
          <a:ext cx="0" cy="0"/>
          <a:chOff x="0" y="0"/>
          <a:chExt cx="0" cy="0"/>
        </a:xfrm>
      </p:grpSpPr>
      <p:grpSp>
        <p:nvGrpSpPr>
          <p:cNvPr id="18" name="Group 17"/>
          <p:cNvGrpSpPr/>
          <p:nvPr/>
        </p:nvGrpSpPr>
        <p:grpSpPr>
          <a:xfrm>
            <a:off x="0" y="0"/>
            <a:ext cx="12211050" cy="6858000"/>
            <a:chOff x="80210" y="-1624914"/>
            <a:chExt cx="12211050" cy="6621641"/>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7434" t="8858" r="2086" b="279"/>
            <a:stretch/>
          </p:blipFill>
          <p:spPr>
            <a:xfrm>
              <a:off x="80210" y="-1624914"/>
              <a:ext cx="12211050" cy="6621641"/>
            </a:xfrm>
            <a:prstGeom prst="rect">
              <a:avLst/>
            </a:prstGeom>
            <a:effectLst>
              <a:glow>
                <a:schemeClr val="accent1"/>
              </a:glow>
            </a:effectLst>
          </p:spPr>
        </p:pic>
        <p:sp>
          <p:nvSpPr>
            <p:cNvPr id="21" name="Rectangle 20"/>
            <p:cNvSpPr/>
            <p:nvPr/>
          </p:nvSpPr>
          <p:spPr>
            <a:xfrm>
              <a:off x="82115" y="-1624914"/>
              <a:ext cx="12207240" cy="662164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680" r="25877" b="32743"/>
          <a:stretch/>
        </p:blipFill>
        <p:spPr>
          <a:xfrm>
            <a:off x="-118385" y="-17076"/>
            <a:ext cx="5029598" cy="6801334"/>
          </a:xfrm>
          <a:prstGeom prst="rect">
            <a:avLst/>
          </a:prstGeom>
        </p:spPr>
      </p:pic>
      <p:grpSp>
        <p:nvGrpSpPr>
          <p:cNvPr id="6" name="Group 5"/>
          <p:cNvGrpSpPr/>
          <p:nvPr/>
        </p:nvGrpSpPr>
        <p:grpSpPr>
          <a:xfrm>
            <a:off x="4878325" y="0"/>
            <a:ext cx="2444495" cy="6737649"/>
            <a:chOff x="4878325" y="0"/>
            <a:chExt cx="2444495" cy="6737649"/>
          </a:xfrm>
        </p:grpSpPr>
        <p:sp>
          <p:nvSpPr>
            <p:cNvPr id="11" name="Rectangle 10"/>
            <p:cNvSpPr/>
            <p:nvPr/>
          </p:nvSpPr>
          <p:spPr>
            <a:xfrm>
              <a:off x="4881372" y="0"/>
              <a:ext cx="2441448" cy="6737649"/>
            </a:xfrm>
            <a:prstGeom prst="rect">
              <a:avLst/>
            </a:prstGeom>
            <a:solidFill>
              <a:srgbClr val="32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2"/>
            <p:cNvSpPr txBox="1">
              <a:spLocks noChangeArrowheads="1"/>
            </p:cNvSpPr>
            <p:nvPr/>
          </p:nvSpPr>
          <p:spPr bwMode="auto">
            <a:xfrm>
              <a:off x="4878325" y="2400759"/>
              <a:ext cx="2417230" cy="2392222"/>
            </a:xfrm>
            <a:prstGeom prst="rect">
              <a:avLst/>
            </a:prstGeom>
            <a:noFill/>
            <a:ln w="9525">
              <a:noFill/>
              <a:miter lim="800000"/>
              <a:headEnd/>
              <a:tailEnd/>
            </a:ln>
          </p:spPr>
          <p:txBody>
            <a:bodyPr rot="0" vert="horz" wrap="square" lIns="91440" tIns="45720" rIns="91440" bIns="45720" anchor="t" anchorCtr="0">
              <a:noAutofit/>
            </a:bodyPr>
            <a:lstStyle/>
            <a:p>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HEALTHY COMMUNITY </a:t>
              </a:r>
              <a:r>
                <a:rPr lang="en-US"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LEADERSHIP AWARDEE</a:t>
              </a:r>
              <a:endPar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Rectangle 2"/>
          <p:cNvSpPr/>
          <p:nvPr/>
        </p:nvSpPr>
        <p:spPr>
          <a:xfrm>
            <a:off x="651447" y="5341620"/>
            <a:ext cx="14208546" cy="1631216"/>
          </a:xfrm>
          <a:prstGeom prst="rect">
            <a:avLst/>
          </a:prstGeom>
          <a:noFill/>
        </p:spPr>
        <p:txBody>
          <a:bodyPr wrap="square" lIns="91440" tIns="45720" rIns="91440" bIns="45720">
            <a:spAutoFit/>
          </a:bodyPr>
          <a:lstStyle/>
          <a:p>
            <a:pPr algn="ctr"/>
            <a:r>
              <a:rPr lang="en-US" sz="10000" b="1" dirty="0" smtClean="0">
                <a:ln w="28575">
                  <a:solidFill>
                    <a:schemeClr val="tx1">
                      <a:lumMod val="65000"/>
                      <a:lumOff val="35000"/>
                    </a:schemeClr>
                  </a:solidFill>
                  <a:prstDash val="solid"/>
                </a:ln>
                <a:solidFill>
                  <a:schemeClr val="tx1">
                    <a:lumMod val="65000"/>
                    <a:lumOff val="35000"/>
                  </a:schemeClr>
                </a:solidFill>
                <a:latin typeface="Impact" panose="020B0806030902050204" pitchFamily="34" charset="0"/>
              </a:rPr>
              <a:t>SHAVEL’LE OLIVIER</a:t>
            </a:r>
            <a:endParaRPr lang="en-US" sz="10000" b="1" dirty="0">
              <a:ln w="28575">
                <a:solidFill>
                  <a:schemeClr val="tx1">
                    <a:lumMod val="65000"/>
                    <a:lumOff val="35000"/>
                  </a:schemeClr>
                </a:solidFill>
                <a:prstDash val="solid"/>
              </a:ln>
              <a:solidFill>
                <a:schemeClr val="tx1">
                  <a:lumMod val="65000"/>
                  <a:lumOff val="35000"/>
                </a:schemeClr>
              </a:solidFill>
              <a:latin typeface="Impact" panose="020B0806030902050204" pitchFamily="34" charset="0"/>
            </a:endParaRPr>
          </a:p>
        </p:txBody>
      </p:sp>
      <p:sp>
        <p:nvSpPr>
          <p:cNvPr id="22" name="Rectangle 21"/>
          <p:cNvSpPr/>
          <p:nvPr/>
        </p:nvSpPr>
        <p:spPr>
          <a:xfrm>
            <a:off x="2439924" y="6628365"/>
            <a:ext cx="2441448" cy="232016"/>
          </a:xfrm>
          <a:prstGeom prst="rect">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65C"/>
              </a:solidFill>
            </a:endParaRPr>
          </a:p>
        </p:txBody>
      </p:sp>
      <p:sp>
        <p:nvSpPr>
          <p:cNvPr id="24" name="Rectangle 23"/>
          <p:cNvSpPr/>
          <p:nvPr/>
        </p:nvSpPr>
        <p:spPr>
          <a:xfrm>
            <a:off x="0" y="6628365"/>
            <a:ext cx="2441448" cy="232016"/>
          </a:xfrm>
          <a:prstGeom prst="rect">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9759696" y="6628365"/>
            <a:ext cx="2441448" cy="23201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319772" y="6628365"/>
            <a:ext cx="2441448" cy="232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879848" y="6628365"/>
            <a:ext cx="2441448" cy="232016"/>
          </a:xfrm>
          <a:prstGeom prst="rect">
            <a:avLst/>
          </a:prstGeom>
          <a:solidFill>
            <a:srgbClr val="32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7293634" y="640362"/>
            <a:ext cx="4935867" cy="4496839"/>
            <a:chOff x="7293634" y="640362"/>
            <a:chExt cx="4935867" cy="4496839"/>
          </a:xfrm>
        </p:grpSpPr>
        <p:sp>
          <p:nvSpPr>
            <p:cNvPr id="30" name="Rectangle 29"/>
            <p:cNvSpPr/>
            <p:nvPr/>
          </p:nvSpPr>
          <p:spPr>
            <a:xfrm>
              <a:off x="7293634" y="640362"/>
              <a:ext cx="1583087" cy="2308324"/>
            </a:xfrm>
            <a:prstGeom prst="rect">
              <a:avLst/>
            </a:prstGeom>
            <a:noFill/>
            <a:ln>
              <a:noFill/>
            </a:ln>
          </p:spPr>
          <p:txBody>
            <a:bodyPr wrap="square" lIns="91440" tIns="45720" rIns="91440" bIns="45720">
              <a:spAutoFit/>
            </a:bodyPr>
            <a:lstStyle/>
            <a:p>
              <a:pPr algn="ctr"/>
              <a:r>
                <a:rPr lang="en-US" sz="14400" b="1" dirty="0" smtClean="0">
                  <a:ln w="28575">
                    <a:noFill/>
                    <a:prstDash val="solid"/>
                  </a:ln>
                  <a:solidFill>
                    <a:schemeClr val="bg1">
                      <a:lumMod val="75000"/>
                    </a:schemeClr>
                  </a:solidFill>
                  <a:latin typeface="Arial Black" panose="020B0A04020102020204" pitchFamily="34" charset="0"/>
                </a:rPr>
                <a:t>“</a:t>
              </a:r>
              <a:endParaRPr lang="en-US" sz="14400" b="1" dirty="0">
                <a:ln w="28575">
                  <a:noFill/>
                  <a:prstDash val="solid"/>
                </a:ln>
                <a:solidFill>
                  <a:schemeClr val="bg1">
                    <a:lumMod val="75000"/>
                  </a:schemeClr>
                </a:solidFill>
                <a:latin typeface="Arial Black" panose="020B0A04020102020204" pitchFamily="34" charset="0"/>
              </a:endParaRPr>
            </a:p>
          </p:txBody>
        </p:sp>
        <p:sp>
          <p:nvSpPr>
            <p:cNvPr id="31" name="Rectangle 30"/>
            <p:cNvSpPr/>
            <p:nvPr/>
          </p:nvSpPr>
          <p:spPr>
            <a:xfrm>
              <a:off x="10865224" y="2828877"/>
              <a:ext cx="1364277" cy="2308324"/>
            </a:xfrm>
            <a:prstGeom prst="rect">
              <a:avLst/>
            </a:prstGeom>
            <a:noFill/>
          </p:spPr>
          <p:txBody>
            <a:bodyPr wrap="square" lIns="91440" tIns="45720" rIns="91440" bIns="45720">
              <a:spAutoFit/>
            </a:bodyPr>
            <a:lstStyle/>
            <a:p>
              <a:pPr algn="ctr"/>
              <a:r>
                <a:rPr lang="en-US" sz="14400" b="1" dirty="0" smtClean="0">
                  <a:ln w="28575">
                    <a:noFill/>
                    <a:prstDash val="solid"/>
                  </a:ln>
                  <a:solidFill>
                    <a:schemeClr val="bg1">
                      <a:lumMod val="75000"/>
                    </a:schemeClr>
                  </a:solidFill>
                  <a:latin typeface="Arial Black" panose="020B0A04020102020204" pitchFamily="34" charset="0"/>
                </a:rPr>
                <a:t>”</a:t>
              </a:r>
              <a:endParaRPr lang="en-US" sz="14400" b="1" dirty="0">
                <a:ln w="28575">
                  <a:noFill/>
                  <a:prstDash val="solid"/>
                </a:ln>
                <a:solidFill>
                  <a:schemeClr val="bg1">
                    <a:lumMod val="75000"/>
                  </a:schemeClr>
                </a:solidFill>
                <a:latin typeface="Arial Black" panose="020B0A04020102020204" pitchFamily="34" charset="0"/>
              </a:endParaRPr>
            </a:p>
          </p:txBody>
        </p:sp>
      </p:grpSp>
      <p:sp>
        <p:nvSpPr>
          <p:cNvPr id="27" name="Text Box 2"/>
          <p:cNvSpPr txBox="1">
            <a:spLocks noChangeArrowheads="1"/>
          </p:cNvSpPr>
          <p:nvPr/>
        </p:nvSpPr>
        <p:spPr bwMode="auto">
          <a:xfrm>
            <a:off x="7874684" y="1330808"/>
            <a:ext cx="3710173" cy="2951631"/>
          </a:xfrm>
          <a:prstGeom prst="rect">
            <a:avLst/>
          </a:prstGeom>
          <a:noFill/>
          <a:ln w="9525">
            <a:noFill/>
            <a:miter lim="800000"/>
            <a:headEnd/>
            <a:tailEnd/>
          </a:ln>
        </p:spPr>
        <p:txBody>
          <a:bodyPr rot="0" vert="horz" wrap="square" lIns="91440" tIns="45720" rIns="91440" bIns="45720" anchor="t" anchorCtr="0">
            <a:noAutofit/>
          </a:bodyPr>
          <a:lstStyle/>
          <a:p>
            <a:pPr marR="0" algn="ctr">
              <a:spcBef>
                <a:spcPts val="0"/>
              </a:spcBef>
              <a:spcAft>
                <a:spcPts val="0"/>
              </a:spcAft>
            </a:pPr>
            <a:r>
              <a:rPr lang="en-US" sz="2400" i="1" dirty="0" smtClean="0">
                <a:solidFill>
                  <a:schemeClr val="tx1">
                    <a:lumMod val="65000"/>
                    <a:lumOff val="35000"/>
                  </a:schemeClr>
                </a:solidFill>
              </a:rPr>
              <a:t>I’ve </a:t>
            </a:r>
            <a:r>
              <a:rPr lang="en-US" sz="2400" i="1" dirty="0">
                <a:solidFill>
                  <a:schemeClr val="tx1">
                    <a:lumMod val="65000"/>
                    <a:lumOff val="35000"/>
                  </a:schemeClr>
                </a:solidFill>
              </a:rPr>
              <a:t>lived in </a:t>
            </a:r>
            <a:r>
              <a:rPr lang="en-US" sz="2400" i="1" dirty="0" smtClean="0">
                <a:solidFill>
                  <a:schemeClr val="tx1">
                    <a:lumMod val="65000"/>
                    <a:lumOff val="35000"/>
                  </a:schemeClr>
                </a:solidFill>
              </a:rPr>
              <a:t>Mattapan </a:t>
            </a:r>
            <a:r>
              <a:rPr lang="en-US" sz="2400" i="1" dirty="0">
                <a:solidFill>
                  <a:schemeClr val="tx1">
                    <a:lumMod val="65000"/>
                    <a:lumOff val="35000"/>
                  </a:schemeClr>
                </a:solidFill>
              </a:rPr>
              <a:t>all my life. But everywhere I go and everywhere I work, I always make my own little family. They keep me motivated and connected to everything I’m doing.</a:t>
            </a:r>
            <a:endParaRPr lang="en-US" sz="2400" b="1" i="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8042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750"/>
                                        <p:tgtEl>
                                          <p:spTgt spid="3"/>
                                        </p:tgtEl>
                                      </p:cBhvr>
                                    </p:animEffect>
                                  </p:childTnLst>
                                </p:cTn>
                              </p:par>
                            </p:childTnLst>
                          </p:cTn>
                        </p:par>
                        <p:par>
                          <p:cTn id="11" fill="hold">
                            <p:stCondLst>
                              <p:cond delay="750"/>
                            </p:stCondLst>
                            <p:childTnLst>
                              <p:par>
                                <p:cTn id="12" presetID="1" presetClass="entr" presetSubtype="0" fill="hold" nodeType="afterEffect">
                                  <p:stCondLst>
                                    <p:cond delay="0"/>
                                  </p:stCondLst>
                                  <p:childTnLst>
                                    <p:set>
                                      <p:cBhvr>
                                        <p:cTn id="13" dur="1" fill="hold">
                                          <p:stCondLst>
                                            <p:cond delay="499"/>
                                          </p:stCondLst>
                                        </p:cTn>
                                        <p:tgtEl>
                                          <p:spTgt spid="26"/>
                                        </p:tgtEl>
                                        <p:attrNameLst>
                                          <p:attrName>style.visibility</p:attrName>
                                        </p:attrNameLst>
                                      </p:cBhvr>
                                      <p:to>
                                        <p:strVal val="visible"/>
                                      </p:to>
                                    </p:set>
                                  </p:childTnLst>
                                </p:cTn>
                              </p:par>
                              <p:par>
                                <p:cTn id="14" presetID="9"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dissolv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alpha val="82000"/>
          </a:schemeClr>
        </a:solidFill>
        <a:effectLst/>
      </p:bgPr>
    </p:bg>
    <p:spTree>
      <p:nvGrpSpPr>
        <p:cNvPr id="1" name=""/>
        <p:cNvGrpSpPr/>
        <p:nvPr/>
      </p:nvGrpSpPr>
      <p:grpSpPr>
        <a:xfrm>
          <a:off x="0" y="0"/>
          <a:ext cx="0" cy="0"/>
          <a:chOff x="0" y="0"/>
          <a:chExt cx="0" cy="0"/>
        </a:xfrm>
      </p:grpSpPr>
      <p:grpSp>
        <p:nvGrpSpPr>
          <p:cNvPr id="18" name="Group 17"/>
          <p:cNvGrpSpPr/>
          <p:nvPr/>
        </p:nvGrpSpPr>
        <p:grpSpPr>
          <a:xfrm>
            <a:off x="0" y="0"/>
            <a:ext cx="12211050" cy="6858000"/>
            <a:chOff x="80210" y="-1624914"/>
            <a:chExt cx="12211050" cy="6621641"/>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l="7434" t="8858" r="2086" b="279"/>
            <a:stretch/>
          </p:blipFill>
          <p:spPr>
            <a:xfrm>
              <a:off x="80210" y="-1624914"/>
              <a:ext cx="12211050" cy="6621641"/>
            </a:xfrm>
            <a:prstGeom prst="rect">
              <a:avLst/>
            </a:prstGeom>
            <a:effectLst>
              <a:glow>
                <a:schemeClr val="accent1"/>
              </a:glow>
            </a:effectLst>
          </p:spPr>
        </p:pic>
        <p:sp>
          <p:nvSpPr>
            <p:cNvPr id="21" name="Rectangle 20"/>
            <p:cNvSpPr/>
            <p:nvPr/>
          </p:nvSpPr>
          <p:spPr>
            <a:xfrm>
              <a:off x="82115" y="-1624914"/>
              <a:ext cx="12207240" cy="662164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t="6432"/>
          <a:stretch/>
        </p:blipFill>
        <p:spPr>
          <a:xfrm>
            <a:off x="1524" y="-7373"/>
            <a:ext cx="4878324" cy="6865050"/>
          </a:xfrm>
          <a:prstGeom prst="rect">
            <a:avLst/>
          </a:prstGeom>
        </p:spPr>
      </p:pic>
      <p:grpSp>
        <p:nvGrpSpPr>
          <p:cNvPr id="4" name="Group 3"/>
          <p:cNvGrpSpPr/>
          <p:nvPr/>
        </p:nvGrpSpPr>
        <p:grpSpPr>
          <a:xfrm>
            <a:off x="4878325" y="0"/>
            <a:ext cx="2444495" cy="6737649"/>
            <a:chOff x="4878325" y="0"/>
            <a:chExt cx="2444495" cy="6737649"/>
          </a:xfrm>
        </p:grpSpPr>
        <p:sp>
          <p:nvSpPr>
            <p:cNvPr id="11" name="Rectangle 10"/>
            <p:cNvSpPr/>
            <p:nvPr/>
          </p:nvSpPr>
          <p:spPr>
            <a:xfrm>
              <a:off x="4881372" y="0"/>
              <a:ext cx="2441448" cy="6737649"/>
            </a:xfrm>
            <a:prstGeom prst="rect">
              <a:avLst/>
            </a:prstGeom>
            <a:solidFill>
              <a:srgbClr val="32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2"/>
            <p:cNvSpPr txBox="1">
              <a:spLocks noChangeArrowheads="1"/>
            </p:cNvSpPr>
            <p:nvPr/>
          </p:nvSpPr>
          <p:spPr bwMode="auto">
            <a:xfrm>
              <a:off x="4878325" y="2400759"/>
              <a:ext cx="2417230" cy="2392222"/>
            </a:xfrm>
            <a:prstGeom prst="rect">
              <a:avLst/>
            </a:prstGeom>
            <a:noFill/>
            <a:ln w="9525">
              <a:noFill/>
              <a:miter lim="800000"/>
              <a:headEnd/>
              <a:tailEnd/>
            </a:ln>
          </p:spPr>
          <p:txBody>
            <a:bodyPr rot="0" vert="horz" wrap="square" lIns="91440" tIns="45720" rIns="91440" bIns="45720" anchor="t" anchorCtr="0">
              <a:noAutofit/>
            </a:bodyPr>
            <a:lstStyle/>
            <a:p>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HEALTHY COMMUNITY </a:t>
              </a:r>
              <a:r>
                <a:rPr lang="en-US"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LEADERSHIP AWARDEE</a:t>
              </a:r>
              <a:endPar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Rectangle 2"/>
          <p:cNvSpPr/>
          <p:nvPr/>
        </p:nvSpPr>
        <p:spPr>
          <a:xfrm>
            <a:off x="-217233" y="5341620"/>
            <a:ext cx="14208546" cy="1631216"/>
          </a:xfrm>
          <a:prstGeom prst="rect">
            <a:avLst/>
          </a:prstGeom>
          <a:noFill/>
        </p:spPr>
        <p:txBody>
          <a:bodyPr wrap="square" lIns="91440" tIns="45720" rIns="91440" bIns="45720">
            <a:spAutoFit/>
          </a:bodyPr>
          <a:lstStyle/>
          <a:p>
            <a:pPr algn="ctr"/>
            <a:r>
              <a:rPr lang="en-US" sz="10000" b="1" dirty="0" smtClean="0">
                <a:ln w="28575">
                  <a:solidFill>
                    <a:schemeClr val="tx1">
                      <a:lumMod val="65000"/>
                      <a:lumOff val="35000"/>
                    </a:schemeClr>
                  </a:solidFill>
                  <a:prstDash val="solid"/>
                </a:ln>
                <a:solidFill>
                  <a:schemeClr val="tx1">
                    <a:lumMod val="65000"/>
                    <a:lumOff val="35000"/>
                  </a:schemeClr>
                </a:solidFill>
                <a:latin typeface="Impact" panose="020B0806030902050204" pitchFamily="34" charset="0"/>
              </a:rPr>
              <a:t>REGINAULD WILLIAMS</a:t>
            </a:r>
            <a:endParaRPr lang="en-US" sz="10000" b="1" dirty="0">
              <a:ln w="28575">
                <a:solidFill>
                  <a:schemeClr val="tx1">
                    <a:lumMod val="65000"/>
                    <a:lumOff val="35000"/>
                  </a:schemeClr>
                </a:solidFill>
                <a:prstDash val="solid"/>
              </a:ln>
              <a:solidFill>
                <a:schemeClr val="tx1">
                  <a:lumMod val="65000"/>
                  <a:lumOff val="35000"/>
                </a:schemeClr>
              </a:solidFill>
              <a:latin typeface="Impact" panose="020B0806030902050204" pitchFamily="34" charset="0"/>
            </a:endParaRPr>
          </a:p>
        </p:txBody>
      </p:sp>
      <p:sp>
        <p:nvSpPr>
          <p:cNvPr id="22" name="Rectangle 21"/>
          <p:cNvSpPr/>
          <p:nvPr/>
        </p:nvSpPr>
        <p:spPr>
          <a:xfrm>
            <a:off x="2439924" y="6628365"/>
            <a:ext cx="2441448" cy="232016"/>
          </a:xfrm>
          <a:prstGeom prst="rect">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65C"/>
              </a:solidFill>
            </a:endParaRPr>
          </a:p>
        </p:txBody>
      </p:sp>
      <p:sp>
        <p:nvSpPr>
          <p:cNvPr id="24" name="Rectangle 23"/>
          <p:cNvSpPr/>
          <p:nvPr/>
        </p:nvSpPr>
        <p:spPr>
          <a:xfrm>
            <a:off x="0" y="6628365"/>
            <a:ext cx="2441448" cy="232016"/>
          </a:xfrm>
          <a:prstGeom prst="rect">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9759696" y="6628365"/>
            <a:ext cx="2441448" cy="23201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319772" y="6628365"/>
            <a:ext cx="2441448" cy="232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879848" y="6628365"/>
            <a:ext cx="2441448" cy="232016"/>
          </a:xfrm>
          <a:prstGeom prst="rect">
            <a:avLst/>
          </a:prstGeom>
          <a:solidFill>
            <a:srgbClr val="32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7293634" y="352770"/>
            <a:ext cx="4935867" cy="5706206"/>
            <a:chOff x="7293634" y="352770"/>
            <a:chExt cx="4935867" cy="5706206"/>
          </a:xfrm>
        </p:grpSpPr>
        <p:sp>
          <p:nvSpPr>
            <p:cNvPr id="26" name="Rectangle 25"/>
            <p:cNvSpPr/>
            <p:nvPr/>
          </p:nvSpPr>
          <p:spPr>
            <a:xfrm>
              <a:off x="7293634" y="352770"/>
              <a:ext cx="1583087" cy="2308324"/>
            </a:xfrm>
            <a:prstGeom prst="rect">
              <a:avLst/>
            </a:prstGeom>
            <a:noFill/>
            <a:ln>
              <a:noFill/>
            </a:ln>
          </p:spPr>
          <p:txBody>
            <a:bodyPr wrap="square" lIns="91440" tIns="45720" rIns="91440" bIns="45720">
              <a:spAutoFit/>
            </a:bodyPr>
            <a:lstStyle/>
            <a:p>
              <a:pPr algn="ctr"/>
              <a:r>
                <a:rPr lang="en-US" sz="14400" b="1" dirty="0" smtClean="0">
                  <a:ln w="28575">
                    <a:noFill/>
                    <a:prstDash val="solid"/>
                  </a:ln>
                  <a:solidFill>
                    <a:schemeClr val="bg1">
                      <a:lumMod val="75000"/>
                    </a:schemeClr>
                  </a:solidFill>
                  <a:latin typeface="Arial Black" panose="020B0A04020102020204" pitchFamily="34" charset="0"/>
                </a:rPr>
                <a:t>“</a:t>
              </a:r>
              <a:endParaRPr lang="en-US" sz="14400" b="1" dirty="0">
                <a:ln w="28575">
                  <a:noFill/>
                  <a:prstDash val="solid"/>
                </a:ln>
                <a:solidFill>
                  <a:schemeClr val="bg1">
                    <a:lumMod val="75000"/>
                  </a:schemeClr>
                </a:solidFill>
                <a:latin typeface="Arial Black" panose="020B0A04020102020204" pitchFamily="34" charset="0"/>
              </a:endParaRPr>
            </a:p>
          </p:txBody>
        </p:sp>
        <p:sp>
          <p:nvSpPr>
            <p:cNvPr id="30" name="Rectangle 29"/>
            <p:cNvSpPr/>
            <p:nvPr/>
          </p:nvSpPr>
          <p:spPr>
            <a:xfrm>
              <a:off x="10865224" y="3750652"/>
              <a:ext cx="1364277" cy="2308324"/>
            </a:xfrm>
            <a:prstGeom prst="rect">
              <a:avLst/>
            </a:prstGeom>
            <a:noFill/>
          </p:spPr>
          <p:txBody>
            <a:bodyPr wrap="square" lIns="91440" tIns="45720" rIns="91440" bIns="45720">
              <a:spAutoFit/>
            </a:bodyPr>
            <a:lstStyle/>
            <a:p>
              <a:pPr algn="ctr"/>
              <a:r>
                <a:rPr lang="en-US" sz="14400" b="1" dirty="0" smtClean="0">
                  <a:ln w="28575">
                    <a:noFill/>
                    <a:prstDash val="solid"/>
                  </a:ln>
                  <a:solidFill>
                    <a:schemeClr val="bg1">
                      <a:lumMod val="75000"/>
                    </a:schemeClr>
                  </a:solidFill>
                  <a:latin typeface="Arial Black" panose="020B0A04020102020204" pitchFamily="34" charset="0"/>
                </a:rPr>
                <a:t>”</a:t>
              </a:r>
              <a:endParaRPr lang="en-US" sz="14400" b="1" dirty="0">
                <a:ln w="28575">
                  <a:noFill/>
                  <a:prstDash val="solid"/>
                </a:ln>
                <a:solidFill>
                  <a:schemeClr val="bg1">
                    <a:lumMod val="75000"/>
                  </a:schemeClr>
                </a:solidFill>
                <a:latin typeface="Arial Black" panose="020B0A04020102020204" pitchFamily="34" charset="0"/>
              </a:endParaRPr>
            </a:p>
          </p:txBody>
        </p:sp>
      </p:grpSp>
      <p:sp>
        <p:nvSpPr>
          <p:cNvPr id="27" name="Text Box 2"/>
          <p:cNvSpPr txBox="1">
            <a:spLocks noChangeArrowheads="1"/>
          </p:cNvSpPr>
          <p:nvPr/>
        </p:nvSpPr>
        <p:spPr bwMode="auto">
          <a:xfrm>
            <a:off x="7697704" y="1006349"/>
            <a:ext cx="4174748" cy="2951631"/>
          </a:xfrm>
          <a:prstGeom prst="rect">
            <a:avLst/>
          </a:prstGeom>
          <a:noFill/>
          <a:ln w="9525">
            <a:noFill/>
            <a:miter lim="800000"/>
            <a:headEnd/>
            <a:tailEnd/>
          </a:ln>
        </p:spPr>
        <p:txBody>
          <a:bodyPr rot="0" vert="horz" wrap="square" lIns="91440" tIns="45720" rIns="91440" bIns="45720" anchor="t" anchorCtr="0">
            <a:noAutofit/>
          </a:bodyPr>
          <a:lstStyle/>
          <a:p>
            <a:pPr marR="0" algn="ctr">
              <a:spcBef>
                <a:spcPts val="0"/>
              </a:spcBef>
              <a:spcAft>
                <a:spcPts val="0"/>
              </a:spcAft>
            </a:pPr>
            <a:r>
              <a:rPr lang="en-US" sz="2400" i="1" dirty="0" smtClean="0">
                <a:solidFill>
                  <a:schemeClr val="tx1">
                    <a:lumMod val="65000"/>
                    <a:lumOff val="35000"/>
                  </a:schemeClr>
                </a:solidFill>
              </a:rPr>
              <a:t>Seeing </a:t>
            </a:r>
            <a:r>
              <a:rPr lang="en-US" sz="2400" i="1" dirty="0">
                <a:solidFill>
                  <a:schemeClr val="tx1">
                    <a:lumMod val="65000"/>
                    <a:lumOff val="35000"/>
                  </a:schemeClr>
                </a:solidFill>
              </a:rPr>
              <a:t>myself as an effective leader can be difficult at a young age, because I’m very close in age to the students I help serve. But just being in these spaces and being present is sometimes a great start and sometimes it’s enough. But I always strive to do more and it’s really empowering</a:t>
            </a:r>
            <a:r>
              <a:rPr lang="en-US" sz="2400" i="1" dirty="0" smtClean="0">
                <a:solidFill>
                  <a:schemeClr val="tx1">
                    <a:lumMod val="65000"/>
                    <a:lumOff val="35000"/>
                  </a:schemeClr>
                </a:solidFill>
              </a:rPr>
              <a:t>.</a:t>
            </a:r>
            <a:endParaRPr lang="en-US" sz="2400" b="1" i="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3625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750"/>
                                        <p:tgtEl>
                                          <p:spTgt spid="3"/>
                                        </p:tgtEl>
                                      </p:cBhvr>
                                    </p:animEffect>
                                  </p:childTnLst>
                                </p:cTn>
                              </p:par>
                            </p:childTnLst>
                          </p:cTn>
                        </p:par>
                        <p:par>
                          <p:cTn id="11" fill="hold">
                            <p:stCondLst>
                              <p:cond delay="750"/>
                            </p:stCondLst>
                            <p:childTnLst>
                              <p:par>
                                <p:cTn id="12" presetID="1" presetClass="entr" presetSubtype="0" fill="hold" nodeType="afterEffect">
                                  <p:stCondLst>
                                    <p:cond delay="0"/>
                                  </p:stCondLst>
                                  <p:childTnLst>
                                    <p:set>
                                      <p:cBhvr>
                                        <p:cTn id="13" dur="1" fill="hold">
                                          <p:stCondLst>
                                            <p:cond delay="499"/>
                                          </p:stCondLst>
                                        </p:cTn>
                                        <p:tgtEl>
                                          <p:spTgt spid="20"/>
                                        </p:tgtEl>
                                        <p:attrNameLst>
                                          <p:attrName>style.visibility</p:attrName>
                                        </p:attrNameLst>
                                      </p:cBhvr>
                                      <p:to>
                                        <p:strVal val="visible"/>
                                      </p:to>
                                    </p:set>
                                  </p:childTnLst>
                                </p:cTn>
                              </p:par>
                              <p:par>
                                <p:cTn id="14" presetID="9"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dissolv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82000"/>
          </a:schemeClr>
        </a:solidFill>
        <a:effectLst/>
      </p:bgPr>
    </p:bg>
    <p:spTree>
      <p:nvGrpSpPr>
        <p:cNvPr id="1" name=""/>
        <p:cNvGrpSpPr/>
        <p:nvPr/>
      </p:nvGrpSpPr>
      <p:grpSpPr>
        <a:xfrm>
          <a:off x="0" y="0"/>
          <a:ext cx="0" cy="0"/>
          <a:chOff x="0" y="0"/>
          <a:chExt cx="0" cy="0"/>
        </a:xfrm>
      </p:grpSpPr>
      <p:grpSp>
        <p:nvGrpSpPr>
          <p:cNvPr id="15" name="Group 14"/>
          <p:cNvGrpSpPr/>
          <p:nvPr/>
        </p:nvGrpSpPr>
        <p:grpSpPr>
          <a:xfrm>
            <a:off x="0" y="0"/>
            <a:ext cx="12211050" cy="6858000"/>
            <a:chOff x="80210" y="-1624914"/>
            <a:chExt cx="12211050" cy="6621641"/>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7434" t="8858" r="2086" b="279"/>
            <a:stretch/>
          </p:blipFill>
          <p:spPr>
            <a:xfrm>
              <a:off x="80210" y="-1624914"/>
              <a:ext cx="12211050" cy="6621641"/>
            </a:xfrm>
            <a:prstGeom prst="rect">
              <a:avLst/>
            </a:prstGeom>
            <a:effectLst>
              <a:glow>
                <a:schemeClr val="accent1"/>
              </a:glow>
            </a:effectLst>
          </p:spPr>
        </p:pic>
        <p:sp>
          <p:nvSpPr>
            <p:cNvPr id="18" name="Rectangle 17"/>
            <p:cNvSpPr/>
            <p:nvPr/>
          </p:nvSpPr>
          <p:spPr>
            <a:xfrm>
              <a:off x="82115" y="-1624914"/>
              <a:ext cx="12207240" cy="662164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9118"/>
          <a:stretch/>
        </p:blipFill>
        <p:spPr>
          <a:xfrm>
            <a:off x="-14749" y="0"/>
            <a:ext cx="4900121" cy="6858000"/>
          </a:xfrm>
          <a:prstGeom prst="rect">
            <a:avLst/>
          </a:prstGeom>
        </p:spPr>
      </p:pic>
      <p:grpSp>
        <p:nvGrpSpPr>
          <p:cNvPr id="4" name="Group 3"/>
          <p:cNvGrpSpPr/>
          <p:nvPr/>
        </p:nvGrpSpPr>
        <p:grpSpPr>
          <a:xfrm>
            <a:off x="4878325" y="0"/>
            <a:ext cx="2444495" cy="6737649"/>
            <a:chOff x="4878325" y="0"/>
            <a:chExt cx="2444495" cy="6737649"/>
          </a:xfrm>
        </p:grpSpPr>
        <p:sp>
          <p:nvSpPr>
            <p:cNvPr id="11" name="Rectangle 10"/>
            <p:cNvSpPr/>
            <p:nvPr/>
          </p:nvSpPr>
          <p:spPr>
            <a:xfrm>
              <a:off x="4881372" y="0"/>
              <a:ext cx="2441448" cy="6737649"/>
            </a:xfrm>
            <a:prstGeom prst="rect">
              <a:avLst/>
            </a:prstGeom>
            <a:solidFill>
              <a:srgbClr val="32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2"/>
            <p:cNvSpPr txBox="1">
              <a:spLocks noChangeArrowheads="1"/>
            </p:cNvSpPr>
            <p:nvPr/>
          </p:nvSpPr>
          <p:spPr bwMode="auto">
            <a:xfrm>
              <a:off x="4878325" y="2400759"/>
              <a:ext cx="2417230" cy="2392222"/>
            </a:xfrm>
            <a:prstGeom prst="rect">
              <a:avLst/>
            </a:prstGeom>
            <a:noFill/>
            <a:ln w="9525">
              <a:noFill/>
              <a:miter lim="800000"/>
              <a:headEnd/>
              <a:tailEnd/>
            </a:ln>
          </p:spPr>
          <p:txBody>
            <a:bodyPr rot="0" vert="horz" wrap="square" lIns="91440" tIns="45720" rIns="91440" bIns="45720" anchor="t" anchorCtr="0">
              <a:noAutofit/>
            </a:bodyPr>
            <a:lstStyle/>
            <a:p>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HEALTHY COMMUNITY </a:t>
              </a:r>
              <a:r>
                <a:rPr lang="en-US"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LEADERSHIP AWARDEE</a:t>
              </a:r>
              <a:endPar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3" name="Rectangle 2"/>
          <p:cNvSpPr/>
          <p:nvPr/>
        </p:nvSpPr>
        <p:spPr>
          <a:xfrm>
            <a:off x="354267" y="5341620"/>
            <a:ext cx="14208546" cy="1631216"/>
          </a:xfrm>
          <a:prstGeom prst="rect">
            <a:avLst/>
          </a:prstGeom>
          <a:noFill/>
        </p:spPr>
        <p:txBody>
          <a:bodyPr wrap="square" lIns="91440" tIns="45720" rIns="91440" bIns="45720">
            <a:spAutoFit/>
          </a:bodyPr>
          <a:lstStyle/>
          <a:p>
            <a:pPr algn="ctr"/>
            <a:r>
              <a:rPr lang="en-US" sz="10000" b="1" dirty="0" smtClean="0">
                <a:ln w="28575">
                  <a:solidFill>
                    <a:schemeClr val="tx1">
                      <a:lumMod val="65000"/>
                      <a:lumOff val="35000"/>
                    </a:schemeClr>
                  </a:solidFill>
                  <a:prstDash val="solid"/>
                </a:ln>
                <a:solidFill>
                  <a:schemeClr val="tx1">
                    <a:lumMod val="65000"/>
                    <a:lumOff val="35000"/>
                  </a:schemeClr>
                </a:solidFill>
                <a:latin typeface="Impact" panose="020B0806030902050204" pitchFamily="34" charset="0"/>
              </a:rPr>
              <a:t>COREY YARBROUGH</a:t>
            </a:r>
            <a:endParaRPr lang="en-US" sz="10000" b="1" dirty="0">
              <a:ln w="28575">
                <a:solidFill>
                  <a:schemeClr val="tx1">
                    <a:lumMod val="65000"/>
                    <a:lumOff val="35000"/>
                  </a:schemeClr>
                </a:solidFill>
                <a:prstDash val="solid"/>
              </a:ln>
              <a:solidFill>
                <a:schemeClr val="tx1">
                  <a:lumMod val="65000"/>
                  <a:lumOff val="35000"/>
                </a:schemeClr>
              </a:solidFill>
              <a:latin typeface="Impact" panose="020B0806030902050204" pitchFamily="34" charset="0"/>
            </a:endParaRPr>
          </a:p>
        </p:txBody>
      </p:sp>
      <p:sp>
        <p:nvSpPr>
          <p:cNvPr id="19" name="Rectangle 18"/>
          <p:cNvSpPr/>
          <p:nvPr/>
        </p:nvSpPr>
        <p:spPr>
          <a:xfrm>
            <a:off x="2439924" y="6628365"/>
            <a:ext cx="2441448" cy="232016"/>
          </a:xfrm>
          <a:prstGeom prst="rect">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65C"/>
              </a:solidFill>
            </a:endParaRPr>
          </a:p>
        </p:txBody>
      </p:sp>
      <p:sp>
        <p:nvSpPr>
          <p:cNvPr id="20" name="Rectangle 19"/>
          <p:cNvSpPr/>
          <p:nvPr/>
        </p:nvSpPr>
        <p:spPr>
          <a:xfrm>
            <a:off x="0" y="6628365"/>
            <a:ext cx="2441448" cy="232016"/>
          </a:xfrm>
          <a:prstGeom prst="rect">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759696" y="6628365"/>
            <a:ext cx="2441448" cy="23201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19772" y="6628365"/>
            <a:ext cx="2441448" cy="232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879848" y="6628365"/>
            <a:ext cx="2441448" cy="232016"/>
          </a:xfrm>
          <a:prstGeom prst="rect">
            <a:avLst/>
          </a:prstGeom>
          <a:solidFill>
            <a:srgbClr val="32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7293634" y="352770"/>
            <a:ext cx="4935867" cy="5706206"/>
            <a:chOff x="7293634" y="352770"/>
            <a:chExt cx="4935867" cy="5706206"/>
          </a:xfrm>
        </p:grpSpPr>
        <p:sp>
          <p:nvSpPr>
            <p:cNvPr id="28" name="Rectangle 27"/>
            <p:cNvSpPr/>
            <p:nvPr/>
          </p:nvSpPr>
          <p:spPr>
            <a:xfrm>
              <a:off x="7293634" y="352770"/>
              <a:ext cx="1583087" cy="2308324"/>
            </a:xfrm>
            <a:prstGeom prst="rect">
              <a:avLst/>
            </a:prstGeom>
            <a:noFill/>
            <a:ln>
              <a:noFill/>
            </a:ln>
          </p:spPr>
          <p:txBody>
            <a:bodyPr wrap="square" lIns="91440" tIns="45720" rIns="91440" bIns="45720">
              <a:spAutoFit/>
            </a:bodyPr>
            <a:lstStyle/>
            <a:p>
              <a:pPr algn="ctr"/>
              <a:r>
                <a:rPr lang="en-US" sz="14400" b="1" dirty="0" smtClean="0">
                  <a:ln w="28575">
                    <a:noFill/>
                    <a:prstDash val="solid"/>
                  </a:ln>
                  <a:solidFill>
                    <a:schemeClr val="bg1">
                      <a:lumMod val="75000"/>
                    </a:schemeClr>
                  </a:solidFill>
                  <a:latin typeface="Arial Black" panose="020B0A04020102020204" pitchFamily="34" charset="0"/>
                </a:rPr>
                <a:t>“</a:t>
              </a:r>
              <a:endParaRPr lang="en-US" sz="14400" b="1" dirty="0">
                <a:ln w="28575">
                  <a:noFill/>
                  <a:prstDash val="solid"/>
                </a:ln>
                <a:solidFill>
                  <a:schemeClr val="bg1">
                    <a:lumMod val="75000"/>
                  </a:schemeClr>
                </a:solidFill>
                <a:latin typeface="Arial Black" panose="020B0A04020102020204" pitchFamily="34" charset="0"/>
              </a:endParaRPr>
            </a:p>
          </p:txBody>
        </p:sp>
        <p:sp>
          <p:nvSpPr>
            <p:cNvPr id="29" name="Rectangle 28"/>
            <p:cNvSpPr/>
            <p:nvPr/>
          </p:nvSpPr>
          <p:spPr>
            <a:xfrm>
              <a:off x="10865224" y="3750652"/>
              <a:ext cx="1364277" cy="2308324"/>
            </a:xfrm>
            <a:prstGeom prst="rect">
              <a:avLst/>
            </a:prstGeom>
            <a:noFill/>
          </p:spPr>
          <p:txBody>
            <a:bodyPr wrap="square" lIns="91440" tIns="45720" rIns="91440" bIns="45720">
              <a:spAutoFit/>
            </a:bodyPr>
            <a:lstStyle/>
            <a:p>
              <a:pPr algn="ctr"/>
              <a:r>
                <a:rPr lang="en-US" sz="14400" b="1" dirty="0" smtClean="0">
                  <a:ln w="28575">
                    <a:noFill/>
                    <a:prstDash val="solid"/>
                  </a:ln>
                  <a:solidFill>
                    <a:schemeClr val="bg1">
                      <a:lumMod val="75000"/>
                    </a:schemeClr>
                  </a:solidFill>
                  <a:latin typeface="Arial Black" panose="020B0A04020102020204" pitchFamily="34" charset="0"/>
                </a:rPr>
                <a:t>”</a:t>
              </a:r>
              <a:endParaRPr lang="en-US" sz="14400" b="1" dirty="0">
                <a:ln w="28575">
                  <a:noFill/>
                  <a:prstDash val="solid"/>
                </a:ln>
                <a:solidFill>
                  <a:schemeClr val="bg1">
                    <a:lumMod val="75000"/>
                  </a:schemeClr>
                </a:solidFill>
                <a:latin typeface="Arial Black" panose="020B0A04020102020204" pitchFamily="34" charset="0"/>
              </a:endParaRPr>
            </a:p>
          </p:txBody>
        </p:sp>
      </p:grpSp>
      <p:sp>
        <p:nvSpPr>
          <p:cNvPr id="27" name="Text Box 2"/>
          <p:cNvSpPr txBox="1">
            <a:spLocks noChangeArrowheads="1"/>
          </p:cNvSpPr>
          <p:nvPr/>
        </p:nvSpPr>
        <p:spPr bwMode="auto">
          <a:xfrm>
            <a:off x="7823062" y="1227572"/>
            <a:ext cx="3816116" cy="2951631"/>
          </a:xfrm>
          <a:prstGeom prst="rect">
            <a:avLst/>
          </a:prstGeom>
          <a:noFill/>
          <a:ln w="9525">
            <a:noFill/>
            <a:miter lim="800000"/>
            <a:headEnd/>
            <a:tailEnd/>
          </a:ln>
        </p:spPr>
        <p:txBody>
          <a:bodyPr rot="0" vert="horz" wrap="square" lIns="91440" tIns="45720" rIns="91440" bIns="45720" anchor="t" anchorCtr="0">
            <a:noAutofit/>
          </a:bodyPr>
          <a:lstStyle/>
          <a:p>
            <a:pPr marR="0" algn="ctr">
              <a:spcBef>
                <a:spcPts val="0"/>
              </a:spcBef>
              <a:spcAft>
                <a:spcPts val="0"/>
              </a:spcAft>
            </a:pPr>
            <a:r>
              <a:rPr lang="en-US" sz="2400" i="1" dirty="0" smtClean="0">
                <a:solidFill>
                  <a:schemeClr val="tx1">
                    <a:lumMod val="65000"/>
                    <a:lumOff val="35000"/>
                  </a:schemeClr>
                </a:solidFill>
              </a:rPr>
              <a:t>I </a:t>
            </a:r>
            <a:r>
              <a:rPr lang="en-US" sz="2400" i="1" dirty="0">
                <a:solidFill>
                  <a:schemeClr val="tx1">
                    <a:lumMod val="65000"/>
                    <a:lumOff val="35000"/>
                  </a:schemeClr>
                </a:solidFill>
              </a:rPr>
              <a:t>am always inspired and impressed by my clients- who I work with, who will come in and say, </a:t>
            </a:r>
            <a:r>
              <a:rPr lang="en-US" sz="2400" i="1" dirty="0" smtClean="0">
                <a:solidFill>
                  <a:schemeClr val="tx1">
                    <a:lumMod val="65000"/>
                    <a:lumOff val="35000"/>
                  </a:schemeClr>
                </a:solidFill>
              </a:rPr>
              <a:t>‘I </a:t>
            </a:r>
            <a:r>
              <a:rPr lang="en-US" sz="2400" i="1" dirty="0">
                <a:solidFill>
                  <a:schemeClr val="tx1">
                    <a:lumMod val="65000"/>
                    <a:lumOff val="35000"/>
                  </a:schemeClr>
                </a:solidFill>
              </a:rPr>
              <a:t>lost my job, I don’t have a place to stay, I think I may be HIV positive, but yet I have a smile on my face and doing all these awesome things in my life</a:t>
            </a:r>
            <a:r>
              <a:rPr lang="en-US" sz="2400" i="1" dirty="0" smtClean="0">
                <a:solidFill>
                  <a:schemeClr val="tx1">
                    <a:lumMod val="65000"/>
                    <a:lumOff val="35000"/>
                  </a:schemeClr>
                </a:solidFill>
              </a:rPr>
              <a:t>.’</a:t>
            </a:r>
            <a:endParaRPr lang="en-US" sz="2400" b="1" i="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00587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750"/>
                                        <p:tgtEl>
                                          <p:spTgt spid="3"/>
                                        </p:tgtEl>
                                      </p:cBhvr>
                                    </p:animEffect>
                                  </p:childTnLst>
                                </p:cTn>
                              </p:par>
                            </p:childTnLst>
                          </p:cTn>
                        </p:par>
                        <p:par>
                          <p:cTn id="11" fill="hold">
                            <p:stCondLst>
                              <p:cond delay="750"/>
                            </p:stCondLst>
                            <p:childTnLst>
                              <p:par>
                                <p:cTn id="12" presetID="9"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dissolve">
                                      <p:cBhvr>
                                        <p:cTn id="14" dur="500"/>
                                        <p:tgtEl>
                                          <p:spTgt spid="27"/>
                                        </p:tgtEl>
                                      </p:cBhvr>
                                    </p:animEffect>
                                  </p:childTnLst>
                                </p:cTn>
                              </p:par>
                              <p:par>
                                <p:cTn id="15" presetID="1" presetClass="entr" presetSubtype="0" fill="hold" nodeType="withEffect">
                                  <p:stCondLst>
                                    <p:cond delay="0"/>
                                  </p:stCondLst>
                                  <p:childTnLst>
                                    <p:set>
                                      <p:cBhvr>
                                        <p:cTn id="16" dur="1" fill="hold">
                                          <p:stCondLst>
                                            <p:cond delay="499"/>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2000"/>
          </a:schemeClr>
        </a:solidFill>
        <a:effectLst/>
      </p:bgPr>
    </p:bg>
    <p:spTree>
      <p:nvGrpSpPr>
        <p:cNvPr id="1" name=""/>
        <p:cNvGrpSpPr/>
        <p:nvPr/>
      </p:nvGrpSpPr>
      <p:grpSpPr>
        <a:xfrm>
          <a:off x="0" y="0"/>
          <a:ext cx="0" cy="0"/>
          <a:chOff x="0" y="0"/>
          <a:chExt cx="0" cy="0"/>
        </a:xfrm>
      </p:grpSpPr>
      <p:grpSp>
        <p:nvGrpSpPr>
          <p:cNvPr id="22" name="Group 21"/>
          <p:cNvGrpSpPr/>
          <p:nvPr/>
        </p:nvGrpSpPr>
        <p:grpSpPr>
          <a:xfrm>
            <a:off x="0" y="0"/>
            <a:ext cx="12211050" cy="6858000"/>
            <a:chOff x="80210" y="-1624914"/>
            <a:chExt cx="12211050" cy="6621641"/>
          </a:xfrm>
        </p:grpSpPr>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7434" t="8858" r="2086" b="279"/>
            <a:stretch/>
          </p:blipFill>
          <p:spPr>
            <a:xfrm>
              <a:off x="80210" y="-1624914"/>
              <a:ext cx="12211050" cy="6621641"/>
            </a:xfrm>
            <a:prstGeom prst="rect">
              <a:avLst/>
            </a:prstGeom>
            <a:effectLst>
              <a:glow>
                <a:schemeClr val="accent1"/>
              </a:glow>
            </a:effectLst>
          </p:spPr>
        </p:pic>
        <p:sp>
          <p:nvSpPr>
            <p:cNvPr id="24" name="Rectangle 23"/>
            <p:cNvSpPr/>
            <p:nvPr/>
          </p:nvSpPr>
          <p:spPr>
            <a:xfrm>
              <a:off x="82115" y="-1624914"/>
              <a:ext cx="12207240" cy="662164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p:cNvSpPr/>
          <p:nvPr/>
        </p:nvSpPr>
        <p:spPr>
          <a:xfrm>
            <a:off x="2439924" y="6628365"/>
            <a:ext cx="2441448" cy="232016"/>
          </a:xfrm>
          <a:prstGeom prst="rect">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65C"/>
              </a:solidFill>
            </a:endParaRPr>
          </a:p>
        </p:txBody>
      </p:sp>
      <p:sp>
        <p:nvSpPr>
          <p:cNvPr id="27" name="Rectangle 26"/>
          <p:cNvSpPr/>
          <p:nvPr/>
        </p:nvSpPr>
        <p:spPr>
          <a:xfrm>
            <a:off x="0" y="6628365"/>
            <a:ext cx="2441448" cy="232016"/>
          </a:xfrm>
          <a:prstGeom prst="rect">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9759696" y="6628365"/>
            <a:ext cx="2441448" cy="23201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319772" y="6628365"/>
            <a:ext cx="2441448" cy="232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879848" y="6628365"/>
            <a:ext cx="2441448" cy="232016"/>
          </a:xfrm>
          <a:prstGeom prst="rect">
            <a:avLst/>
          </a:prstGeom>
          <a:solidFill>
            <a:srgbClr val="32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76357" y="2400760"/>
            <a:ext cx="2517805" cy="2746125"/>
            <a:chOff x="-76357" y="2400760"/>
            <a:chExt cx="2517805" cy="2746125"/>
          </a:xfrm>
        </p:grpSpPr>
        <p:sp>
          <p:nvSpPr>
            <p:cNvPr id="5" name="Rectangle 4"/>
            <p:cNvSpPr/>
            <p:nvPr/>
          </p:nvSpPr>
          <p:spPr>
            <a:xfrm>
              <a:off x="0" y="2400760"/>
              <a:ext cx="2441448" cy="2746125"/>
            </a:xfrm>
            <a:prstGeom prst="rect">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2"/>
            <p:cNvSpPr txBox="1">
              <a:spLocks noChangeArrowheads="1"/>
            </p:cNvSpPr>
            <p:nvPr/>
          </p:nvSpPr>
          <p:spPr bwMode="auto">
            <a:xfrm>
              <a:off x="-76357" y="2400760"/>
              <a:ext cx="2438019" cy="2339328"/>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BACH</a:t>
              </a:r>
            </a:p>
            <a:p>
              <a:pPr marL="0" marR="0">
                <a:spcBef>
                  <a:spcPts val="0"/>
                </a:spcBef>
                <a:spcAft>
                  <a:spcPts val="0"/>
                </a:spcAft>
              </a:pP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COMMITTEE UPDATES &amp; GRANTEE HIGHLIGHTS</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8" name="Group 7"/>
          <p:cNvGrpSpPr/>
          <p:nvPr/>
        </p:nvGrpSpPr>
        <p:grpSpPr>
          <a:xfrm>
            <a:off x="7317868" y="2400757"/>
            <a:ext cx="2443352" cy="2746128"/>
            <a:chOff x="7317868" y="2400757"/>
            <a:chExt cx="2443352" cy="2746128"/>
          </a:xfrm>
        </p:grpSpPr>
        <p:sp>
          <p:nvSpPr>
            <p:cNvPr id="12" name="Rectangle 11"/>
            <p:cNvSpPr/>
            <p:nvPr/>
          </p:nvSpPr>
          <p:spPr>
            <a:xfrm>
              <a:off x="7319772" y="2400760"/>
              <a:ext cx="2441448" cy="2746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2"/>
            <p:cNvSpPr txBox="1">
              <a:spLocks noChangeArrowheads="1"/>
            </p:cNvSpPr>
            <p:nvPr/>
          </p:nvSpPr>
          <p:spPr bwMode="auto">
            <a:xfrm>
              <a:off x="7317868" y="2400757"/>
              <a:ext cx="2440306" cy="2191414"/>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KEY NOTE:</a:t>
              </a:r>
            </a:p>
            <a:p>
              <a:pPr marL="0" marR="0">
                <a:spcBef>
                  <a:spcPts val="0"/>
                </a:spcBef>
                <a:spcAft>
                  <a:spcPts val="0"/>
                </a:spcAft>
              </a:pPr>
              <a:r>
                <a:rPr lang="en-US" sz="28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DR. </a:t>
              </a: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ATIYA MARTIN</a:t>
              </a:r>
            </a:p>
            <a:p>
              <a:pPr marL="0" marR="0">
                <a:spcBef>
                  <a:spcPts val="0"/>
                </a:spcBef>
                <a:spcAft>
                  <a:spcPts val="0"/>
                </a:spcAft>
              </a:pP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Q&amp;A</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7" name="Group 6"/>
          <p:cNvGrpSpPr/>
          <p:nvPr/>
        </p:nvGrpSpPr>
        <p:grpSpPr>
          <a:xfrm>
            <a:off x="4878325" y="2400758"/>
            <a:ext cx="2444495" cy="2746127"/>
            <a:chOff x="4878325" y="2400758"/>
            <a:chExt cx="2444495" cy="2746127"/>
          </a:xfrm>
        </p:grpSpPr>
        <p:sp>
          <p:nvSpPr>
            <p:cNvPr id="11" name="Rectangle 10"/>
            <p:cNvSpPr/>
            <p:nvPr/>
          </p:nvSpPr>
          <p:spPr>
            <a:xfrm>
              <a:off x="4881372" y="2400760"/>
              <a:ext cx="2441448" cy="2746125"/>
            </a:xfrm>
            <a:prstGeom prst="rect">
              <a:avLst/>
            </a:prstGeom>
            <a:solidFill>
              <a:srgbClr val="32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2"/>
            <p:cNvSpPr txBox="1">
              <a:spLocks noChangeArrowheads="1"/>
            </p:cNvSpPr>
            <p:nvPr/>
          </p:nvSpPr>
          <p:spPr bwMode="auto">
            <a:xfrm>
              <a:off x="4878325" y="2400758"/>
              <a:ext cx="2417230" cy="1929195"/>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HEALTHY COMMUNITY LEADERSHIP</a:t>
              </a:r>
            </a:p>
            <a:p>
              <a:pPr marL="0" marR="0">
                <a:spcBef>
                  <a:spcPts val="0"/>
                </a:spcBef>
                <a:spcAft>
                  <a:spcPts val="0"/>
                </a:spcAft>
              </a:pP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AWARDS</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9" name="Group 8"/>
          <p:cNvGrpSpPr/>
          <p:nvPr/>
        </p:nvGrpSpPr>
        <p:grpSpPr>
          <a:xfrm>
            <a:off x="9757411" y="2400757"/>
            <a:ext cx="2443733" cy="2746128"/>
            <a:chOff x="9757411" y="2400757"/>
            <a:chExt cx="2443733" cy="2746128"/>
          </a:xfrm>
        </p:grpSpPr>
        <p:sp>
          <p:nvSpPr>
            <p:cNvPr id="13" name="Rectangle 12"/>
            <p:cNvSpPr/>
            <p:nvPr/>
          </p:nvSpPr>
          <p:spPr>
            <a:xfrm>
              <a:off x="9759696" y="2400760"/>
              <a:ext cx="2441448" cy="274612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Box 2"/>
            <p:cNvSpPr txBox="1">
              <a:spLocks noChangeArrowheads="1"/>
            </p:cNvSpPr>
            <p:nvPr/>
          </p:nvSpPr>
          <p:spPr bwMode="auto">
            <a:xfrm>
              <a:off x="9757411" y="2400757"/>
              <a:ext cx="2436875" cy="1976261"/>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STEERING COMMITTEE ELECTIONS</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 name="Group 2"/>
          <p:cNvGrpSpPr/>
          <p:nvPr/>
        </p:nvGrpSpPr>
        <p:grpSpPr>
          <a:xfrm>
            <a:off x="2439924" y="2400760"/>
            <a:ext cx="2441448" cy="2746125"/>
            <a:chOff x="2439924" y="2400760"/>
            <a:chExt cx="2441448" cy="2746125"/>
          </a:xfrm>
        </p:grpSpPr>
        <p:sp>
          <p:nvSpPr>
            <p:cNvPr id="10" name="Rectangle 9"/>
            <p:cNvSpPr/>
            <p:nvPr/>
          </p:nvSpPr>
          <p:spPr>
            <a:xfrm>
              <a:off x="2439924" y="2400760"/>
              <a:ext cx="2441448" cy="2746125"/>
            </a:xfrm>
            <a:prstGeom prst="rect">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2"/>
            <p:cNvSpPr txBox="1">
              <a:spLocks noChangeArrowheads="1"/>
            </p:cNvSpPr>
            <p:nvPr/>
          </p:nvSpPr>
          <p:spPr bwMode="auto">
            <a:xfrm>
              <a:off x="2447387" y="2400760"/>
              <a:ext cx="2430937" cy="2191411"/>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BACH INITIATIVES: AHEAD &amp; LET’S GET HEALTHY, BOSTON!</a:t>
              </a:r>
            </a:p>
          </p:txBody>
        </p:sp>
      </p:grpSp>
    </p:spTree>
    <p:extLst>
      <p:ext uri="{BB962C8B-B14F-4D97-AF65-F5344CB8AC3E}">
        <p14:creationId xmlns:p14="http://schemas.microsoft.com/office/powerpoint/2010/main" val="155280876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750"/>
                                        <p:tgtEl>
                                          <p:spTgt spid="2"/>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p:stCondLst>
                              <p:cond delay="125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75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225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alpha val="82000"/>
          </a:schemeClr>
        </a:solidFill>
        <a:effectLst/>
      </p:bgPr>
    </p:bg>
    <p:spTree>
      <p:nvGrpSpPr>
        <p:cNvPr id="1" name=""/>
        <p:cNvGrpSpPr/>
        <p:nvPr/>
      </p:nvGrpSpPr>
      <p:grpSpPr>
        <a:xfrm>
          <a:off x="0" y="0"/>
          <a:ext cx="0" cy="0"/>
          <a:chOff x="0" y="0"/>
          <a:chExt cx="0" cy="0"/>
        </a:xfrm>
      </p:grpSpPr>
      <p:grpSp>
        <p:nvGrpSpPr>
          <p:cNvPr id="44" name="Group 43"/>
          <p:cNvGrpSpPr/>
          <p:nvPr/>
        </p:nvGrpSpPr>
        <p:grpSpPr>
          <a:xfrm>
            <a:off x="0" y="0"/>
            <a:ext cx="12211050" cy="6858000"/>
            <a:chOff x="80210" y="-1624914"/>
            <a:chExt cx="12211050" cy="6621641"/>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7434" t="8858" r="2086" b="279"/>
            <a:stretch/>
          </p:blipFill>
          <p:spPr>
            <a:xfrm>
              <a:off x="80210" y="-1624914"/>
              <a:ext cx="12211050" cy="6621641"/>
            </a:xfrm>
            <a:prstGeom prst="rect">
              <a:avLst/>
            </a:prstGeom>
            <a:effectLst>
              <a:glow>
                <a:schemeClr val="accent1"/>
              </a:glow>
            </a:effectLst>
          </p:spPr>
        </p:pic>
        <p:sp>
          <p:nvSpPr>
            <p:cNvPr id="46" name="Rectangle 45"/>
            <p:cNvSpPr/>
            <p:nvPr/>
          </p:nvSpPr>
          <p:spPr>
            <a:xfrm>
              <a:off x="82115" y="-1624914"/>
              <a:ext cx="12207240" cy="662164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p:cNvSpPr/>
          <p:nvPr/>
        </p:nvSpPr>
        <p:spPr>
          <a:xfrm>
            <a:off x="-73745" y="-83820"/>
            <a:ext cx="7506931" cy="6792419"/>
          </a:xfrm>
          <a:prstGeom prst="rect">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endParaRPr>
          </a:p>
        </p:txBody>
      </p:sp>
      <p:grpSp>
        <p:nvGrpSpPr>
          <p:cNvPr id="2" name="Group 1"/>
          <p:cNvGrpSpPr/>
          <p:nvPr/>
        </p:nvGrpSpPr>
        <p:grpSpPr>
          <a:xfrm>
            <a:off x="7317868" y="0"/>
            <a:ext cx="2443352" cy="6774180"/>
            <a:chOff x="7317868" y="0"/>
            <a:chExt cx="2443352" cy="6774180"/>
          </a:xfrm>
        </p:grpSpPr>
        <p:sp>
          <p:nvSpPr>
            <p:cNvPr id="12" name="Rectangle 11"/>
            <p:cNvSpPr/>
            <p:nvPr/>
          </p:nvSpPr>
          <p:spPr>
            <a:xfrm>
              <a:off x="7319772" y="0"/>
              <a:ext cx="2441448" cy="67741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2"/>
            <p:cNvSpPr txBox="1">
              <a:spLocks noChangeArrowheads="1"/>
            </p:cNvSpPr>
            <p:nvPr/>
          </p:nvSpPr>
          <p:spPr bwMode="auto">
            <a:xfrm>
              <a:off x="7317868" y="2400757"/>
              <a:ext cx="2440306" cy="2521763"/>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KEY NOTE:</a:t>
              </a:r>
            </a:p>
            <a:p>
              <a:pPr marL="0" marR="0">
                <a:spcBef>
                  <a:spcPts val="0"/>
                </a:spcBef>
                <a:spcAft>
                  <a:spcPts val="0"/>
                </a:spcAft>
              </a:pPr>
              <a:r>
                <a:rPr lang="en-US" sz="28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DR. </a:t>
              </a: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ATIYA MARTIN</a:t>
              </a:r>
            </a:p>
            <a:p>
              <a:pPr marL="0" marR="0">
                <a:spcBef>
                  <a:spcPts val="0"/>
                </a:spcBef>
                <a:spcAft>
                  <a:spcPts val="0"/>
                </a:spcAft>
              </a:pPr>
              <a:endParaRPr lang="en-US"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Q&amp;A</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1" name="Rectangle 20"/>
          <p:cNvSpPr/>
          <p:nvPr/>
        </p:nvSpPr>
        <p:spPr>
          <a:xfrm>
            <a:off x="2439924" y="6628365"/>
            <a:ext cx="2441448" cy="232016"/>
          </a:xfrm>
          <a:prstGeom prst="rect">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65C"/>
              </a:solidFill>
            </a:endParaRPr>
          </a:p>
        </p:txBody>
      </p:sp>
      <p:sp>
        <p:nvSpPr>
          <p:cNvPr id="27" name="Rectangle 26"/>
          <p:cNvSpPr/>
          <p:nvPr/>
        </p:nvSpPr>
        <p:spPr>
          <a:xfrm>
            <a:off x="0" y="6628365"/>
            <a:ext cx="2441448" cy="232016"/>
          </a:xfrm>
          <a:prstGeom prst="rect">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9759696" y="6628365"/>
            <a:ext cx="2441448" cy="23201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319772" y="6628365"/>
            <a:ext cx="2441448" cy="232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879848" y="6628365"/>
            <a:ext cx="2441448" cy="232016"/>
          </a:xfrm>
          <a:prstGeom prst="rect">
            <a:avLst/>
          </a:prstGeom>
          <a:solidFill>
            <a:srgbClr val="32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p:cNvGrpSpPr/>
          <p:nvPr/>
        </p:nvGrpSpPr>
        <p:grpSpPr>
          <a:xfrm>
            <a:off x="497420" y="-29050"/>
            <a:ext cx="6436458" cy="6410576"/>
            <a:chOff x="7293634" y="-119179"/>
            <a:chExt cx="6436458" cy="6410576"/>
          </a:xfrm>
        </p:grpSpPr>
        <p:grpSp>
          <p:nvGrpSpPr>
            <p:cNvPr id="39" name="Group 38"/>
            <p:cNvGrpSpPr/>
            <p:nvPr/>
          </p:nvGrpSpPr>
          <p:grpSpPr>
            <a:xfrm>
              <a:off x="7293634" y="-119179"/>
              <a:ext cx="6336963" cy="6156030"/>
              <a:chOff x="7293634" y="-119179"/>
              <a:chExt cx="6336963" cy="6156030"/>
            </a:xfrm>
          </p:grpSpPr>
          <p:sp>
            <p:nvSpPr>
              <p:cNvPr id="41" name="Rectangle 40"/>
              <p:cNvSpPr/>
              <p:nvPr/>
            </p:nvSpPr>
            <p:spPr>
              <a:xfrm>
                <a:off x="7293634" y="-119179"/>
                <a:ext cx="1583087" cy="2308324"/>
              </a:xfrm>
              <a:prstGeom prst="rect">
                <a:avLst/>
              </a:prstGeom>
              <a:noFill/>
              <a:ln>
                <a:noFill/>
              </a:ln>
            </p:spPr>
            <p:txBody>
              <a:bodyPr wrap="square" lIns="91440" tIns="45720" rIns="91440" bIns="45720">
                <a:spAutoFit/>
              </a:bodyPr>
              <a:lstStyle/>
              <a:p>
                <a:pPr algn="ctr"/>
                <a:r>
                  <a:rPr lang="en-US" sz="14400" b="1" dirty="0" smtClean="0">
                    <a:ln w="28575">
                      <a:noFill/>
                      <a:prstDash val="solid"/>
                    </a:ln>
                    <a:solidFill>
                      <a:schemeClr val="bg1">
                        <a:lumMod val="75000"/>
                      </a:schemeClr>
                    </a:solidFill>
                    <a:latin typeface="Arial Black" panose="020B0A04020102020204" pitchFamily="34" charset="0"/>
                  </a:rPr>
                  <a:t>“</a:t>
                </a:r>
                <a:endParaRPr lang="en-US" sz="14400" b="1" dirty="0">
                  <a:ln w="28575">
                    <a:noFill/>
                    <a:prstDash val="solid"/>
                  </a:ln>
                  <a:solidFill>
                    <a:schemeClr val="bg1">
                      <a:lumMod val="75000"/>
                    </a:schemeClr>
                  </a:solidFill>
                  <a:latin typeface="Arial Black" panose="020B0A04020102020204" pitchFamily="34" charset="0"/>
                </a:endParaRPr>
              </a:p>
            </p:txBody>
          </p:sp>
          <p:sp>
            <p:nvSpPr>
              <p:cNvPr id="42" name="Rectangle 41"/>
              <p:cNvSpPr/>
              <p:nvPr/>
            </p:nvSpPr>
            <p:spPr>
              <a:xfrm>
                <a:off x="12266320" y="3728527"/>
                <a:ext cx="1364277" cy="2308324"/>
              </a:xfrm>
              <a:prstGeom prst="rect">
                <a:avLst/>
              </a:prstGeom>
              <a:noFill/>
            </p:spPr>
            <p:txBody>
              <a:bodyPr wrap="square" lIns="91440" tIns="45720" rIns="91440" bIns="45720">
                <a:spAutoFit/>
              </a:bodyPr>
              <a:lstStyle/>
              <a:p>
                <a:pPr algn="ctr"/>
                <a:r>
                  <a:rPr lang="en-US" sz="14400" b="1" dirty="0" smtClean="0">
                    <a:ln w="28575">
                      <a:noFill/>
                      <a:prstDash val="solid"/>
                    </a:ln>
                    <a:solidFill>
                      <a:schemeClr val="bg1">
                        <a:lumMod val="75000"/>
                      </a:schemeClr>
                    </a:solidFill>
                    <a:latin typeface="Arial Black" panose="020B0A04020102020204" pitchFamily="34" charset="0"/>
                  </a:rPr>
                  <a:t>”</a:t>
                </a:r>
                <a:endParaRPr lang="en-US" sz="14400" b="1" dirty="0">
                  <a:ln w="28575">
                    <a:noFill/>
                    <a:prstDash val="solid"/>
                  </a:ln>
                  <a:solidFill>
                    <a:schemeClr val="bg1">
                      <a:lumMod val="75000"/>
                    </a:schemeClr>
                  </a:solidFill>
                  <a:latin typeface="Arial Black" panose="020B0A04020102020204" pitchFamily="34" charset="0"/>
                </a:endParaRPr>
              </a:p>
            </p:txBody>
          </p:sp>
        </p:grpSp>
        <p:sp>
          <p:nvSpPr>
            <p:cNvPr id="40" name="Text Box 2"/>
            <p:cNvSpPr txBox="1">
              <a:spLocks noChangeArrowheads="1"/>
            </p:cNvSpPr>
            <p:nvPr/>
          </p:nvSpPr>
          <p:spPr bwMode="auto">
            <a:xfrm>
              <a:off x="9913976" y="5318432"/>
              <a:ext cx="3816116" cy="972965"/>
            </a:xfrm>
            <a:prstGeom prst="rect">
              <a:avLst/>
            </a:prstGeom>
            <a:noFill/>
            <a:ln w="9525">
              <a:noFill/>
              <a:miter lim="800000"/>
              <a:headEnd/>
              <a:tailEnd/>
            </a:ln>
          </p:spPr>
          <p:txBody>
            <a:bodyPr rot="0" vert="horz" wrap="square" lIns="91440" tIns="45720" rIns="91440" bIns="45720" anchor="t" anchorCtr="0">
              <a:noAutofit/>
            </a:bodyPr>
            <a:lstStyle/>
            <a:p>
              <a:pPr marR="0" algn="r">
                <a:spcBef>
                  <a:spcPts val="0"/>
                </a:spcBef>
                <a:spcAft>
                  <a:spcPts val="0"/>
                </a:spcAft>
              </a:pPr>
              <a:r>
                <a:rPr lang="en-US"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-DR</a:t>
              </a:r>
              <a:r>
                <a:rPr lang="en-US" b="1"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 ATIYA MARTIN, </a:t>
              </a:r>
            </a:p>
            <a:p>
              <a:pPr marR="0" algn="r">
                <a:spcBef>
                  <a:spcPts val="0"/>
                </a:spcBef>
                <a:spcAft>
                  <a:spcPts val="0"/>
                </a:spcAft>
              </a:pPr>
              <a:r>
                <a:rPr lang="en-US" b="1" i="1"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CITY OF BOSTON</a:t>
              </a:r>
            </a:p>
            <a:p>
              <a:pPr marR="0" algn="r">
                <a:spcBef>
                  <a:spcPts val="0"/>
                </a:spcBef>
                <a:spcAft>
                  <a:spcPts val="0"/>
                </a:spcAft>
              </a:pPr>
              <a:r>
                <a:rPr lang="en-US" b="1" i="1"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CHIEF RESILIENCE OFFICER</a:t>
              </a:r>
            </a:p>
            <a:p>
              <a:pPr marR="0" algn="r">
                <a:spcBef>
                  <a:spcPts val="0"/>
                </a:spcBef>
                <a:spcAft>
                  <a:spcPts val="0"/>
                </a:spcAft>
              </a:pPr>
              <a:endParaRPr lang="en-US" b="1" i="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43" name="Text Box 2"/>
          <p:cNvSpPr txBox="1">
            <a:spLocks noChangeArrowheads="1"/>
          </p:cNvSpPr>
          <p:nvPr/>
        </p:nvSpPr>
        <p:spPr bwMode="auto">
          <a:xfrm>
            <a:off x="748775" y="1125529"/>
            <a:ext cx="5489793" cy="3634294"/>
          </a:xfrm>
          <a:prstGeom prst="rect">
            <a:avLst/>
          </a:prstGeom>
          <a:noFill/>
          <a:ln w="9525">
            <a:noFill/>
            <a:miter lim="800000"/>
            <a:headEnd/>
            <a:tailEnd/>
          </a:ln>
        </p:spPr>
        <p:txBody>
          <a:bodyPr rot="0" vert="horz" wrap="square" lIns="91440" tIns="45720" rIns="91440" bIns="45720" anchor="t" anchorCtr="0">
            <a:noAutofit/>
          </a:bodyPr>
          <a:lstStyle/>
          <a:p>
            <a:pPr marR="0" algn="ctr">
              <a:spcBef>
                <a:spcPts val="0"/>
              </a:spcBef>
              <a:spcAft>
                <a:spcPts val="0"/>
              </a:spcAft>
            </a:pPr>
            <a:r>
              <a:rPr lang="en-US" sz="3200" i="1" dirty="0">
                <a:solidFill>
                  <a:schemeClr val="tx1">
                    <a:lumMod val="65000"/>
                    <a:lumOff val="35000"/>
                  </a:schemeClr>
                </a:solidFill>
              </a:rPr>
              <a:t>My job is to help make connections between the racism, and busing, and desegregation and our history to this world of resilience and to how we can reduce traumatic outcomes after </a:t>
            </a:r>
            <a:r>
              <a:rPr lang="en-US" sz="3200" i="1" dirty="0" smtClean="0">
                <a:solidFill>
                  <a:schemeClr val="tx1">
                    <a:lumMod val="65000"/>
                    <a:lumOff val="35000"/>
                  </a:schemeClr>
                </a:solidFill>
              </a:rPr>
              <a:t>disasters.</a:t>
            </a:r>
            <a:endParaRPr lang="en-US" sz="3200" b="1" i="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3176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750"/>
                                        <p:tgtEl>
                                          <p:spTgt spid="2"/>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750"/>
                                        <p:tgtEl>
                                          <p:spTgt spid="22"/>
                                        </p:tgtEl>
                                      </p:cBhvr>
                                    </p:animEffect>
                                  </p:childTnLst>
                                </p:cTn>
                              </p:par>
                            </p:childTnLst>
                          </p:cTn>
                        </p:par>
                        <p:par>
                          <p:cTn id="12" fill="hold">
                            <p:stCondLst>
                              <p:cond delay="1500"/>
                            </p:stCondLst>
                            <p:childTnLst>
                              <p:par>
                                <p:cTn id="13" presetID="9" presetClass="entr" presetSubtype="0" fill="hold" grpId="0"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dissolve">
                                      <p:cBhvr>
                                        <p:cTn id="15" dur="500"/>
                                        <p:tgtEl>
                                          <p:spTgt spid="43"/>
                                        </p:tgtEl>
                                      </p:cBhvr>
                                    </p:animEffect>
                                  </p:childTnLst>
                                </p:cTn>
                              </p:par>
                              <p:par>
                                <p:cTn id="16" presetID="1" presetClass="entr" presetSubtype="0" fill="hold" nodeType="withEffect">
                                  <p:stCondLst>
                                    <p:cond delay="0"/>
                                  </p:stCondLst>
                                  <p:childTnLst>
                                    <p:set>
                                      <p:cBhvr>
                                        <p:cTn id="17" dur="1" fill="hold">
                                          <p:stCondLst>
                                            <p:cond delay="499"/>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82000"/>
          </a:schemeClr>
        </a:solidFill>
        <a:effectLst/>
      </p:bgPr>
    </p:bg>
    <p:spTree>
      <p:nvGrpSpPr>
        <p:cNvPr id="1" name=""/>
        <p:cNvGrpSpPr/>
        <p:nvPr/>
      </p:nvGrpSpPr>
      <p:grpSpPr>
        <a:xfrm>
          <a:off x="0" y="0"/>
          <a:ext cx="0" cy="0"/>
          <a:chOff x="0" y="0"/>
          <a:chExt cx="0" cy="0"/>
        </a:xfrm>
      </p:grpSpPr>
      <p:grpSp>
        <p:nvGrpSpPr>
          <p:cNvPr id="37" name="Group 36"/>
          <p:cNvGrpSpPr/>
          <p:nvPr/>
        </p:nvGrpSpPr>
        <p:grpSpPr>
          <a:xfrm>
            <a:off x="0" y="0"/>
            <a:ext cx="12211050" cy="6858000"/>
            <a:chOff x="80210" y="-1624914"/>
            <a:chExt cx="12211050" cy="6621641"/>
          </a:xfrm>
        </p:grpSpPr>
        <p:pic>
          <p:nvPicPr>
            <p:cNvPr id="38" name="Picture 37"/>
            <p:cNvPicPr>
              <a:picLocks noChangeAspect="1"/>
            </p:cNvPicPr>
            <p:nvPr/>
          </p:nvPicPr>
          <p:blipFill rotWithShape="1">
            <a:blip r:embed="rId2">
              <a:extLst>
                <a:ext uri="{28A0092B-C50C-407E-A947-70E740481C1C}">
                  <a14:useLocalDpi xmlns:a14="http://schemas.microsoft.com/office/drawing/2010/main" val="0"/>
                </a:ext>
              </a:extLst>
            </a:blip>
            <a:srcRect l="7434" t="8858" r="2086" b="279"/>
            <a:stretch/>
          </p:blipFill>
          <p:spPr>
            <a:xfrm>
              <a:off x="80210" y="-1624914"/>
              <a:ext cx="12211050" cy="6621641"/>
            </a:xfrm>
            <a:prstGeom prst="rect">
              <a:avLst/>
            </a:prstGeom>
            <a:effectLst>
              <a:glow>
                <a:schemeClr val="accent1"/>
              </a:glow>
            </a:effectLst>
          </p:spPr>
        </p:pic>
        <p:sp>
          <p:nvSpPr>
            <p:cNvPr id="39" name="Rectangle 38"/>
            <p:cNvSpPr/>
            <p:nvPr/>
          </p:nvSpPr>
          <p:spPr>
            <a:xfrm>
              <a:off x="82115" y="-1624914"/>
              <a:ext cx="12207240" cy="662164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9757411" y="0"/>
            <a:ext cx="2443733" cy="6750424"/>
            <a:chOff x="9757411" y="0"/>
            <a:chExt cx="2443733" cy="6750424"/>
          </a:xfrm>
        </p:grpSpPr>
        <p:sp>
          <p:nvSpPr>
            <p:cNvPr id="13" name="Rectangle 12"/>
            <p:cNvSpPr/>
            <p:nvPr/>
          </p:nvSpPr>
          <p:spPr>
            <a:xfrm>
              <a:off x="9759696" y="0"/>
              <a:ext cx="2441448" cy="675042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Box 2"/>
            <p:cNvSpPr txBox="1">
              <a:spLocks noChangeArrowheads="1"/>
            </p:cNvSpPr>
            <p:nvPr/>
          </p:nvSpPr>
          <p:spPr bwMode="auto">
            <a:xfrm>
              <a:off x="9757411" y="2400757"/>
              <a:ext cx="2436875" cy="2148383"/>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STEERING COMMITTEE ELECTIONS</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 name="Group 2"/>
          <p:cNvGrpSpPr/>
          <p:nvPr/>
        </p:nvGrpSpPr>
        <p:grpSpPr>
          <a:xfrm>
            <a:off x="-54825" y="0"/>
            <a:ext cx="9898454" cy="6860381"/>
            <a:chOff x="-54825" y="0"/>
            <a:chExt cx="9898454" cy="6860381"/>
          </a:xfrm>
        </p:grpSpPr>
        <p:sp>
          <p:nvSpPr>
            <p:cNvPr id="20" name="Rectangle 19"/>
            <p:cNvSpPr/>
            <p:nvPr/>
          </p:nvSpPr>
          <p:spPr>
            <a:xfrm>
              <a:off x="2439924" y="6724"/>
              <a:ext cx="2441448" cy="6853657"/>
            </a:xfrm>
            <a:prstGeom prst="rect">
              <a:avLst/>
            </a:prstGeom>
            <a:solidFill>
              <a:srgbClr val="FED65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65C"/>
                </a:solidFill>
              </a:endParaRPr>
            </a:p>
          </p:txBody>
        </p:sp>
        <p:sp>
          <p:nvSpPr>
            <p:cNvPr id="26" name="Rectangle 25"/>
            <p:cNvSpPr/>
            <p:nvPr/>
          </p:nvSpPr>
          <p:spPr>
            <a:xfrm>
              <a:off x="0" y="0"/>
              <a:ext cx="2441448" cy="6853657"/>
            </a:xfrm>
            <a:prstGeom prst="rect">
              <a:avLst/>
            </a:prstGeom>
            <a:solidFill>
              <a:srgbClr val="EA6B1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319772" y="0"/>
              <a:ext cx="2441448" cy="6853657"/>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4879848" y="0"/>
              <a:ext cx="2441448" cy="6853657"/>
            </a:xfrm>
            <a:prstGeom prst="rect">
              <a:avLst/>
            </a:prstGeom>
            <a:solidFill>
              <a:srgbClr val="32999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Box 2"/>
            <p:cNvSpPr txBox="1">
              <a:spLocks noChangeArrowheads="1"/>
            </p:cNvSpPr>
            <p:nvPr/>
          </p:nvSpPr>
          <p:spPr bwMode="auto">
            <a:xfrm>
              <a:off x="-54825" y="1578853"/>
              <a:ext cx="2558187" cy="4405341"/>
            </a:xfrm>
            <a:prstGeom prst="rect">
              <a:avLst/>
            </a:prstGeom>
            <a:noFill/>
            <a:ln w="9525">
              <a:noFill/>
              <a:miter lim="800000"/>
              <a:headEnd/>
              <a:tailEnd/>
            </a:ln>
          </p:spPr>
          <p:txBody>
            <a:bodyPr rot="0" vert="horz" wrap="square" lIns="91440" tIns="45720" rIns="91440" bIns="45720" anchor="t" anchorCtr="0">
              <a:noAutofit/>
            </a:bodyPr>
            <a:lstStyle/>
            <a:p>
              <a:pPr fontAlgn="base"/>
              <a:r>
                <a:rPr lang="en-US" sz="2000" b="1" dirty="0" smtClean="0">
                  <a:solidFill>
                    <a:schemeClr val="tx1">
                      <a:lumMod val="65000"/>
                      <a:lumOff val="35000"/>
                    </a:schemeClr>
                  </a:solidFill>
                </a:rPr>
                <a:t>COMMUNITY COALITIONS</a:t>
              </a:r>
            </a:p>
            <a:p>
              <a:pPr fontAlgn="base"/>
              <a:endParaRPr lang="en-US" sz="600" b="1" dirty="0" smtClean="0">
                <a:solidFill>
                  <a:schemeClr val="tx1">
                    <a:lumMod val="65000"/>
                    <a:lumOff val="35000"/>
                  </a:schemeClr>
                </a:solidFill>
              </a:endParaRPr>
            </a:p>
            <a:p>
              <a:pPr fontAlgn="base"/>
              <a:r>
                <a:rPr lang="en-US" sz="1200" b="1" dirty="0" err="1" smtClean="0">
                  <a:solidFill>
                    <a:schemeClr val="bg1"/>
                  </a:solidFill>
                </a:rPr>
                <a:t>Arnesse</a:t>
              </a:r>
              <a:r>
                <a:rPr lang="en-US" sz="1200" b="1" dirty="0" smtClean="0">
                  <a:solidFill>
                    <a:schemeClr val="bg1"/>
                  </a:solidFill>
                </a:rPr>
                <a:t> Brown</a:t>
              </a:r>
            </a:p>
            <a:p>
              <a:pPr fontAlgn="base"/>
              <a:r>
                <a:rPr lang="en-US" sz="1200" i="1" dirty="0" smtClean="0">
                  <a:solidFill>
                    <a:schemeClr val="bg1"/>
                  </a:solidFill>
                </a:rPr>
                <a:t>South End Healthy Boston Coalition</a:t>
              </a:r>
              <a:endParaRPr lang="en-US" sz="1200" dirty="0" smtClean="0">
                <a:solidFill>
                  <a:schemeClr val="bg1"/>
                </a:solidFill>
              </a:endParaRPr>
            </a:p>
            <a:p>
              <a:pPr fontAlgn="base"/>
              <a:r>
                <a:rPr lang="en-US" sz="1200" b="1" dirty="0" smtClean="0">
                  <a:solidFill>
                    <a:schemeClr val="bg1"/>
                  </a:solidFill>
                </a:rPr>
                <a:t>Sara Coughlin</a:t>
              </a:r>
            </a:p>
            <a:p>
              <a:pPr fontAlgn="base"/>
              <a:r>
                <a:rPr lang="en-US" sz="1200" i="1" dirty="0" smtClean="0">
                  <a:solidFill>
                    <a:schemeClr val="bg1"/>
                  </a:solidFill>
                </a:rPr>
                <a:t>Charlestown Substance Abuse Coalition</a:t>
              </a:r>
              <a:endParaRPr lang="en-US" sz="1200" dirty="0" smtClean="0">
                <a:solidFill>
                  <a:schemeClr val="bg1"/>
                </a:solidFill>
              </a:endParaRPr>
            </a:p>
            <a:p>
              <a:pPr fontAlgn="base"/>
              <a:r>
                <a:rPr lang="en-US" sz="1200" b="1" dirty="0">
                  <a:solidFill>
                    <a:schemeClr val="bg1"/>
                  </a:solidFill>
                </a:rPr>
                <a:t>Valerie Frias, </a:t>
              </a:r>
              <a:r>
                <a:rPr lang="en-US" sz="1200" b="1" i="1" dirty="0">
                  <a:solidFill>
                    <a:schemeClr val="bg1"/>
                  </a:solidFill>
                </a:rPr>
                <a:t>Chair</a:t>
              </a:r>
              <a:r>
                <a:rPr lang="en-US" sz="1200" dirty="0">
                  <a:solidFill>
                    <a:schemeClr val="bg1"/>
                  </a:solidFill>
                </a:rPr>
                <a:t> </a:t>
              </a:r>
            </a:p>
            <a:p>
              <a:pPr fontAlgn="base"/>
              <a:r>
                <a:rPr lang="en-US" sz="1200" i="1" dirty="0">
                  <a:solidFill>
                    <a:schemeClr val="bg1"/>
                  </a:solidFill>
                </a:rPr>
                <a:t>Allston Brighton Health Collaborative</a:t>
              </a:r>
            </a:p>
            <a:p>
              <a:pPr fontAlgn="base"/>
              <a:r>
                <a:rPr lang="en-US" sz="1200" b="1" dirty="0" smtClean="0">
                  <a:solidFill>
                    <a:schemeClr val="bg1"/>
                  </a:solidFill>
                </a:rPr>
                <a:t>Daryl </a:t>
              </a:r>
              <a:r>
                <a:rPr lang="en-US" sz="1200" b="1" dirty="0">
                  <a:solidFill>
                    <a:schemeClr val="bg1"/>
                  </a:solidFill>
                </a:rPr>
                <a:t>Goldstone</a:t>
              </a:r>
              <a:endParaRPr lang="en-US" sz="1200" dirty="0">
                <a:solidFill>
                  <a:schemeClr val="bg1"/>
                </a:solidFill>
              </a:endParaRPr>
            </a:p>
            <a:p>
              <a:pPr fontAlgn="base"/>
              <a:r>
                <a:rPr lang="en-US" sz="1200" i="1" dirty="0">
                  <a:solidFill>
                    <a:schemeClr val="bg1"/>
                  </a:solidFill>
                </a:rPr>
                <a:t>Codman Square Neighborhood </a:t>
              </a:r>
              <a:r>
                <a:rPr lang="en-US" sz="1200" i="1" dirty="0" smtClean="0">
                  <a:solidFill>
                    <a:schemeClr val="bg1"/>
                  </a:solidFill>
                </a:rPr>
                <a:t>Council</a:t>
              </a:r>
              <a:endParaRPr lang="en-US" sz="1200" b="1"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fontAlgn="base"/>
              <a:r>
                <a:rPr lang="en-US" sz="1200" b="1" dirty="0" err="1" smtClean="0">
                  <a:solidFill>
                    <a:schemeClr val="bg1"/>
                  </a:solidFill>
                </a:rPr>
                <a:t>Chien</a:t>
              </a:r>
              <a:r>
                <a:rPr lang="en-US" sz="1200" b="1" dirty="0" smtClean="0">
                  <a:solidFill>
                    <a:schemeClr val="bg1"/>
                  </a:solidFill>
                </a:rPr>
                <a:t>-Chi Huang</a:t>
              </a:r>
              <a:r>
                <a:rPr lang="en-US" sz="1200" dirty="0" smtClean="0">
                  <a:solidFill>
                    <a:schemeClr val="bg1"/>
                  </a:solidFill>
                </a:rPr>
                <a:t> </a:t>
              </a:r>
            </a:p>
            <a:p>
              <a:pPr fontAlgn="base"/>
              <a:r>
                <a:rPr lang="en-US" sz="1200" i="1" dirty="0" smtClean="0">
                  <a:solidFill>
                    <a:schemeClr val="bg1"/>
                  </a:solidFill>
                </a:rPr>
                <a:t>Healthy Chinatown Alliance</a:t>
              </a:r>
              <a:endParaRPr lang="en-US" sz="1200" dirty="0" smtClean="0">
                <a:solidFill>
                  <a:schemeClr val="bg1"/>
                </a:solidFill>
              </a:endParaRPr>
            </a:p>
            <a:p>
              <a:pPr fontAlgn="base"/>
              <a:r>
                <a:rPr lang="en-US" sz="1200" b="1" dirty="0" smtClean="0">
                  <a:solidFill>
                    <a:schemeClr val="bg1"/>
                  </a:solidFill>
                </a:rPr>
                <a:t>Cynthia Lewis</a:t>
              </a:r>
            </a:p>
            <a:p>
              <a:pPr fontAlgn="base"/>
              <a:r>
                <a:rPr lang="en-US" sz="1200" i="1" dirty="0" smtClean="0">
                  <a:solidFill>
                    <a:schemeClr val="bg1"/>
                  </a:solidFill>
                </a:rPr>
                <a:t>Mattapan United</a:t>
              </a:r>
              <a:endParaRPr lang="en-US" sz="1200" dirty="0" smtClean="0">
                <a:solidFill>
                  <a:schemeClr val="bg1"/>
                </a:solidFill>
              </a:endParaRPr>
            </a:p>
            <a:p>
              <a:pPr fontAlgn="base"/>
              <a:r>
                <a:rPr lang="en-US" sz="1200" b="1" dirty="0" err="1" smtClean="0">
                  <a:solidFill>
                    <a:schemeClr val="tx1">
                      <a:lumMod val="65000"/>
                      <a:lumOff val="35000"/>
                    </a:schemeClr>
                  </a:solidFill>
                </a:rPr>
                <a:t>Jamiese</a:t>
              </a:r>
              <a:r>
                <a:rPr lang="en-US" sz="1200" b="1" dirty="0" smtClean="0">
                  <a:solidFill>
                    <a:schemeClr val="tx1">
                      <a:lumMod val="65000"/>
                      <a:lumOff val="35000"/>
                    </a:schemeClr>
                  </a:solidFill>
                </a:rPr>
                <a:t> Martin</a:t>
              </a:r>
            </a:p>
            <a:p>
              <a:pPr fontAlgn="base"/>
              <a:r>
                <a:rPr lang="en-US" sz="1200" i="1" dirty="0" smtClean="0">
                  <a:solidFill>
                    <a:schemeClr val="tx1">
                      <a:lumMod val="65000"/>
                      <a:lumOff val="35000"/>
                    </a:schemeClr>
                  </a:solidFill>
                </a:rPr>
                <a:t>Franklin Field/Franklin Hill Dorchester Healthy Boston Coalition</a:t>
              </a:r>
              <a:endParaRPr lang="en-US" sz="1200" dirty="0" smtClean="0">
                <a:solidFill>
                  <a:schemeClr val="tx1">
                    <a:lumMod val="65000"/>
                    <a:lumOff val="35000"/>
                  </a:schemeClr>
                </a:solidFill>
              </a:endParaRPr>
            </a:p>
            <a:p>
              <a:pPr fontAlgn="base"/>
              <a:r>
                <a:rPr lang="en-US" sz="1200" b="1" dirty="0" smtClean="0">
                  <a:solidFill>
                    <a:schemeClr val="bg1"/>
                  </a:solidFill>
                </a:rPr>
                <a:t>Matt Parker</a:t>
              </a:r>
              <a:endParaRPr lang="en-US" sz="1200" dirty="0" smtClean="0">
                <a:solidFill>
                  <a:schemeClr val="bg1"/>
                </a:solidFill>
              </a:endParaRPr>
            </a:p>
            <a:p>
              <a:pPr fontAlgn="base"/>
              <a:r>
                <a:rPr lang="en-US" sz="1200" i="1" dirty="0" smtClean="0">
                  <a:solidFill>
                    <a:schemeClr val="bg1"/>
                  </a:solidFill>
                </a:rPr>
                <a:t>North Dorchester Coalition</a:t>
              </a:r>
              <a:endParaRPr lang="en-US" sz="1200" dirty="0" smtClean="0">
                <a:solidFill>
                  <a:schemeClr val="bg1"/>
                </a:solidFill>
              </a:endParaRPr>
            </a:p>
            <a:p>
              <a:pPr fontAlgn="base"/>
              <a:r>
                <a:rPr lang="en-US" sz="1200" b="1" dirty="0" smtClean="0">
                  <a:solidFill>
                    <a:schemeClr val="tx1">
                      <a:lumMod val="65000"/>
                      <a:lumOff val="35000"/>
                    </a:schemeClr>
                  </a:solidFill>
                </a:rPr>
                <a:t>John Riordan </a:t>
              </a:r>
            </a:p>
            <a:p>
              <a:pPr fontAlgn="base"/>
              <a:r>
                <a:rPr lang="en-US" sz="1200" i="1" dirty="0" smtClean="0">
                  <a:solidFill>
                    <a:schemeClr val="tx1">
                      <a:lumMod val="65000"/>
                      <a:lumOff val="35000"/>
                    </a:schemeClr>
                  </a:solidFill>
                </a:rPr>
                <a:t>Jamaica Plain Tree of Life/</a:t>
              </a:r>
              <a:r>
                <a:rPr lang="en-US" sz="1200" i="1" dirty="0" err="1" smtClean="0">
                  <a:solidFill>
                    <a:schemeClr val="tx1">
                      <a:lumMod val="65000"/>
                      <a:lumOff val="35000"/>
                    </a:schemeClr>
                  </a:solidFill>
                </a:rPr>
                <a:t>Arbol</a:t>
              </a:r>
              <a:r>
                <a:rPr lang="en-US" sz="1200" i="1" dirty="0" smtClean="0">
                  <a:solidFill>
                    <a:schemeClr val="tx1">
                      <a:lumMod val="65000"/>
                      <a:lumOff val="35000"/>
                    </a:schemeClr>
                  </a:solidFill>
                </a:rPr>
                <a:t> de Vida</a:t>
              </a:r>
              <a:endParaRPr lang="en-US" sz="1200" dirty="0" smtClean="0">
                <a:solidFill>
                  <a:schemeClr val="tx1">
                    <a:lumMod val="65000"/>
                    <a:lumOff val="35000"/>
                  </a:schemeClr>
                </a:solidFill>
              </a:endParaRPr>
            </a:p>
            <a:p>
              <a:pPr fontAlgn="base"/>
              <a:r>
                <a:rPr lang="en-US" sz="1200" b="1" dirty="0" smtClean="0">
                  <a:solidFill>
                    <a:schemeClr val="tx1">
                      <a:lumMod val="65000"/>
                      <a:lumOff val="35000"/>
                    </a:schemeClr>
                  </a:solidFill>
                </a:rPr>
                <a:t>Kay Walsh</a:t>
              </a:r>
            </a:p>
            <a:p>
              <a:pPr fontAlgn="base"/>
              <a:r>
                <a:rPr lang="en-US" sz="1200" i="1" dirty="0" smtClean="0">
                  <a:solidFill>
                    <a:schemeClr val="tx1">
                      <a:lumMod val="65000"/>
                      <a:lumOff val="35000"/>
                    </a:schemeClr>
                  </a:solidFill>
                </a:rPr>
                <a:t>South Boston CAN</a:t>
              </a:r>
              <a:endParaRPr lang="en-US" sz="1200" dirty="0" smtClean="0">
                <a:solidFill>
                  <a:schemeClr val="tx1">
                    <a:lumMod val="65000"/>
                    <a:lumOff val="35000"/>
                  </a:schemeClr>
                </a:solidFill>
              </a:endParaRPr>
            </a:p>
          </p:txBody>
        </p:sp>
        <p:sp>
          <p:nvSpPr>
            <p:cNvPr id="21" name="Text Box 2"/>
            <p:cNvSpPr txBox="1">
              <a:spLocks noChangeArrowheads="1"/>
            </p:cNvSpPr>
            <p:nvPr/>
          </p:nvSpPr>
          <p:spPr bwMode="auto">
            <a:xfrm>
              <a:off x="2452243" y="1578853"/>
              <a:ext cx="2630058" cy="3882983"/>
            </a:xfrm>
            <a:prstGeom prst="rect">
              <a:avLst/>
            </a:prstGeom>
            <a:noFill/>
            <a:ln w="9525">
              <a:noFill/>
              <a:miter lim="800000"/>
              <a:headEnd/>
              <a:tailEnd/>
            </a:ln>
          </p:spPr>
          <p:txBody>
            <a:bodyPr rot="0" vert="horz" wrap="square" lIns="91440" tIns="45720" rIns="91440" bIns="45720" anchor="t" anchorCtr="0">
              <a:noAutofit/>
            </a:bodyPr>
            <a:lstStyle/>
            <a:p>
              <a:pPr fontAlgn="base"/>
              <a:r>
                <a:rPr lang="en-US" sz="2000" b="1" dirty="0" smtClean="0">
                  <a:solidFill>
                    <a:schemeClr val="tx1">
                      <a:lumMod val="65000"/>
                      <a:lumOff val="35000"/>
                    </a:schemeClr>
                  </a:solidFill>
                </a:rPr>
                <a:t>HOSPITALS &amp; </a:t>
              </a:r>
            </a:p>
            <a:p>
              <a:pPr fontAlgn="base"/>
              <a:r>
                <a:rPr lang="en-US" sz="2000" b="1" dirty="0" smtClean="0">
                  <a:solidFill>
                    <a:schemeClr val="tx1">
                      <a:lumMod val="65000"/>
                      <a:lumOff val="35000"/>
                    </a:schemeClr>
                  </a:solidFill>
                </a:rPr>
                <a:t>HEALTH CENTERS</a:t>
              </a:r>
            </a:p>
            <a:p>
              <a:pPr fontAlgn="base"/>
              <a:endParaRPr lang="en-US" sz="600" b="1" dirty="0" smtClean="0">
                <a:solidFill>
                  <a:schemeClr val="tx1">
                    <a:lumMod val="65000"/>
                    <a:lumOff val="35000"/>
                  </a:schemeClr>
                </a:solidFill>
              </a:endParaRPr>
            </a:p>
            <a:p>
              <a:pPr fontAlgn="base"/>
              <a:r>
                <a:rPr lang="en-US" sz="1200" b="1" dirty="0" smtClean="0">
                  <a:solidFill>
                    <a:schemeClr val="tx1">
                      <a:lumMod val="65000"/>
                      <a:lumOff val="35000"/>
                    </a:schemeClr>
                  </a:solidFill>
                </a:rPr>
                <a:t>Magnolia Contreras</a:t>
              </a:r>
            </a:p>
            <a:p>
              <a:pPr fontAlgn="base"/>
              <a:r>
                <a:rPr lang="en-US" sz="1200" i="1" dirty="0" smtClean="0">
                  <a:solidFill>
                    <a:schemeClr val="tx1">
                      <a:lumMod val="65000"/>
                      <a:lumOff val="35000"/>
                    </a:schemeClr>
                  </a:solidFill>
                </a:rPr>
                <a:t>Dana </a:t>
              </a:r>
              <a:r>
                <a:rPr lang="en-US" sz="1200" i="1" dirty="0">
                  <a:solidFill>
                    <a:schemeClr val="tx1">
                      <a:lumMod val="65000"/>
                      <a:lumOff val="35000"/>
                    </a:schemeClr>
                  </a:solidFill>
                </a:rPr>
                <a:t>Farber Cancer Institute</a:t>
              </a:r>
              <a:endParaRPr lang="en-US" sz="1200" dirty="0">
                <a:solidFill>
                  <a:schemeClr val="tx1">
                    <a:lumMod val="65000"/>
                    <a:lumOff val="35000"/>
                  </a:schemeClr>
                </a:solidFill>
              </a:endParaRPr>
            </a:p>
            <a:p>
              <a:pPr fontAlgn="base"/>
              <a:r>
                <a:rPr lang="en-US" sz="1200" b="1" dirty="0">
                  <a:solidFill>
                    <a:schemeClr val="bg1"/>
                  </a:solidFill>
                </a:rPr>
                <a:t>Denise de las </a:t>
              </a:r>
              <a:r>
                <a:rPr lang="en-US" sz="1200" b="1" dirty="0" smtClean="0">
                  <a:solidFill>
                    <a:schemeClr val="bg1"/>
                  </a:solidFill>
                </a:rPr>
                <a:t>Nueces</a:t>
              </a:r>
            </a:p>
            <a:p>
              <a:pPr fontAlgn="base"/>
              <a:r>
                <a:rPr lang="en-US" sz="1200" i="1" dirty="0" smtClean="0">
                  <a:solidFill>
                    <a:schemeClr val="bg1"/>
                  </a:solidFill>
                </a:rPr>
                <a:t>Boston </a:t>
              </a:r>
              <a:r>
                <a:rPr lang="en-US" sz="1200" i="1" dirty="0">
                  <a:solidFill>
                    <a:schemeClr val="bg1"/>
                  </a:solidFill>
                </a:rPr>
                <a:t>Health Care for the Homeless</a:t>
              </a:r>
              <a:endParaRPr lang="en-US" sz="1200" dirty="0">
                <a:solidFill>
                  <a:schemeClr val="bg1"/>
                </a:solidFill>
              </a:endParaRPr>
            </a:p>
            <a:p>
              <a:pPr fontAlgn="base"/>
              <a:r>
                <a:rPr lang="en-US" sz="1200" b="1" dirty="0" smtClean="0">
                  <a:solidFill>
                    <a:schemeClr val="bg1"/>
                  </a:solidFill>
                </a:rPr>
                <a:t>John Erwin, </a:t>
              </a:r>
              <a:r>
                <a:rPr lang="en-US" sz="1200" b="1" i="1" dirty="0" smtClean="0">
                  <a:solidFill>
                    <a:schemeClr val="bg1"/>
                  </a:solidFill>
                </a:rPr>
                <a:t>Treasurer</a:t>
              </a:r>
            </a:p>
            <a:p>
              <a:pPr fontAlgn="base"/>
              <a:r>
                <a:rPr lang="en-US" sz="1200" i="1" dirty="0" smtClean="0">
                  <a:solidFill>
                    <a:schemeClr val="bg1"/>
                  </a:solidFill>
                </a:rPr>
                <a:t>Conference </a:t>
              </a:r>
              <a:r>
                <a:rPr lang="en-US" sz="1200" i="1" dirty="0">
                  <a:solidFill>
                    <a:schemeClr val="bg1"/>
                  </a:solidFill>
                </a:rPr>
                <a:t>of Boston Teaching </a:t>
              </a:r>
              <a:r>
                <a:rPr lang="en-US" sz="1200" i="1" dirty="0" smtClean="0">
                  <a:solidFill>
                    <a:schemeClr val="bg1"/>
                  </a:solidFill>
                </a:rPr>
                <a:t>Hospitals</a:t>
              </a:r>
              <a:endParaRPr lang="en-US" sz="1200" dirty="0">
                <a:solidFill>
                  <a:schemeClr val="bg1"/>
                </a:solidFill>
              </a:endParaRPr>
            </a:p>
            <a:p>
              <a:pPr fontAlgn="base"/>
              <a:r>
                <a:rPr lang="en-US" sz="1200" b="1" dirty="0" smtClean="0">
                  <a:solidFill>
                    <a:schemeClr val="tx1">
                      <a:lumMod val="65000"/>
                      <a:lumOff val="35000"/>
                    </a:schemeClr>
                  </a:solidFill>
                </a:rPr>
                <a:t>Ryan Ribeiro</a:t>
              </a:r>
            </a:p>
            <a:p>
              <a:pPr fontAlgn="base"/>
              <a:r>
                <a:rPr lang="en-US" sz="1200" i="1" dirty="0" smtClean="0">
                  <a:solidFill>
                    <a:schemeClr val="tx1">
                      <a:lumMod val="65000"/>
                      <a:lumOff val="35000"/>
                    </a:schemeClr>
                  </a:solidFill>
                </a:rPr>
                <a:t>Harbor </a:t>
              </a:r>
              <a:r>
                <a:rPr lang="en-US" sz="1200" i="1" dirty="0">
                  <a:solidFill>
                    <a:schemeClr val="tx1">
                      <a:lumMod val="65000"/>
                      <a:lumOff val="35000"/>
                    </a:schemeClr>
                  </a:solidFill>
                </a:rPr>
                <a:t>Health </a:t>
              </a:r>
              <a:r>
                <a:rPr lang="en-US" sz="1200" i="1" dirty="0" smtClean="0">
                  <a:solidFill>
                    <a:schemeClr val="tx1">
                      <a:lumMod val="65000"/>
                      <a:lumOff val="35000"/>
                    </a:schemeClr>
                  </a:solidFill>
                </a:rPr>
                <a:t>Services</a:t>
              </a:r>
              <a:endParaRPr lang="en-US" sz="1200" dirty="0">
                <a:solidFill>
                  <a:schemeClr val="tx1">
                    <a:lumMod val="65000"/>
                    <a:lumOff val="35000"/>
                  </a:schemeClr>
                </a:solidFill>
              </a:endParaRPr>
            </a:p>
          </p:txBody>
        </p:sp>
        <p:sp>
          <p:nvSpPr>
            <p:cNvPr id="22" name="Text Box 2"/>
            <p:cNvSpPr txBox="1">
              <a:spLocks noChangeArrowheads="1"/>
            </p:cNvSpPr>
            <p:nvPr/>
          </p:nvSpPr>
          <p:spPr bwMode="auto">
            <a:xfrm>
              <a:off x="4859713" y="1578853"/>
              <a:ext cx="2630058" cy="3882983"/>
            </a:xfrm>
            <a:prstGeom prst="rect">
              <a:avLst/>
            </a:prstGeom>
            <a:noFill/>
            <a:ln w="9525">
              <a:noFill/>
              <a:miter lim="800000"/>
              <a:headEnd/>
              <a:tailEnd/>
            </a:ln>
          </p:spPr>
          <p:txBody>
            <a:bodyPr rot="0" vert="horz" wrap="square" lIns="91440" tIns="45720" rIns="91440" bIns="45720" anchor="t" anchorCtr="0">
              <a:noAutofit/>
            </a:bodyPr>
            <a:lstStyle/>
            <a:p>
              <a:pPr fontAlgn="base"/>
              <a:r>
                <a:rPr lang="en-US" sz="2000" b="1" dirty="0" smtClean="0">
                  <a:solidFill>
                    <a:schemeClr val="tx1">
                      <a:lumMod val="65000"/>
                      <a:lumOff val="35000"/>
                    </a:schemeClr>
                  </a:solidFill>
                </a:rPr>
                <a:t>COMMUNITY-BASED ORGANIZATIONS</a:t>
              </a:r>
            </a:p>
            <a:p>
              <a:pPr fontAlgn="base"/>
              <a:endParaRPr lang="en-US" sz="600" b="1" dirty="0" smtClean="0">
                <a:solidFill>
                  <a:schemeClr val="tx1">
                    <a:lumMod val="65000"/>
                    <a:lumOff val="35000"/>
                  </a:schemeClr>
                </a:solidFill>
              </a:endParaRPr>
            </a:p>
            <a:p>
              <a:pPr fontAlgn="base"/>
              <a:r>
                <a:rPr lang="en-US" sz="1200" b="1" dirty="0">
                  <a:solidFill>
                    <a:schemeClr val="bg1"/>
                  </a:solidFill>
                </a:rPr>
                <a:t>Juan-Carlos </a:t>
              </a:r>
              <a:r>
                <a:rPr lang="en-US" sz="1200" b="1" dirty="0" err="1">
                  <a:solidFill>
                    <a:schemeClr val="bg1"/>
                  </a:solidFill>
                </a:rPr>
                <a:t>Ferrufino</a:t>
              </a:r>
              <a:endParaRPr lang="en-US" sz="1200" dirty="0">
                <a:solidFill>
                  <a:schemeClr val="bg1"/>
                </a:solidFill>
              </a:endParaRPr>
            </a:p>
            <a:p>
              <a:pPr fontAlgn="base"/>
              <a:r>
                <a:rPr lang="en-US" sz="1200" i="1" dirty="0">
                  <a:solidFill>
                    <a:schemeClr val="bg1"/>
                  </a:solidFill>
                </a:rPr>
                <a:t>Office of New Bostonians</a:t>
              </a:r>
              <a:endParaRPr lang="en-US" sz="1200" dirty="0">
                <a:solidFill>
                  <a:schemeClr val="bg1"/>
                </a:solidFill>
              </a:endParaRPr>
            </a:p>
            <a:p>
              <a:pPr fontAlgn="base"/>
              <a:r>
                <a:rPr lang="en-US" sz="1200" b="1" dirty="0" smtClean="0">
                  <a:solidFill>
                    <a:schemeClr val="tx1">
                      <a:lumMod val="65000"/>
                      <a:lumOff val="35000"/>
                    </a:schemeClr>
                  </a:solidFill>
                </a:rPr>
                <a:t>Philip Gonzalez</a:t>
              </a:r>
              <a:endParaRPr lang="en-US" sz="1200" dirty="0">
                <a:solidFill>
                  <a:schemeClr val="tx1">
                    <a:lumMod val="65000"/>
                    <a:lumOff val="35000"/>
                  </a:schemeClr>
                </a:solidFill>
              </a:endParaRPr>
            </a:p>
            <a:p>
              <a:pPr fontAlgn="base"/>
              <a:r>
                <a:rPr lang="en-US" sz="1200" i="1" dirty="0" smtClean="0">
                  <a:solidFill>
                    <a:schemeClr val="tx1">
                      <a:lumMod val="65000"/>
                      <a:lumOff val="35000"/>
                    </a:schemeClr>
                  </a:solidFill>
                </a:rPr>
                <a:t>Community Catalyst</a:t>
              </a:r>
            </a:p>
            <a:p>
              <a:pPr fontAlgn="base"/>
              <a:r>
                <a:rPr lang="en-US" sz="1200" b="1" dirty="0" smtClean="0">
                  <a:solidFill>
                    <a:schemeClr val="tx1">
                      <a:lumMod val="65000"/>
                      <a:lumOff val="35000"/>
                    </a:schemeClr>
                  </a:solidFill>
                </a:rPr>
                <a:t>Lilly Marcelin</a:t>
              </a:r>
            </a:p>
            <a:p>
              <a:pPr fontAlgn="base"/>
              <a:r>
                <a:rPr lang="en-US" sz="1200" i="1" dirty="0" smtClean="0">
                  <a:solidFill>
                    <a:schemeClr val="tx1">
                      <a:lumMod val="65000"/>
                      <a:lumOff val="35000"/>
                    </a:schemeClr>
                  </a:solidFill>
                </a:rPr>
                <a:t>Resilient </a:t>
              </a:r>
              <a:r>
                <a:rPr lang="en-US" sz="1200" i="1" dirty="0">
                  <a:solidFill>
                    <a:schemeClr val="tx1">
                      <a:lumMod val="65000"/>
                      <a:lumOff val="35000"/>
                    </a:schemeClr>
                  </a:solidFill>
                </a:rPr>
                <a:t>Sisterhood Project</a:t>
              </a:r>
              <a:br>
                <a:rPr lang="en-US" sz="1200" i="1" dirty="0">
                  <a:solidFill>
                    <a:schemeClr val="tx1">
                      <a:lumMod val="65000"/>
                      <a:lumOff val="35000"/>
                    </a:schemeClr>
                  </a:solidFill>
                </a:rPr>
              </a:br>
              <a:r>
                <a:rPr lang="en-US" sz="1200" b="1" dirty="0" smtClean="0">
                  <a:solidFill>
                    <a:schemeClr val="tx1">
                      <a:lumMod val="65000"/>
                      <a:lumOff val="35000"/>
                    </a:schemeClr>
                  </a:solidFill>
                </a:rPr>
                <a:t>David Price</a:t>
              </a:r>
            </a:p>
            <a:p>
              <a:pPr fontAlgn="base"/>
              <a:r>
                <a:rPr lang="en-US" sz="1200" i="1" dirty="0" err="1" smtClean="0">
                  <a:solidFill>
                    <a:schemeClr val="tx1">
                      <a:lumMod val="65000"/>
                      <a:lumOff val="35000"/>
                    </a:schemeClr>
                  </a:solidFill>
                </a:rPr>
                <a:t>Nuestra</a:t>
              </a:r>
              <a:r>
                <a:rPr lang="en-US" sz="1200" i="1" dirty="0" smtClean="0">
                  <a:solidFill>
                    <a:schemeClr val="tx1">
                      <a:lumMod val="65000"/>
                      <a:lumOff val="35000"/>
                    </a:schemeClr>
                  </a:solidFill>
                </a:rPr>
                <a:t> </a:t>
              </a:r>
              <a:r>
                <a:rPr lang="en-US" sz="1200" i="1" dirty="0" err="1">
                  <a:solidFill>
                    <a:schemeClr val="tx1">
                      <a:lumMod val="65000"/>
                      <a:lumOff val="35000"/>
                    </a:schemeClr>
                  </a:solidFill>
                </a:rPr>
                <a:t>Comunidad</a:t>
              </a:r>
              <a:r>
                <a:rPr lang="en-US" sz="1200" i="1" dirty="0">
                  <a:solidFill>
                    <a:schemeClr val="tx1">
                      <a:lumMod val="65000"/>
                      <a:lumOff val="35000"/>
                    </a:schemeClr>
                  </a:solidFill>
                </a:rPr>
                <a:t> Development </a:t>
              </a:r>
              <a:r>
                <a:rPr lang="en-US" sz="1200" i="1" dirty="0" smtClean="0">
                  <a:solidFill>
                    <a:schemeClr val="tx1">
                      <a:lumMod val="65000"/>
                      <a:lumOff val="35000"/>
                    </a:schemeClr>
                  </a:solidFill>
                </a:rPr>
                <a:t>Corporation</a:t>
              </a:r>
            </a:p>
            <a:p>
              <a:pPr fontAlgn="base"/>
              <a:r>
                <a:rPr lang="en-US" sz="1200" b="1" dirty="0">
                  <a:solidFill>
                    <a:schemeClr val="tx1">
                      <a:lumMod val="65000"/>
                      <a:lumOff val="35000"/>
                    </a:schemeClr>
                  </a:solidFill>
                </a:rPr>
                <a:t>Charlotte </a:t>
              </a:r>
              <a:r>
                <a:rPr lang="en-US" sz="1200" b="1" dirty="0" err="1">
                  <a:solidFill>
                    <a:schemeClr val="tx1">
                      <a:lumMod val="65000"/>
                      <a:lumOff val="35000"/>
                    </a:schemeClr>
                  </a:solidFill>
                </a:rPr>
                <a:t>Spinkston</a:t>
              </a:r>
              <a:r>
                <a:rPr lang="en-US" sz="1200" b="1" dirty="0">
                  <a:solidFill>
                    <a:schemeClr val="tx1">
                      <a:lumMod val="65000"/>
                      <a:lumOff val="35000"/>
                    </a:schemeClr>
                  </a:solidFill>
                </a:rPr>
                <a:t>, </a:t>
              </a:r>
              <a:r>
                <a:rPr lang="en-US" sz="1200" b="1" i="1" dirty="0">
                  <a:solidFill>
                    <a:schemeClr val="tx1">
                      <a:lumMod val="65000"/>
                      <a:lumOff val="35000"/>
                    </a:schemeClr>
                  </a:solidFill>
                </a:rPr>
                <a:t>Clerk</a:t>
              </a:r>
              <a:endParaRPr lang="en-US" sz="1200" b="1" dirty="0">
                <a:solidFill>
                  <a:schemeClr val="tx1">
                    <a:lumMod val="65000"/>
                    <a:lumOff val="35000"/>
                  </a:schemeClr>
                </a:solidFill>
              </a:endParaRPr>
            </a:p>
            <a:p>
              <a:pPr fontAlgn="base"/>
              <a:r>
                <a:rPr lang="en-US" sz="1200" i="1" dirty="0">
                  <a:solidFill>
                    <a:schemeClr val="tx1">
                      <a:lumMod val="65000"/>
                      <a:lumOff val="35000"/>
                    </a:schemeClr>
                  </a:solidFill>
                </a:rPr>
                <a:t>Urban Pride</a:t>
              </a:r>
            </a:p>
            <a:p>
              <a:pPr fontAlgn="base"/>
              <a:r>
                <a:rPr lang="en-US" sz="1200" b="1" i="1" dirty="0" smtClean="0">
                  <a:solidFill>
                    <a:schemeClr val="tx1">
                      <a:lumMod val="65000"/>
                      <a:lumOff val="35000"/>
                    </a:schemeClr>
                  </a:solidFill>
                </a:rPr>
                <a:t>Vacant Seat</a:t>
              </a:r>
              <a:endParaRPr lang="en-US" sz="1200" b="1" dirty="0">
                <a:solidFill>
                  <a:schemeClr val="tx1">
                    <a:lumMod val="65000"/>
                    <a:lumOff val="35000"/>
                  </a:schemeClr>
                </a:solidFill>
              </a:endParaRPr>
            </a:p>
          </p:txBody>
        </p:sp>
        <p:sp>
          <p:nvSpPr>
            <p:cNvPr id="23" name="Text Box 2"/>
            <p:cNvSpPr txBox="1">
              <a:spLocks noChangeArrowheads="1"/>
            </p:cNvSpPr>
            <p:nvPr/>
          </p:nvSpPr>
          <p:spPr bwMode="auto">
            <a:xfrm>
              <a:off x="7324848" y="1578853"/>
              <a:ext cx="2518781" cy="4864336"/>
            </a:xfrm>
            <a:prstGeom prst="rect">
              <a:avLst/>
            </a:prstGeom>
            <a:noFill/>
            <a:ln w="9525">
              <a:noFill/>
              <a:miter lim="800000"/>
              <a:headEnd/>
              <a:tailEnd/>
            </a:ln>
          </p:spPr>
          <p:txBody>
            <a:bodyPr rot="0" vert="horz" wrap="square" lIns="91440" tIns="45720" rIns="91440" bIns="45720" anchor="t" anchorCtr="0">
              <a:noAutofit/>
            </a:bodyPr>
            <a:lstStyle/>
            <a:p>
              <a:pPr fontAlgn="base"/>
              <a:r>
                <a:rPr lang="en-US" sz="2000" b="1" dirty="0" smtClean="0">
                  <a:solidFill>
                    <a:schemeClr val="tx1">
                      <a:lumMod val="65000"/>
                      <a:lumOff val="35000"/>
                    </a:schemeClr>
                  </a:solidFill>
                </a:rPr>
                <a:t>CITY &amp; STATE HEALTH DEPARTMENTS</a:t>
              </a:r>
            </a:p>
            <a:p>
              <a:pPr fontAlgn="base"/>
              <a:endParaRPr lang="en-US" sz="600" b="1" dirty="0" smtClean="0">
                <a:solidFill>
                  <a:srgbClr val="767171"/>
                </a:solidFill>
              </a:endParaRPr>
            </a:p>
            <a:p>
              <a:pPr fontAlgn="base"/>
              <a:r>
                <a:rPr lang="en-US" sz="1200" b="1" dirty="0" smtClean="0">
                  <a:solidFill>
                    <a:schemeClr val="tx1">
                      <a:lumMod val="65000"/>
                      <a:lumOff val="35000"/>
                    </a:schemeClr>
                  </a:solidFill>
                </a:rPr>
                <a:t>Damon Chaplin</a:t>
              </a:r>
            </a:p>
            <a:p>
              <a:pPr fontAlgn="base"/>
              <a:r>
                <a:rPr lang="en-US" sz="1200" i="1" dirty="0" smtClean="0">
                  <a:solidFill>
                    <a:schemeClr val="tx1">
                      <a:lumMod val="65000"/>
                      <a:lumOff val="35000"/>
                    </a:schemeClr>
                  </a:solidFill>
                </a:rPr>
                <a:t>MA Department of Public Health</a:t>
              </a:r>
              <a:endParaRPr lang="en-US" sz="1200" i="1" dirty="0">
                <a:solidFill>
                  <a:schemeClr val="tx1">
                    <a:lumMod val="65000"/>
                    <a:lumOff val="35000"/>
                  </a:schemeClr>
                </a:solidFill>
              </a:endParaRPr>
            </a:p>
            <a:p>
              <a:pPr fontAlgn="base"/>
              <a:r>
                <a:rPr lang="en-US" sz="1200" b="1" dirty="0" smtClean="0">
                  <a:solidFill>
                    <a:schemeClr val="tx1">
                      <a:lumMod val="65000"/>
                      <a:lumOff val="35000"/>
                    </a:schemeClr>
                  </a:solidFill>
                </a:rPr>
                <a:t>Vivien Morris</a:t>
              </a:r>
            </a:p>
            <a:p>
              <a:pPr fontAlgn="base"/>
              <a:r>
                <a:rPr lang="en-US" sz="1200" i="1" dirty="0" smtClean="0">
                  <a:solidFill>
                    <a:schemeClr val="tx1">
                      <a:lumMod val="65000"/>
                      <a:lumOff val="35000"/>
                    </a:schemeClr>
                  </a:solidFill>
                </a:rPr>
                <a:t>Boston </a:t>
              </a:r>
              <a:r>
                <a:rPr lang="en-US" sz="1200" i="1" dirty="0">
                  <a:solidFill>
                    <a:schemeClr val="tx1">
                      <a:lumMod val="65000"/>
                      <a:lumOff val="35000"/>
                    </a:schemeClr>
                  </a:solidFill>
                </a:rPr>
                <a:t>Public Health </a:t>
              </a:r>
              <a:r>
                <a:rPr lang="en-US" sz="1200" i="1" dirty="0" smtClean="0">
                  <a:solidFill>
                    <a:schemeClr val="tx1">
                      <a:lumMod val="65000"/>
                      <a:lumOff val="35000"/>
                    </a:schemeClr>
                  </a:solidFill>
                </a:rPr>
                <a:t>Commission</a:t>
              </a:r>
            </a:p>
            <a:p>
              <a:pPr fontAlgn="base"/>
              <a:endParaRPr lang="en-US" sz="1200" i="1" dirty="0">
                <a:solidFill>
                  <a:schemeClr val="tx1">
                    <a:lumMod val="65000"/>
                    <a:lumOff val="35000"/>
                  </a:schemeClr>
                </a:solidFill>
              </a:endParaRPr>
            </a:p>
            <a:p>
              <a:pPr fontAlgn="base"/>
              <a:endParaRPr lang="en-US" sz="1200" i="1" dirty="0" smtClean="0">
                <a:solidFill>
                  <a:schemeClr val="tx1">
                    <a:lumMod val="65000"/>
                    <a:lumOff val="35000"/>
                  </a:schemeClr>
                </a:solidFill>
              </a:endParaRPr>
            </a:p>
            <a:p>
              <a:pPr fontAlgn="base"/>
              <a:endParaRPr lang="en-US" sz="1200" i="1" dirty="0">
                <a:solidFill>
                  <a:schemeClr val="tx1">
                    <a:lumMod val="65000"/>
                    <a:lumOff val="35000"/>
                  </a:schemeClr>
                </a:solidFill>
              </a:endParaRPr>
            </a:p>
            <a:p>
              <a:pPr fontAlgn="base"/>
              <a:endParaRPr lang="en-US" sz="1200" i="1" dirty="0" smtClean="0">
                <a:solidFill>
                  <a:schemeClr val="tx1">
                    <a:lumMod val="65000"/>
                    <a:lumOff val="35000"/>
                  </a:schemeClr>
                </a:solidFill>
              </a:endParaRPr>
            </a:p>
            <a:p>
              <a:pPr fontAlgn="base"/>
              <a:endParaRPr lang="en-US" sz="1200" i="1" dirty="0">
                <a:solidFill>
                  <a:schemeClr val="tx1">
                    <a:lumMod val="65000"/>
                    <a:lumOff val="35000"/>
                  </a:schemeClr>
                </a:solidFill>
              </a:endParaRPr>
            </a:p>
            <a:p>
              <a:pPr fontAlgn="base"/>
              <a:endParaRPr lang="en-US" sz="1200" i="1" dirty="0" smtClean="0">
                <a:solidFill>
                  <a:schemeClr val="tx1">
                    <a:lumMod val="65000"/>
                    <a:lumOff val="35000"/>
                  </a:schemeClr>
                </a:solidFill>
              </a:endParaRPr>
            </a:p>
            <a:p>
              <a:pPr fontAlgn="base"/>
              <a:endParaRPr lang="en-US" sz="1200" i="1" dirty="0">
                <a:solidFill>
                  <a:schemeClr val="tx1">
                    <a:lumMod val="65000"/>
                    <a:lumOff val="35000"/>
                  </a:schemeClr>
                </a:solidFill>
              </a:endParaRPr>
            </a:p>
            <a:p>
              <a:pPr fontAlgn="base"/>
              <a:endParaRPr lang="en-US" sz="1200" i="1" dirty="0" smtClean="0">
                <a:solidFill>
                  <a:schemeClr val="tx1">
                    <a:lumMod val="65000"/>
                    <a:lumOff val="35000"/>
                  </a:schemeClr>
                </a:solidFill>
              </a:endParaRPr>
            </a:p>
            <a:p>
              <a:pPr fontAlgn="base"/>
              <a:endParaRPr lang="en-US" sz="1200" i="1" dirty="0">
                <a:solidFill>
                  <a:schemeClr val="tx1">
                    <a:lumMod val="65000"/>
                    <a:lumOff val="35000"/>
                  </a:schemeClr>
                </a:solidFill>
              </a:endParaRPr>
            </a:p>
            <a:p>
              <a:pPr fontAlgn="base"/>
              <a:endParaRPr lang="en-US" sz="1200" i="1" dirty="0" smtClean="0">
                <a:solidFill>
                  <a:schemeClr val="tx1">
                    <a:lumMod val="65000"/>
                    <a:lumOff val="35000"/>
                  </a:schemeClr>
                </a:solidFill>
              </a:endParaRPr>
            </a:p>
            <a:p>
              <a:pPr fontAlgn="base"/>
              <a:endParaRPr lang="en-US" sz="1200" i="1" dirty="0" smtClean="0">
                <a:solidFill>
                  <a:schemeClr val="tx1">
                    <a:lumMod val="65000"/>
                    <a:lumOff val="35000"/>
                  </a:schemeClr>
                </a:solidFill>
              </a:endParaRPr>
            </a:p>
            <a:p>
              <a:pPr fontAlgn="base"/>
              <a:endParaRPr lang="en-US" sz="1200" i="1" dirty="0">
                <a:solidFill>
                  <a:schemeClr val="tx1">
                    <a:lumMod val="65000"/>
                    <a:lumOff val="35000"/>
                  </a:schemeClr>
                </a:solidFill>
              </a:endParaRPr>
            </a:p>
            <a:p>
              <a:pPr fontAlgn="base"/>
              <a:endParaRPr lang="en-US" sz="1200" i="1" dirty="0" smtClean="0">
                <a:solidFill>
                  <a:schemeClr val="tx1">
                    <a:lumMod val="65000"/>
                    <a:lumOff val="35000"/>
                  </a:schemeClr>
                </a:solidFill>
              </a:endParaRPr>
            </a:p>
            <a:p>
              <a:pPr fontAlgn="base"/>
              <a:endParaRPr lang="en-US" sz="1200" i="1" dirty="0">
                <a:solidFill>
                  <a:schemeClr val="tx1">
                    <a:lumMod val="65000"/>
                    <a:lumOff val="35000"/>
                  </a:schemeClr>
                </a:solidFill>
              </a:endParaRPr>
            </a:p>
            <a:p>
              <a:pPr fontAlgn="base"/>
              <a:endParaRPr lang="en-US" sz="1200" i="1" dirty="0" smtClean="0">
                <a:solidFill>
                  <a:schemeClr val="tx1">
                    <a:lumMod val="65000"/>
                    <a:lumOff val="35000"/>
                  </a:schemeClr>
                </a:solidFill>
              </a:endParaRPr>
            </a:p>
            <a:p>
              <a:pPr fontAlgn="base"/>
              <a:r>
                <a:rPr lang="en-US" sz="1200" b="1" i="1" dirty="0" smtClean="0">
                  <a:solidFill>
                    <a:schemeClr val="bg1"/>
                  </a:solidFill>
                </a:rPr>
                <a:t>Re-Election and New Members</a:t>
              </a:r>
              <a:endParaRPr lang="en-US" sz="1200" b="1" dirty="0">
                <a:solidFill>
                  <a:schemeClr val="bg1"/>
                </a:solidFill>
              </a:endParaRPr>
            </a:p>
          </p:txBody>
        </p:sp>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l="80455" t="399" r="440" b="80909"/>
            <a:stretch/>
          </p:blipFill>
          <p:spPr>
            <a:xfrm>
              <a:off x="8032076" y="219195"/>
              <a:ext cx="917888" cy="898042"/>
            </a:xfrm>
            <a:prstGeom prst="ellipse">
              <a:avLst/>
            </a:prstGeom>
            <a:ln w="63500" cap="rnd">
              <a:solidFill>
                <a:srgbClr val="5B9BD5"/>
              </a:solidFill>
            </a:ln>
            <a:effectLst/>
          </p:spPr>
        </p:pic>
        <p:pic>
          <p:nvPicPr>
            <p:cNvPr id="34" name="Picture 33"/>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saturation sat="0"/>
                      </a14:imgEffect>
                    </a14:imgLayer>
                  </a14:imgProps>
                </a:ext>
                <a:ext uri="{28A0092B-C50C-407E-A947-70E740481C1C}">
                  <a14:useLocalDpi xmlns:a14="http://schemas.microsoft.com/office/drawing/2010/main" val="0"/>
                </a:ext>
              </a:extLst>
            </a:blip>
            <a:srcRect l="27546" t="27879" r="54212" b="54655"/>
            <a:stretch/>
          </p:blipFill>
          <p:spPr>
            <a:xfrm>
              <a:off x="5566883" y="229744"/>
              <a:ext cx="947997" cy="907656"/>
            </a:xfrm>
            <a:prstGeom prst="ellipse">
              <a:avLst/>
            </a:prstGeom>
            <a:ln w="63500" cap="rnd">
              <a:solidFill>
                <a:srgbClr val="329998"/>
              </a:solidFill>
            </a:ln>
            <a:effectLst/>
          </p:spPr>
        </p:pic>
        <p:pic>
          <p:nvPicPr>
            <p:cNvPr id="35" name="Picture 34"/>
            <p:cNvPicPr>
              <a:picLocks noChangeAspect="1"/>
            </p:cNvPicPr>
            <p:nvPr/>
          </p:nvPicPr>
          <p:blipFill rotWithShape="1">
            <a:blip r:embed="rId6"/>
            <a:srcRect l="23741" t="47853" r="71614" b="44156"/>
            <a:stretch/>
          </p:blipFill>
          <p:spPr>
            <a:xfrm>
              <a:off x="665306" y="186076"/>
              <a:ext cx="997143" cy="964977"/>
            </a:xfrm>
            <a:prstGeom prst="ellipse">
              <a:avLst/>
            </a:prstGeom>
            <a:ln w="57150" cap="rnd">
              <a:solidFill>
                <a:srgbClr val="EA6B14"/>
              </a:solidFill>
            </a:ln>
            <a:effectLst/>
          </p:spPr>
        </p:pic>
        <p:pic>
          <p:nvPicPr>
            <p:cNvPr id="36" name="Picture 35"/>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Effect>
                        <a14:saturation sat="0"/>
                      </a14:imgEffect>
                    </a14:imgLayer>
                  </a14:imgProps>
                </a:ext>
                <a:ext uri="{28A0092B-C50C-407E-A947-70E740481C1C}">
                  <a14:useLocalDpi xmlns:a14="http://schemas.microsoft.com/office/drawing/2010/main" val="0"/>
                </a:ext>
              </a:extLst>
            </a:blip>
            <a:srcRect r="84587" b="84471"/>
            <a:stretch/>
          </p:blipFill>
          <p:spPr>
            <a:xfrm>
              <a:off x="3187308" y="186076"/>
              <a:ext cx="946283" cy="953394"/>
            </a:xfrm>
            <a:prstGeom prst="ellipse">
              <a:avLst/>
            </a:prstGeom>
            <a:ln w="63500" cap="rnd">
              <a:solidFill>
                <a:srgbClr val="FED65C"/>
              </a:solidFill>
            </a:ln>
            <a:effectLst/>
          </p:spPr>
        </p:pic>
      </p:grpSp>
      <p:sp>
        <p:nvSpPr>
          <p:cNvPr id="40" name="Rectangle 39"/>
          <p:cNvSpPr/>
          <p:nvPr/>
        </p:nvSpPr>
        <p:spPr>
          <a:xfrm>
            <a:off x="2439924" y="6628365"/>
            <a:ext cx="2441448" cy="232016"/>
          </a:xfrm>
          <a:prstGeom prst="rect">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65C"/>
              </a:solidFill>
            </a:endParaRPr>
          </a:p>
        </p:txBody>
      </p:sp>
      <p:sp>
        <p:nvSpPr>
          <p:cNvPr id="41" name="Rectangle 40"/>
          <p:cNvSpPr/>
          <p:nvPr/>
        </p:nvSpPr>
        <p:spPr>
          <a:xfrm>
            <a:off x="0" y="6628365"/>
            <a:ext cx="2441448" cy="232016"/>
          </a:xfrm>
          <a:prstGeom prst="rect">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9759696" y="6628365"/>
            <a:ext cx="2441448" cy="23201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319772" y="6628365"/>
            <a:ext cx="2441448" cy="232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4879848" y="6628365"/>
            <a:ext cx="2441448" cy="232016"/>
          </a:xfrm>
          <a:prstGeom prst="rect">
            <a:avLst/>
          </a:prstGeom>
          <a:solidFill>
            <a:srgbClr val="32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806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0" y="0"/>
            <a:ext cx="12211050" cy="6858000"/>
            <a:chOff x="80210" y="-1624914"/>
            <a:chExt cx="12211050" cy="6621641"/>
          </a:xfrm>
        </p:grpSpPr>
        <p:pic>
          <p:nvPicPr>
            <p:cNvPr id="24" name="Picture 23"/>
            <p:cNvPicPr>
              <a:picLocks noChangeAspect="1"/>
            </p:cNvPicPr>
            <p:nvPr/>
          </p:nvPicPr>
          <p:blipFill rotWithShape="1">
            <a:blip r:embed="rId2">
              <a:extLst>
                <a:ext uri="{28A0092B-C50C-407E-A947-70E740481C1C}">
                  <a14:useLocalDpi xmlns:a14="http://schemas.microsoft.com/office/drawing/2010/main" val="0"/>
                </a:ext>
              </a:extLst>
            </a:blip>
            <a:srcRect l="7434" t="8858" r="2086" b="279"/>
            <a:stretch/>
          </p:blipFill>
          <p:spPr>
            <a:xfrm>
              <a:off x="80210" y="-1624914"/>
              <a:ext cx="12211050" cy="6621641"/>
            </a:xfrm>
            <a:prstGeom prst="rect">
              <a:avLst/>
            </a:prstGeom>
            <a:effectLst>
              <a:glow>
                <a:schemeClr val="accent1"/>
              </a:glow>
            </a:effectLst>
          </p:spPr>
        </p:pic>
        <p:sp>
          <p:nvSpPr>
            <p:cNvPr id="25" name="Rectangle 24"/>
            <p:cNvSpPr/>
            <p:nvPr/>
          </p:nvSpPr>
          <p:spPr>
            <a:xfrm>
              <a:off x="82115" y="-1624914"/>
              <a:ext cx="12207240" cy="662164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p:cNvSpPr/>
          <p:nvPr/>
        </p:nvSpPr>
        <p:spPr>
          <a:xfrm>
            <a:off x="2439924" y="6628365"/>
            <a:ext cx="2441448" cy="232016"/>
          </a:xfrm>
          <a:prstGeom prst="rect">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65C"/>
              </a:solidFill>
            </a:endParaRPr>
          </a:p>
        </p:txBody>
      </p:sp>
      <p:sp>
        <p:nvSpPr>
          <p:cNvPr id="27" name="Rectangle 26"/>
          <p:cNvSpPr/>
          <p:nvPr/>
        </p:nvSpPr>
        <p:spPr>
          <a:xfrm>
            <a:off x="0" y="6628365"/>
            <a:ext cx="2441448" cy="232016"/>
          </a:xfrm>
          <a:prstGeom prst="rect">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9759696" y="6628365"/>
            <a:ext cx="2441448" cy="23201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319772" y="6628365"/>
            <a:ext cx="2441448" cy="232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4879848" y="6628365"/>
            <a:ext cx="2441448" cy="232016"/>
          </a:xfrm>
          <a:prstGeom prst="rect">
            <a:avLst/>
          </a:prstGeom>
          <a:solidFill>
            <a:srgbClr val="32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4073" y="2103437"/>
            <a:ext cx="10984299" cy="1325563"/>
          </a:xfrm>
        </p:spPr>
        <p:txBody>
          <a:bodyPr>
            <a:normAutofit fontScale="90000"/>
          </a:bodyPr>
          <a:lstStyle/>
          <a:p>
            <a:pPr algn="ctr"/>
            <a:r>
              <a:rPr lang="en-US" b="1" dirty="0" smtClean="0">
                <a:latin typeface="+mn-lt"/>
              </a:rPr>
              <a:t>Making the </a:t>
            </a:r>
            <a:r>
              <a:rPr lang="en-US" b="1" dirty="0">
                <a:latin typeface="+mn-lt"/>
              </a:rPr>
              <a:t>Connections Video: </a:t>
            </a:r>
            <a:r>
              <a:rPr lang="en-US" dirty="0">
                <a:latin typeface="+mn-lt"/>
                <a:hlinkClick r:id="rId3"/>
              </a:rPr>
              <a:t>https://</a:t>
            </a:r>
            <a:r>
              <a:rPr lang="en-US" dirty="0" smtClean="0">
                <a:latin typeface="+mn-lt"/>
                <a:hlinkClick r:id="rId3"/>
              </a:rPr>
              <a:t>www.youtube.com/watch?v=lWgcN2DPOzM</a:t>
            </a:r>
            <a:r>
              <a:rPr lang="en-US" dirty="0" smtClean="0">
                <a:latin typeface="+mn-lt"/>
              </a:rPr>
              <a:t> </a:t>
            </a:r>
            <a:endParaRPr lang="en-US" dirty="0">
              <a:latin typeface="+mn-lt"/>
            </a:endParaRPr>
          </a:p>
        </p:txBody>
      </p:sp>
    </p:spTree>
    <p:extLst>
      <p:ext uri="{BB962C8B-B14F-4D97-AF65-F5344CB8AC3E}">
        <p14:creationId xmlns:p14="http://schemas.microsoft.com/office/powerpoint/2010/main" val="18439625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82000"/>
          </a:schemeClr>
        </a:solidFill>
        <a:effectLst/>
      </p:bgPr>
    </p:bg>
    <p:spTree>
      <p:nvGrpSpPr>
        <p:cNvPr id="1" name=""/>
        <p:cNvGrpSpPr/>
        <p:nvPr/>
      </p:nvGrpSpPr>
      <p:grpSpPr>
        <a:xfrm>
          <a:off x="0" y="0"/>
          <a:ext cx="0" cy="0"/>
          <a:chOff x="0" y="0"/>
          <a:chExt cx="0" cy="0"/>
        </a:xfrm>
      </p:grpSpPr>
      <p:grpSp>
        <p:nvGrpSpPr>
          <p:cNvPr id="35" name="Group 34"/>
          <p:cNvGrpSpPr/>
          <p:nvPr/>
        </p:nvGrpSpPr>
        <p:grpSpPr>
          <a:xfrm>
            <a:off x="0" y="0"/>
            <a:ext cx="12211050" cy="6858000"/>
            <a:chOff x="80210" y="-1624914"/>
            <a:chExt cx="12211050" cy="6621641"/>
          </a:xfrm>
        </p:grpSpPr>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l="7434" t="8858" r="2086" b="279"/>
            <a:stretch/>
          </p:blipFill>
          <p:spPr>
            <a:xfrm>
              <a:off x="80210" y="-1624914"/>
              <a:ext cx="12211050" cy="6621641"/>
            </a:xfrm>
            <a:prstGeom prst="rect">
              <a:avLst/>
            </a:prstGeom>
            <a:effectLst>
              <a:glow>
                <a:schemeClr val="accent1"/>
              </a:glow>
            </a:effectLst>
          </p:spPr>
        </p:pic>
        <p:sp>
          <p:nvSpPr>
            <p:cNvPr id="40" name="Rectangle 39"/>
            <p:cNvSpPr/>
            <p:nvPr/>
          </p:nvSpPr>
          <p:spPr>
            <a:xfrm>
              <a:off x="82115" y="-1624914"/>
              <a:ext cx="12207240" cy="662164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p:cNvSpPr/>
          <p:nvPr/>
        </p:nvSpPr>
        <p:spPr>
          <a:xfrm>
            <a:off x="2439924" y="6628365"/>
            <a:ext cx="2441448" cy="232016"/>
          </a:xfrm>
          <a:prstGeom prst="rect">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65C"/>
              </a:solidFill>
            </a:endParaRPr>
          </a:p>
        </p:txBody>
      </p:sp>
      <p:sp>
        <p:nvSpPr>
          <p:cNvPr id="42" name="Rectangle 41"/>
          <p:cNvSpPr/>
          <p:nvPr/>
        </p:nvSpPr>
        <p:spPr>
          <a:xfrm>
            <a:off x="0" y="6628365"/>
            <a:ext cx="2441448" cy="232016"/>
          </a:xfrm>
          <a:prstGeom prst="rect">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9759696" y="6628365"/>
            <a:ext cx="2441448" cy="23201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319772" y="6628365"/>
            <a:ext cx="2441448" cy="232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4879848" y="6628365"/>
            <a:ext cx="2441448" cy="232016"/>
          </a:xfrm>
          <a:prstGeom prst="rect">
            <a:avLst/>
          </a:prstGeom>
          <a:solidFill>
            <a:srgbClr val="32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Box 2"/>
          <p:cNvSpPr txBox="1">
            <a:spLocks noChangeArrowheads="1"/>
          </p:cNvSpPr>
          <p:nvPr/>
        </p:nvSpPr>
        <p:spPr bwMode="auto">
          <a:xfrm>
            <a:off x="2364525" y="1578853"/>
            <a:ext cx="2558187" cy="4405341"/>
          </a:xfrm>
          <a:prstGeom prst="rect">
            <a:avLst/>
          </a:prstGeom>
          <a:noFill/>
          <a:ln w="9525">
            <a:noFill/>
            <a:miter lim="800000"/>
            <a:headEnd/>
            <a:tailEnd/>
          </a:ln>
        </p:spPr>
        <p:txBody>
          <a:bodyPr rot="0" vert="horz" wrap="square" lIns="91440" tIns="45720" rIns="91440" bIns="45720" anchor="t" anchorCtr="0">
            <a:noAutofit/>
          </a:bodyPr>
          <a:lstStyle/>
          <a:p>
            <a:pPr fontAlgn="base"/>
            <a:r>
              <a:rPr lang="en-US" sz="2000" b="1" dirty="0" smtClean="0">
                <a:solidFill>
                  <a:srgbClr val="FED65C"/>
                </a:solidFill>
              </a:rPr>
              <a:t>COMMUNITY COALITIONS</a:t>
            </a:r>
          </a:p>
          <a:p>
            <a:pPr fontAlgn="base"/>
            <a:endParaRPr lang="en-US" sz="600" b="1" dirty="0" smtClean="0">
              <a:solidFill>
                <a:srgbClr val="FED65C"/>
              </a:solidFill>
            </a:endParaRPr>
          </a:p>
          <a:p>
            <a:pPr fontAlgn="base"/>
            <a:r>
              <a:rPr lang="en-US" sz="1200" b="1" dirty="0" err="1" smtClean="0">
                <a:solidFill>
                  <a:schemeClr val="tx1">
                    <a:lumMod val="65000"/>
                    <a:lumOff val="35000"/>
                  </a:schemeClr>
                </a:solidFill>
              </a:rPr>
              <a:t>Arnesse</a:t>
            </a:r>
            <a:r>
              <a:rPr lang="en-US" sz="1200" b="1" dirty="0" smtClean="0">
                <a:solidFill>
                  <a:schemeClr val="tx1">
                    <a:lumMod val="65000"/>
                    <a:lumOff val="35000"/>
                  </a:schemeClr>
                </a:solidFill>
              </a:rPr>
              <a:t> Brown</a:t>
            </a:r>
          </a:p>
          <a:p>
            <a:pPr fontAlgn="base"/>
            <a:r>
              <a:rPr lang="en-US" sz="1200" i="1" dirty="0" smtClean="0">
                <a:solidFill>
                  <a:schemeClr val="tx1">
                    <a:lumMod val="65000"/>
                    <a:lumOff val="35000"/>
                  </a:schemeClr>
                </a:solidFill>
              </a:rPr>
              <a:t>South End Healthy Boston Coalition</a:t>
            </a:r>
            <a:endParaRPr lang="en-US" sz="1200" dirty="0" smtClean="0">
              <a:solidFill>
                <a:schemeClr val="tx1">
                  <a:lumMod val="65000"/>
                  <a:lumOff val="35000"/>
                </a:schemeClr>
              </a:solidFill>
            </a:endParaRPr>
          </a:p>
          <a:p>
            <a:pPr fontAlgn="base"/>
            <a:r>
              <a:rPr lang="en-US" sz="1200" b="1" dirty="0" smtClean="0">
                <a:solidFill>
                  <a:schemeClr val="tx1">
                    <a:lumMod val="65000"/>
                    <a:lumOff val="35000"/>
                  </a:schemeClr>
                </a:solidFill>
              </a:rPr>
              <a:t>Sara Coughlin</a:t>
            </a:r>
          </a:p>
          <a:p>
            <a:pPr fontAlgn="base"/>
            <a:r>
              <a:rPr lang="en-US" sz="1200" i="1" dirty="0" smtClean="0">
                <a:solidFill>
                  <a:schemeClr val="tx1">
                    <a:lumMod val="65000"/>
                    <a:lumOff val="35000"/>
                  </a:schemeClr>
                </a:solidFill>
              </a:rPr>
              <a:t>Charlestown Substance Abuse Coalition</a:t>
            </a:r>
            <a:endParaRPr lang="en-US" sz="1200" dirty="0" smtClean="0">
              <a:solidFill>
                <a:schemeClr val="tx1">
                  <a:lumMod val="65000"/>
                  <a:lumOff val="35000"/>
                </a:schemeClr>
              </a:solidFill>
            </a:endParaRPr>
          </a:p>
          <a:p>
            <a:pPr fontAlgn="base"/>
            <a:r>
              <a:rPr lang="en-US" sz="1200" b="1" dirty="0">
                <a:solidFill>
                  <a:schemeClr val="tx1">
                    <a:lumMod val="65000"/>
                    <a:lumOff val="35000"/>
                  </a:schemeClr>
                </a:solidFill>
              </a:rPr>
              <a:t>Juan-Carlos </a:t>
            </a:r>
            <a:r>
              <a:rPr lang="en-US" sz="1200" b="1" dirty="0" err="1">
                <a:solidFill>
                  <a:schemeClr val="tx1">
                    <a:lumMod val="65000"/>
                    <a:lumOff val="35000"/>
                  </a:schemeClr>
                </a:solidFill>
              </a:rPr>
              <a:t>Ferrufino</a:t>
            </a:r>
            <a:endParaRPr lang="en-US" sz="1200" dirty="0">
              <a:solidFill>
                <a:schemeClr val="tx1">
                  <a:lumMod val="65000"/>
                  <a:lumOff val="35000"/>
                </a:schemeClr>
              </a:solidFill>
            </a:endParaRPr>
          </a:p>
          <a:p>
            <a:pPr fontAlgn="base"/>
            <a:r>
              <a:rPr lang="en-US" sz="1200" i="1" dirty="0">
                <a:solidFill>
                  <a:schemeClr val="tx1">
                    <a:lumMod val="65000"/>
                    <a:lumOff val="35000"/>
                  </a:schemeClr>
                </a:solidFill>
              </a:rPr>
              <a:t>East Boston Collaborative for Families</a:t>
            </a:r>
            <a:endParaRPr lang="en-US" sz="1200" dirty="0">
              <a:solidFill>
                <a:schemeClr val="tx1">
                  <a:lumMod val="65000"/>
                  <a:lumOff val="35000"/>
                </a:schemeClr>
              </a:solidFill>
            </a:endParaRPr>
          </a:p>
          <a:p>
            <a:pPr fontAlgn="base"/>
            <a:r>
              <a:rPr lang="en-US" sz="1200" b="1" dirty="0" smtClean="0">
                <a:solidFill>
                  <a:schemeClr val="tx1">
                    <a:lumMod val="65000"/>
                    <a:lumOff val="35000"/>
                  </a:schemeClr>
                </a:solidFill>
              </a:rPr>
              <a:t>Valerie Frias, </a:t>
            </a:r>
            <a:r>
              <a:rPr lang="en-US" sz="1200" b="1" i="1" dirty="0" smtClean="0">
                <a:solidFill>
                  <a:schemeClr val="tx1">
                    <a:lumMod val="65000"/>
                    <a:lumOff val="35000"/>
                  </a:schemeClr>
                </a:solidFill>
              </a:rPr>
              <a:t>Chair</a:t>
            </a:r>
            <a:r>
              <a:rPr lang="en-US" sz="1200" dirty="0" smtClean="0">
                <a:solidFill>
                  <a:schemeClr val="tx1">
                    <a:lumMod val="65000"/>
                    <a:lumOff val="35000"/>
                  </a:schemeClr>
                </a:solidFill>
              </a:rPr>
              <a:t> </a:t>
            </a:r>
          </a:p>
          <a:p>
            <a:pPr fontAlgn="base"/>
            <a:r>
              <a:rPr lang="en-US" sz="1200" i="1" dirty="0" smtClean="0">
                <a:solidFill>
                  <a:schemeClr val="tx1">
                    <a:lumMod val="65000"/>
                    <a:lumOff val="35000"/>
                  </a:schemeClr>
                </a:solidFill>
              </a:rPr>
              <a:t>Allston Brighton Health Collaborative</a:t>
            </a:r>
          </a:p>
          <a:p>
            <a:pPr fontAlgn="base"/>
            <a:r>
              <a:rPr lang="en-US" sz="1200" b="1" dirty="0">
                <a:solidFill>
                  <a:schemeClr val="tx1">
                    <a:lumMod val="65000"/>
                    <a:lumOff val="35000"/>
                  </a:schemeClr>
                </a:solidFill>
              </a:rPr>
              <a:t>Daryl Goldstone</a:t>
            </a:r>
            <a:endParaRPr lang="en-US" sz="1200" dirty="0">
              <a:solidFill>
                <a:schemeClr val="tx1">
                  <a:lumMod val="65000"/>
                  <a:lumOff val="35000"/>
                </a:schemeClr>
              </a:solidFill>
            </a:endParaRPr>
          </a:p>
          <a:p>
            <a:pPr fontAlgn="base"/>
            <a:r>
              <a:rPr lang="en-US" sz="1200" i="1" dirty="0">
                <a:solidFill>
                  <a:schemeClr val="tx1">
                    <a:lumMod val="65000"/>
                    <a:lumOff val="35000"/>
                  </a:schemeClr>
                </a:solidFill>
              </a:rPr>
              <a:t>Codman Square Neighborhood Council</a:t>
            </a:r>
            <a:endParaRPr lang="en-US" sz="1200" dirty="0">
              <a:solidFill>
                <a:schemeClr val="tx1">
                  <a:lumMod val="65000"/>
                  <a:lumOff val="35000"/>
                </a:schemeClr>
              </a:solidFill>
            </a:endParaRPr>
          </a:p>
          <a:p>
            <a:pPr fontAlgn="base"/>
            <a:r>
              <a:rPr lang="en-US" sz="1200" b="1" dirty="0" err="1" smtClean="0">
                <a:solidFill>
                  <a:schemeClr val="tx1">
                    <a:lumMod val="65000"/>
                    <a:lumOff val="35000"/>
                  </a:schemeClr>
                </a:solidFill>
              </a:rPr>
              <a:t>Chien</a:t>
            </a:r>
            <a:r>
              <a:rPr lang="en-US" sz="1200" b="1" dirty="0" smtClean="0">
                <a:solidFill>
                  <a:schemeClr val="tx1">
                    <a:lumMod val="65000"/>
                    <a:lumOff val="35000"/>
                  </a:schemeClr>
                </a:solidFill>
              </a:rPr>
              <a:t>-Chi Huang</a:t>
            </a:r>
            <a:r>
              <a:rPr lang="en-US" sz="1200" dirty="0" smtClean="0">
                <a:solidFill>
                  <a:schemeClr val="tx1">
                    <a:lumMod val="65000"/>
                    <a:lumOff val="35000"/>
                  </a:schemeClr>
                </a:solidFill>
              </a:rPr>
              <a:t> </a:t>
            </a:r>
          </a:p>
          <a:p>
            <a:pPr fontAlgn="base"/>
            <a:r>
              <a:rPr lang="en-US" sz="1200" i="1" dirty="0" smtClean="0">
                <a:solidFill>
                  <a:schemeClr val="tx1">
                    <a:lumMod val="65000"/>
                    <a:lumOff val="35000"/>
                  </a:schemeClr>
                </a:solidFill>
              </a:rPr>
              <a:t>Healthy Chinatown Alliance</a:t>
            </a:r>
            <a:endParaRPr lang="en-US" sz="1200" dirty="0" smtClean="0">
              <a:solidFill>
                <a:schemeClr val="tx1">
                  <a:lumMod val="65000"/>
                  <a:lumOff val="35000"/>
                </a:schemeClr>
              </a:solidFill>
            </a:endParaRPr>
          </a:p>
          <a:p>
            <a:pPr fontAlgn="base"/>
            <a:r>
              <a:rPr lang="en-US" sz="1200" b="1" dirty="0" smtClean="0">
                <a:solidFill>
                  <a:schemeClr val="tx1">
                    <a:lumMod val="65000"/>
                    <a:lumOff val="35000"/>
                  </a:schemeClr>
                </a:solidFill>
              </a:rPr>
              <a:t>Cynthia Lewis</a:t>
            </a:r>
          </a:p>
          <a:p>
            <a:pPr fontAlgn="base"/>
            <a:r>
              <a:rPr lang="en-US" sz="1200" i="1" dirty="0" smtClean="0">
                <a:solidFill>
                  <a:schemeClr val="tx1">
                    <a:lumMod val="65000"/>
                    <a:lumOff val="35000"/>
                  </a:schemeClr>
                </a:solidFill>
              </a:rPr>
              <a:t>Mattapan United</a:t>
            </a:r>
            <a:endParaRPr lang="en-US" sz="1200" dirty="0" smtClean="0">
              <a:solidFill>
                <a:schemeClr val="tx1">
                  <a:lumMod val="65000"/>
                  <a:lumOff val="35000"/>
                </a:schemeClr>
              </a:solidFill>
            </a:endParaRPr>
          </a:p>
          <a:p>
            <a:pPr fontAlgn="base"/>
            <a:r>
              <a:rPr lang="en-US" sz="1200" b="1" dirty="0" err="1" smtClean="0">
                <a:solidFill>
                  <a:schemeClr val="tx1">
                    <a:lumMod val="65000"/>
                    <a:lumOff val="35000"/>
                  </a:schemeClr>
                </a:solidFill>
              </a:rPr>
              <a:t>Jamiese</a:t>
            </a:r>
            <a:r>
              <a:rPr lang="en-US" sz="1200" b="1" dirty="0" smtClean="0">
                <a:solidFill>
                  <a:schemeClr val="tx1">
                    <a:lumMod val="65000"/>
                    <a:lumOff val="35000"/>
                  </a:schemeClr>
                </a:solidFill>
              </a:rPr>
              <a:t> Martin</a:t>
            </a:r>
          </a:p>
          <a:p>
            <a:pPr fontAlgn="base"/>
            <a:r>
              <a:rPr lang="en-US" sz="1200" i="1" dirty="0" smtClean="0">
                <a:solidFill>
                  <a:schemeClr val="tx1">
                    <a:lumMod val="65000"/>
                    <a:lumOff val="35000"/>
                  </a:schemeClr>
                </a:solidFill>
              </a:rPr>
              <a:t>Franklin Field/Franklin Hill Dorchester Healthy Boston Coalition</a:t>
            </a:r>
            <a:endParaRPr lang="en-US" sz="1200" dirty="0" smtClean="0">
              <a:solidFill>
                <a:schemeClr val="tx1">
                  <a:lumMod val="65000"/>
                  <a:lumOff val="35000"/>
                </a:schemeClr>
              </a:solidFill>
            </a:endParaRPr>
          </a:p>
          <a:p>
            <a:pPr fontAlgn="base"/>
            <a:r>
              <a:rPr lang="en-US" sz="1200" b="1" dirty="0" smtClean="0">
                <a:solidFill>
                  <a:schemeClr val="tx1">
                    <a:lumMod val="65000"/>
                    <a:lumOff val="35000"/>
                  </a:schemeClr>
                </a:solidFill>
              </a:rPr>
              <a:t>John Riordan </a:t>
            </a:r>
          </a:p>
          <a:p>
            <a:pPr fontAlgn="base"/>
            <a:r>
              <a:rPr lang="en-US" sz="1200" i="1" dirty="0" smtClean="0">
                <a:solidFill>
                  <a:schemeClr val="tx1">
                    <a:lumMod val="65000"/>
                    <a:lumOff val="35000"/>
                  </a:schemeClr>
                </a:solidFill>
              </a:rPr>
              <a:t>Jamaica Plain Tree of Life/</a:t>
            </a:r>
            <a:r>
              <a:rPr lang="en-US" sz="1200" i="1" dirty="0" err="1" smtClean="0">
                <a:solidFill>
                  <a:schemeClr val="tx1">
                    <a:lumMod val="65000"/>
                    <a:lumOff val="35000"/>
                  </a:schemeClr>
                </a:solidFill>
              </a:rPr>
              <a:t>Arbol</a:t>
            </a:r>
            <a:r>
              <a:rPr lang="en-US" sz="1200" i="1" dirty="0" smtClean="0">
                <a:solidFill>
                  <a:schemeClr val="tx1">
                    <a:lumMod val="65000"/>
                    <a:lumOff val="35000"/>
                  </a:schemeClr>
                </a:solidFill>
              </a:rPr>
              <a:t> de Vida</a:t>
            </a:r>
            <a:endParaRPr lang="en-US" sz="1200" dirty="0" smtClean="0">
              <a:solidFill>
                <a:schemeClr val="tx1">
                  <a:lumMod val="65000"/>
                  <a:lumOff val="35000"/>
                </a:schemeClr>
              </a:solidFill>
            </a:endParaRPr>
          </a:p>
          <a:p>
            <a:pPr fontAlgn="base"/>
            <a:r>
              <a:rPr lang="en-US" sz="1200" b="1" dirty="0" smtClean="0">
                <a:solidFill>
                  <a:schemeClr val="tx1">
                    <a:lumMod val="65000"/>
                    <a:lumOff val="35000"/>
                  </a:schemeClr>
                </a:solidFill>
              </a:rPr>
              <a:t>Kay Walsh</a:t>
            </a:r>
          </a:p>
          <a:p>
            <a:pPr fontAlgn="base"/>
            <a:r>
              <a:rPr lang="en-US" sz="1200" i="1" dirty="0" smtClean="0">
                <a:solidFill>
                  <a:schemeClr val="tx1">
                    <a:lumMod val="65000"/>
                    <a:lumOff val="35000"/>
                  </a:schemeClr>
                </a:solidFill>
              </a:rPr>
              <a:t>South Boston CAN</a:t>
            </a:r>
            <a:endParaRPr lang="en-US" sz="1200" dirty="0" smtClean="0">
              <a:solidFill>
                <a:schemeClr val="tx1">
                  <a:lumMod val="65000"/>
                  <a:lumOff val="35000"/>
                </a:schemeClr>
              </a:solidFill>
            </a:endParaRPr>
          </a:p>
          <a:p>
            <a:pPr marL="0" marR="0">
              <a:spcBef>
                <a:spcPts val="0"/>
              </a:spcBef>
              <a:spcAft>
                <a:spcPts val="0"/>
              </a:spcAft>
            </a:pPr>
            <a:endParaRPr lang="en-US" sz="1200"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9" name="Group 8"/>
          <p:cNvGrpSpPr/>
          <p:nvPr/>
        </p:nvGrpSpPr>
        <p:grpSpPr>
          <a:xfrm>
            <a:off x="9750170" y="-3541"/>
            <a:ext cx="2450973" cy="1444781"/>
            <a:chOff x="9788816" y="-3541"/>
            <a:chExt cx="2441448" cy="1444781"/>
          </a:xfrm>
        </p:grpSpPr>
        <p:sp>
          <p:nvSpPr>
            <p:cNvPr id="13" name="Rectangle 12"/>
            <p:cNvSpPr/>
            <p:nvPr/>
          </p:nvSpPr>
          <p:spPr>
            <a:xfrm>
              <a:off x="9788816" y="-3541"/>
              <a:ext cx="2441448" cy="144478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rotWithShape="1">
            <a:blip r:embed="rId4">
              <a:extLst>
                <a:ext uri="{28A0092B-C50C-407E-A947-70E740481C1C}">
                  <a14:useLocalDpi xmlns:a14="http://schemas.microsoft.com/office/drawing/2010/main" val="0"/>
                </a:ext>
              </a:extLst>
            </a:blip>
            <a:srcRect l="80455" t="399" r="440" b="80909"/>
            <a:stretch/>
          </p:blipFill>
          <p:spPr>
            <a:xfrm>
              <a:off x="10533976" y="219195"/>
              <a:ext cx="917888" cy="898042"/>
            </a:xfrm>
            <a:prstGeom prst="ellipse">
              <a:avLst/>
            </a:prstGeom>
            <a:ln w="63500" cap="rnd">
              <a:solidFill>
                <a:schemeClr val="bg1"/>
              </a:solidFill>
            </a:ln>
            <a:effectLst/>
          </p:spPr>
        </p:pic>
      </p:grpSp>
      <p:grpSp>
        <p:nvGrpSpPr>
          <p:cNvPr id="8" name="Group 7"/>
          <p:cNvGrpSpPr/>
          <p:nvPr/>
        </p:nvGrpSpPr>
        <p:grpSpPr>
          <a:xfrm>
            <a:off x="7316860" y="-3541"/>
            <a:ext cx="2976404" cy="1444781"/>
            <a:chOff x="7319772" y="-3541"/>
            <a:chExt cx="2976404" cy="1444781"/>
          </a:xfrm>
        </p:grpSpPr>
        <p:sp>
          <p:nvSpPr>
            <p:cNvPr id="12" name="Rectangle 11"/>
            <p:cNvSpPr/>
            <p:nvPr/>
          </p:nvSpPr>
          <p:spPr>
            <a:xfrm>
              <a:off x="7319772" y="-3541"/>
              <a:ext cx="2441448" cy="14447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9700261" y="120119"/>
              <a:ext cx="595915" cy="574310"/>
            </a:xfrm>
            <a:prstGeom prst="ellipse">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saturation sat="0"/>
                      </a14:imgEffect>
                    </a14:imgLayer>
                  </a14:imgProps>
                </a:ext>
                <a:ext uri="{28A0092B-C50C-407E-A947-70E740481C1C}">
                  <a14:useLocalDpi xmlns:a14="http://schemas.microsoft.com/office/drawing/2010/main" val="0"/>
                </a:ext>
              </a:extLst>
            </a:blip>
            <a:srcRect l="27546" t="27879" r="54212" b="54655"/>
            <a:stretch/>
          </p:blipFill>
          <p:spPr>
            <a:xfrm>
              <a:off x="8068783" y="229744"/>
              <a:ext cx="947997" cy="907656"/>
            </a:xfrm>
            <a:prstGeom prst="ellipse">
              <a:avLst/>
            </a:prstGeom>
            <a:ln w="63500" cap="rnd">
              <a:solidFill>
                <a:schemeClr val="bg1"/>
              </a:solidFill>
            </a:ln>
            <a:effectLst/>
          </p:spPr>
        </p:pic>
      </p:grpSp>
      <p:grpSp>
        <p:nvGrpSpPr>
          <p:cNvPr id="16" name="Group 15"/>
          <p:cNvGrpSpPr/>
          <p:nvPr/>
        </p:nvGrpSpPr>
        <p:grpSpPr>
          <a:xfrm>
            <a:off x="2439924" y="-3541"/>
            <a:ext cx="2441448" cy="1444781"/>
            <a:chOff x="2439924" y="-3541"/>
            <a:chExt cx="2441448" cy="1444781"/>
          </a:xfrm>
        </p:grpSpPr>
        <p:sp>
          <p:nvSpPr>
            <p:cNvPr id="10" name="Rectangle 9"/>
            <p:cNvSpPr/>
            <p:nvPr/>
          </p:nvSpPr>
          <p:spPr>
            <a:xfrm>
              <a:off x="2439924" y="-3541"/>
              <a:ext cx="2441448" cy="1444781"/>
            </a:xfrm>
            <a:prstGeom prst="rect">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7"/>
            <a:srcRect l="23741" t="47853" r="71614" b="44156"/>
            <a:stretch/>
          </p:blipFill>
          <p:spPr>
            <a:xfrm>
              <a:off x="3167206" y="186076"/>
              <a:ext cx="997143" cy="964977"/>
            </a:xfrm>
            <a:prstGeom prst="ellipse">
              <a:avLst/>
            </a:prstGeom>
            <a:ln w="57150" cap="rnd">
              <a:solidFill>
                <a:schemeClr val="bg1"/>
              </a:solidFill>
            </a:ln>
            <a:effectLst/>
          </p:spPr>
        </p:pic>
      </p:grpSp>
      <p:grpSp>
        <p:nvGrpSpPr>
          <p:cNvPr id="5" name="Group 4"/>
          <p:cNvGrpSpPr/>
          <p:nvPr/>
        </p:nvGrpSpPr>
        <p:grpSpPr>
          <a:xfrm>
            <a:off x="4342805" y="0"/>
            <a:ext cx="3488178" cy="1444781"/>
            <a:chOff x="4346211" y="-3541"/>
            <a:chExt cx="3488178" cy="1444781"/>
          </a:xfrm>
        </p:grpSpPr>
        <p:sp>
          <p:nvSpPr>
            <p:cNvPr id="11" name="Rectangle 10"/>
            <p:cNvSpPr/>
            <p:nvPr/>
          </p:nvSpPr>
          <p:spPr>
            <a:xfrm>
              <a:off x="4881372" y="-3541"/>
              <a:ext cx="2441448" cy="1444781"/>
            </a:xfrm>
            <a:prstGeom prst="rect">
              <a:avLst/>
            </a:prstGeom>
            <a:solidFill>
              <a:srgbClr val="32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238474" y="438233"/>
              <a:ext cx="595915" cy="574310"/>
            </a:xfrm>
            <a:prstGeom prst="ellipse">
              <a:avLst/>
            </a:prstGeom>
            <a:solidFill>
              <a:srgbClr val="32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346211" y="718540"/>
              <a:ext cx="595915" cy="574310"/>
            </a:xfrm>
            <a:prstGeom prst="ellipse">
              <a:avLst/>
            </a:prstGeom>
            <a:solidFill>
              <a:srgbClr val="32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rotWithShape="1">
            <a:blip r:embed="rId8" cstate="print">
              <a:extLst>
                <a:ext uri="{BEBA8EAE-BF5A-486C-A8C5-ECC9F3942E4B}">
                  <a14:imgProps xmlns:a14="http://schemas.microsoft.com/office/drawing/2010/main">
                    <a14:imgLayer r:embed="rId9">
                      <a14:imgEffect>
                        <a14:sharpenSoften amount="25000"/>
                      </a14:imgEffect>
                      <a14:imgEffect>
                        <a14:saturation sat="0"/>
                      </a14:imgEffect>
                    </a14:imgLayer>
                  </a14:imgProps>
                </a:ext>
                <a:ext uri="{28A0092B-C50C-407E-A947-70E740481C1C}">
                  <a14:useLocalDpi xmlns:a14="http://schemas.microsoft.com/office/drawing/2010/main" val="0"/>
                </a:ext>
              </a:extLst>
            </a:blip>
            <a:srcRect r="84587" b="84471"/>
            <a:stretch/>
          </p:blipFill>
          <p:spPr>
            <a:xfrm>
              <a:off x="5689208" y="186076"/>
              <a:ext cx="946283" cy="953394"/>
            </a:xfrm>
            <a:prstGeom prst="ellipse">
              <a:avLst/>
            </a:prstGeom>
            <a:ln w="63500" cap="rnd">
              <a:solidFill>
                <a:schemeClr val="bg1"/>
              </a:solidFill>
            </a:ln>
            <a:effectLst/>
          </p:spPr>
        </p:pic>
      </p:grpSp>
      <p:sp>
        <p:nvSpPr>
          <p:cNvPr id="36" name="Text Box 2"/>
          <p:cNvSpPr txBox="1">
            <a:spLocks noChangeArrowheads="1"/>
          </p:cNvSpPr>
          <p:nvPr/>
        </p:nvSpPr>
        <p:spPr bwMode="auto">
          <a:xfrm>
            <a:off x="4820793" y="1578853"/>
            <a:ext cx="2630058" cy="3882983"/>
          </a:xfrm>
          <a:prstGeom prst="rect">
            <a:avLst/>
          </a:prstGeom>
          <a:noFill/>
          <a:ln w="9525">
            <a:noFill/>
            <a:miter lim="800000"/>
            <a:headEnd/>
            <a:tailEnd/>
          </a:ln>
        </p:spPr>
        <p:txBody>
          <a:bodyPr rot="0" vert="horz" wrap="square" lIns="91440" tIns="45720" rIns="91440" bIns="45720" anchor="t" anchorCtr="0">
            <a:noAutofit/>
          </a:bodyPr>
          <a:lstStyle/>
          <a:p>
            <a:pPr fontAlgn="base"/>
            <a:r>
              <a:rPr lang="en-US" sz="2000" b="1" dirty="0" smtClean="0">
                <a:solidFill>
                  <a:srgbClr val="329998"/>
                </a:solidFill>
              </a:rPr>
              <a:t>HOSPITALS &amp; </a:t>
            </a:r>
          </a:p>
          <a:p>
            <a:pPr fontAlgn="base"/>
            <a:r>
              <a:rPr lang="en-US" sz="2000" b="1" dirty="0" smtClean="0">
                <a:solidFill>
                  <a:srgbClr val="329998"/>
                </a:solidFill>
              </a:rPr>
              <a:t>HEALTH CENTERS</a:t>
            </a:r>
          </a:p>
          <a:p>
            <a:pPr fontAlgn="base"/>
            <a:endParaRPr lang="en-US" sz="600" b="1" dirty="0" smtClean="0">
              <a:solidFill>
                <a:srgbClr val="329998"/>
              </a:solidFill>
            </a:endParaRPr>
          </a:p>
          <a:p>
            <a:pPr fontAlgn="base"/>
            <a:r>
              <a:rPr lang="en-US" sz="1200" b="1" dirty="0" smtClean="0">
                <a:solidFill>
                  <a:schemeClr val="tx1">
                    <a:lumMod val="65000"/>
                    <a:lumOff val="35000"/>
                  </a:schemeClr>
                </a:solidFill>
              </a:rPr>
              <a:t>Magnolia Contreras</a:t>
            </a:r>
          </a:p>
          <a:p>
            <a:pPr fontAlgn="base"/>
            <a:r>
              <a:rPr lang="en-US" sz="1200" i="1" dirty="0" smtClean="0">
                <a:solidFill>
                  <a:schemeClr val="tx1">
                    <a:lumMod val="65000"/>
                    <a:lumOff val="35000"/>
                  </a:schemeClr>
                </a:solidFill>
              </a:rPr>
              <a:t>Dana </a:t>
            </a:r>
            <a:r>
              <a:rPr lang="en-US" sz="1200" i="1" dirty="0">
                <a:solidFill>
                  <a:schemeClr val="tx1">
                    <a:lumMod val="65000"/>
                    <a:lumOff val="35000"/>
                  </a:schemeClr>
                </a:solidFill>
              </a:rPr>
              <a:t>Farber Cancer Institute</a:t>
            </a:r>
            <a:endParaRPr lang="en-US" sz="1200" dirty="0">
              <a:solidFill>
                <a:schemeClr val="tx1">
                  <a:lumMod val="65000"/>
                  <a:lumOff val="35000"/>
                </a:schemeClr>
              </a:solidFill>
            </a:endParaRPr>
          </a:p>
          <a:p>
            <a:pPr fontAlgn="base"/>
            <a:r>
              <a:rPr lang="en-US" sz="1200" b="1" dirty="0">
                <a:solidFill>
                  <a:schemeClr val="tx1">
                    <a:lumMod val="65000"/>
                    <a:lumOff val="35000"/>
                  </a:schemeClr>
                </a:solidFill>
              </a:rPr>
              <a:t>Denise de las </a:t>
            </a:r>
            <a:r>
              <a:rPr lang="en-US" sz="1200" b="1" dirty="0" smtClean="0">
                <a:solidFill>
                  <a:schemeClr val="tx1">
                    <a:lumMod val="65000"/>
                    <a:lumOff val="35000"/>
                  </a:schemeClr>
                </a:solidFill>
              </a:rPr>
              <a:t>Nueces</a:t>
            </a:r>
          </a:p>
          <a:p>
            <a:pPr fontAlgn="base"/>
            <a:r>
              <a:rPr lang="en-US" sz="1200" i="1" dirty="0" smtClean="0">
                <a:solidFill>
                  <a:schemeClr val="tx1">
                    <a:lumMod val="65000"/>
                    <a:lumOff val="35000"/>
                  </a:schemeClr>
                </a:solidFill>
              </a:rPr>
              <a:t>Boston </a:t>
            </a:r>
            <a:r>
              <a:rPr lang="en-US" sz="1200" i="1" dirty="0">
                <a:solidFill>
                  <a:schemeClr val="tx1">
                    <a:lumMod val="65000"/>
                    <a:lumOff val="35000"/>
                  </a:schemeClr>
                </a:solidFill>
              </a:rPr>
              <a:t>Health Care for the Homeless</a:t>
            </a:r>
            <a:endParaRPr lang="en-US" sz="1200" dirty="0">
              <a:solidFill>
                <a:schemeClr val="tx1">
                  <a:lumMod val="65000"/>
                  <a:lumOff val="35000"/>
                </a:schemeClr>
              </a:solidFill>
            </a:endParaRPr>
          </a:p>
          <a:p>
            <a:pPr fontAlgn="base"/>
            <a:r>
              <a:rPr lang="en-US" sz="1200" b="1" dirty="0" smtClean="0">
                <a:solidFill>
                  <a:schemeClr val="tx1">
                    <a:lumMod val="65000"/>
                    <a:lumOff val="35000"/>
                  </a:schemeClr>
                </a:solidFill>
              </a:rPr>
              <a:t>John Erwin, </a:t>
            </a:r>
            <a:r>
              <a:rPr lang="en-US" sz="1200" b="1" i="1" dirty="0" smtClean="0">
                <a:solidFill>
                  <a:schemeClr val="tx1">
                    <a:lumMod val="65000"/>
                    <a:lumOff val="35000"/>
                  </a:schemeClr>
                </a:solidFill>
              </a:rPr>
              <a:t>Treasurer</a:t>
            </a:r>
          </a:p>
          <a:p>
            <a:pPr fontAlgn="base"/>
            <a:r>
              <a:rPr lang="en-US" sz="1200" i="1" dirty="0" smtClean="0">
                <a:solidFill>
                  <a:schemeClr val="tx1">
                    <a:lumMod val="65000"/>
                    <a:lumOff val="35000"/>
                  </a:schemeClr>
                </a:solidFill>
              </a:rPr>
              <a:t>Conference </a:t>
            </a:r>
            <a:r>
              <a:rPr lang="en-US" sz="1200" i="1" dirty="0">
                <a:solidFill>
                  <a:schemeClr val="tx1">
                    <a:lumMod val="65000"/>
                    <a:lumOff val="35000"/>
                  </a:schemeClr>
                </a:solidFill>
              </a:rPr>
              <a:t>of Boston Teaching </a:t>
            </a:r>
            <a:r>
              <a:rPr lang="en-US" sz="1200" i="1" dirty="0" smtClean="0">
                <a:solidFill>
                  <a:schemeClr val="tx1">
                    <a:lumMod val="65000"/>
                    <a:lumOff val="35000"/>
                  </a:schemeClr>
                </a:solidFill>
              </a:rPr>
              <a:t>Hospitals</a:t>
            </a:r>
            <a:endParaRPr lang="en-US" sz="1200" dirty="0">
              <a:solidFill>
                <a:schemeClr val="tx1">
                  <a:lumMod val="65000"/>
                  <a:lumOff val="35000"/>
                </a:schemeClr>
              </a:solidFill>
            </a:endParaRPr>
          </a:p>
          <a:p>
            <a:pPr fontAlgn="base"/>
            <a:r>
              <a:rPr lang="en-US" sz="1200" b="1" dirty="0" smtClean="0">
                <a:solidFill>
                  <a:schemeClr val="tx1">
                    <a:lumMod val="65000"/>
                    <a:lumOff val="35000"/>
                  </a:schemeClr>
                </a:solidFill>
              </a:rPr>
              <a:t>Ryan Ribeiro</a:t>
            </a:r>
          </a:p>
          <a:p>
            <a:pPr fontAlgn="base"/>
            <a:r>
              <a:rPr lang="en-US" sz="1200" i="1" dirty="0" smtClean="0">
                <a:solidFill>
                  <a:schemeClr val="tx1">
                    <a:lumMod val="65000"/>
                    <a:lumOff val="35000"/>
                  </a:schemeClr>
                </a:solidFill>
              </a:rPr>
              <a:t>Harbor </a:t>
            </a:r>
            <a:r>
              <a:rPr lang="en-US" sz="1200" i="1" dirty="0">
                <a:solidFill>
                  <a:schemeClr val="tx1">
                    <a:lumMod val="65000"/>
                    <a:lumOff val="35000"/>
                  </a:schemeClr>
                </a:solidFill>
              </a:rPr>
              <a:t>Health </a:t>
            </a:r>
            <a:r>
              <a:rPr lang="en-US" sz="1200" i="1" dirty="0" smtClean="0">
                <a:solidFill>
                  <a:schemeClr val="tx1">
                    <a:lumMod val="65000"/>
                    <a:lumOff val="35000"/>
                  </a:schemeClr>
                </a:solidFill>
              </a:rPr>
              <a:t>Services</a:t>
            </a:r>
            <a:endParaRPr lang="en-US" sz="1200" dirty="0">
              <a:solidFill>
                <a:schemeClr val="tx1">
                  <a:lumMod val="65000"/>
                  <a:lumOff val="35000"/>
                </a:schemeClr>
              </a:solidFill>
            </a:endParaRPr>
          </a:p>
        </p:txBody>
      </p:sp>
      <p:sp>
        <p:nvSpPr>
          <p:cNvPr id="37" name="Text Box 2"/>
          <p:cNvSpPr txBox="1">
            <a:spLocks noChangeArrowheads="1"/>
          </p:cNvSpPr>
          <p:nvPr/>
        </p:nvSpPr>
        <p:spPr bwMode="auto">
          <a:xfrm>
            <a:off x="7228263" y="1578853"/>
            <a:ext cx="2630058" cy="3882983"/>
          </a:xfrm>
          <a:prstGeom prst="rect">
            <a:avLst/>
          </a:prstGeom>
          <a:noFill/>
          <a:ln w="9525">
            <a:noFill/>
            <a:miter lim="800000"/>
            <a:headEnd/>
            <a:tailEnd/>
          </a:ln>
        </p:spPr>
        <p:txBody>
          <a:bodyPr rot="0" vert="horz" wrap="square" lIns="91440" tIns="45720" rIns="91440" bIns="45720" anchor="t" anchorCtr="0">
            <a:noAutofit/>
          </a:bodyPr>
          <a:lstStyle/>
          <a:p>
            <a:pPr fontAlgn="base"/>
            <a:r>
              <a:rPr lang="en-US" sz="2000" b="1" dirty="0" smtClean="0">
                <a:solidFill>
                  <a:srgbClr val="5B9BD5"/>
                </a:solidFill>
              </a:rPr>
              <a:t>COMMUNITY-BASED ORGANIZATIONS</a:t>
            </a:r>
          </a:p>
          <a:p>
            <a:pPr fontAlgn="base"/>
            <a:endParaRPr lang="en-US" sz="600" b="1" dirty="0" smtClean="0">
              <a:solidFill>
                <a:srgbClr val="5B9BD5"/>
              </a:solidFill>
            </a:endParaRPr>
          </a:p>
          <a:p>
            <a:pPr fontAlgn="base"/>
            <a:r>
              <a:rPr lang="en-US" sz="1200" b="1" dirty="0" smtClean="0">
                <a:solidFill>
                  <a:schemeClr val="tx1">
                    <a:lumMod val="65000"/>
                    <a:lumOff val="35000"/>
                  </a:schemeClr>
                </a:solidFill>
              </a:rPr>
              <a:t>Philip Gonzalez</a:t>
            </a:r>
            <a:endParaRPr lang="en-US" sz="1200" dirty="0">
              <a:solidFill>
                <a:schemeClr val="tx1">
                  <a:lumMod val="65000"/>
                  <a:lumOff val="35000"/>
                </a:schemeClr>
              </a:solidFill>
            </a:endParaRPr>
          </a:p>
          <a:p>
            <a:pPr fontAlgn="base"/>
            <a:r>
              <a:rPr lang="en-US" sz="1200" i="1" dirty="0" smtClean="0">
                <a:solidFill>
                  <a:schemeClr val="tx1">
                    <a:lumMod val="65000"/>
                    <a:lumOff val="35000"/>
                  </a:schemeClr>
                </a:solidFill>
              </a:rPr>
              <a:t>Community </a:t>
            </a:r>
            <a:r>
              <a:rPr lang="en-US" sz="1200" i="1" dirty="0">
                <a:solidFill>
                  <a:schemeClr val="tx1">
                    <a:lumMod val="65000"/>
                    <a:lumOff val="35000"/>
                  </a:schemeClr>
                </a:solidFill>
              </a:rPr>
              <a:t>Catalyst</a:t>
            </a:r>
            <a:endParaRPr lang="en-US" sz="1200" dirty="0">
              <a:solidFill>
                <a:schemeClr val="tx1">
                  <a:lumMod val="65000"/>
                  <a:lumOff val="35000"/>
                </a:schemeClr>
              </a:solidFill>
            </a:endParaRPr>
          </a:p>
          <a:p>
            <a:pPr fontAlgn="base"/>
            <a:r>
              <a:rPr lang="en-US" sz="1200" b="1" dirty="0">
                <a:solidFill>
                  <a:schemeClr val="tx1">
                    <a:lumMod val="65000"/>
                    <a:lumOff val="35000"/>
                  </a:schemeClr>
                </a:solidFill>
              </a:rPr>
              <a:t>Lilly Marcelin</a:t>
            </a:r>
          </a:p>
          <a:p>
            <a:pPr fontAlgn="base"/>
            <a:r>
              <a:rPr lang="en-US" sz="1200" i="1" dirty="0">
                <a:solidFill>
                  <a:schemeClr val="tx1">
                    <a:lumMod val="65000"/>
                    <a:lumOff val="35000"/>
                  </a:schemeClr>
                </a:solidFill>
              </a:rPr>
              <a:t>Resilient Sisterhood Project</a:t>
            </a:r>
            <a:br>
              <a:rPr lang="en-US" sz="1200" i="1" dirty="0">
                <a:solidFill>
                  <a:schemeClr val="tx1">
                    <a:lumMod val="65000"/>
                    <a:lumOff val="35000"/>
                  </a:schemeClr>
                </a:solidFill>
              </a:rPr>
            </a:br>
            <a:r>
              <a:rPr lang="en-US" sz="1200" b="1" dirty="0">
                <a:solidFill>
                  <a:schemeClr val="tx1">
                    <a:lumMod val="65000"/>
                    <a:lumOff val="35000"/>
                  </a:schemeClr>
                </a:solidFill>
              </a:rPr>
              <a:t>David Price</a:t>
            </a:r>
          </a:p>
          <a:p>
            <a:pPr fontAlgn="base"/>
            <a:r>
              <a:rPr lang="en-US" sz="1200" i="1" dirty="0" err="1">
                <a:solidFill>
                  <a:schemeClr val="tx1">
                    <a:lumMod val="65000"/>
                    <a:lumOff val="35000"/>
                  </a:schemeClr>
                </a:solidFill>
              </a:rPr>
              <a:t>Nuestra</a:t>
            </a:r>
            <a:r>
              <a:rPr lang="en-US" sz="1200" i="1" dirty="0">
                <a:solidFill>
                  <a:schemeClr val="tx1">
                    <a:lumMod val="65000"/>
                    <a:lumOff val="35000"/>
                  </a:schemeClr>
                </a:solidFill>
              </a:rPr>
              <a:t> </a:t>
            </a:r>
            <a:r>
              <a:rPr lang="en-US" sz="1200" i="1" dirty="0" err="1">
                <a:solidFill>
                  <a:schemeClr val="tx1">
                    <a:lumMod val="65000"/>
                    <a:lumOff val="35000"/>
                  </a:schemeClr>
                </a:solidFill>
              </a:rPr>
              <a:t>Comunidad</a:t>
            </a:r>
            <a:r>
              <a:rPr lang="en-US" sz="1200" i="1" dirty="0">
                <a:solidFill>
                  <a:schemeClr val="tx1">
                    <a:lumMod val="65000"/>
                    <a:lumOff val="35000"/>
                  </a:schemeClr>
                </a:solidFill>
              </a:rPr>
              <a:t> Development Corporation</a:t>
            </a:r>
            <a:endParaRPr lang="en-US" sz="1200" dirty="0">
              <a:solidFill>
                <a:schemeClr val="tx1">
                  <a:lumMod val="65000"/>
                  <a:lumOff val="35000"/>
                </a:schemeClr>
              </a:solidFill>
            </a:endParaRPr>
          </a:p>
          <a:p>
            <a:pPr fontAlgn="base"/>
            <a:r>
              <a:rPr lang="en-US" sz="1200" b="1" dirty="0" smtClean="0">
                <a:solidFill>
                  <a:schemeClr val="tx1">
                    <a:lumMod val="65000"/>
                    <a:lumOff val="35000"/>
                  </a:schemeClr>
                </a:solidFill>
              </a:rPr>
              <a:t>Charlotte </a:t>
            </a:r>
            <a:r>
              <a:rPr lang="en-US" sz="1200" b="1" dirty="0" err="1" smtClean="0">
                <a:solidFill>
                  <a:schemeClr val="tx1">
                    <a:lumMod val="65000"/>
                    <a:lumOff val="35000"/>
                  </a:schemeClr>
                </a:solidFill>
              </a:rPr>
              <a:t>Spinkston</a:t>
            </a:r>
            <a:r>
              <a:rPr lang="en-US" sz="1200" b="1" dirty="0" smtClean="0">
                <a:solidFill>
                  <a:schemeClr val="tx1">
                    <a:lumMod val="65000"/>
                    <a:lumOff val="35000"/>
                  </a:schemeClr>
                </a:solidFill>
              </a:rPr>
              <a:t>, </a:t>
            </a:r>
            <a:r>
              <a:rPr lang="en-US" sz="1200" b="1" i="1" dirty="0" smtClean="0">
                <a:solidFill>
                  <a:schemeClr val="tx1">
                    <a:lumMod val="65000"/>
                    <a:lumOff val="35000"/>
                  </a:schemeClr>
                </a:solidFill>
              </a:rPr>
              <a:t>Clerk</a:t>
            </a:r>
            <a:endParaRPr lang="en-US" sz="1200" b="1" dirty="0" smtClean="0">
              <a:solidFill>
                <a:schemeClr val="tx1">
                  <a:lumMod val="65000"/>
                  <a:lumOff val="35000"/>
                </a:schemeClr>
              </a:solidFill>
            </a:endParaRPr>
          </a:p>
          <a:p>
            <a:pPr fontAlgn="base"/>
            <a:r>
              <a:rPr lang="en-US" sz="1200" i="1" dirty="0" smtClean="0">
                <a:solidFill>
                  <a:schemeClr val="tx1">
                    <a:lumMod val="65000"/>
                    <a:lumOff val="35000"/>
                  </a:schemeClr>
                </a:solidFill>
              </a:rPr>
              <a:t>Urban Pride</a:t>
            </a:r>
          </a:p>
        </p:txBody>
      </p:sp>
      <p:sp>
        <p:nvSpPr>
          <p:cNvPr id="38" name="Text Box 2"/>
          <p:cNvSpPr txBox="1">
            <a:spLocks noChangeArrowheads="1"/>
          </p:cNvSpPr>
          <p:nvPr/>
        </p:nvSpPr>
        <p:spPr bwMode="auto">
          <a:xfrm>
            <a:off x="9693398" y="1578853"/>
            <a:ext cx="2518781" cy="3882983"/>
          </a:xfrm>
          <a:prstGeom prst="rect">
            <a:avLst/>
          </a:prstGeom>
          <a:noFill/>
          <a:ln w="9525">
            <a:noFill/>
            <a:miter lim="800000"/>
            <a:headEnd/>
            <a:tailEnd/>
          </a:ln>
        </p:spPr>
        <p:txBody>
          <a:bodyPr rot="0" vert="horz" wrap="square" lIns="91440" tIns="45720" rIns="91440" bIns="45720" anchor="t" anchorCtr="0">
            <a:noAutofit/>
          </a:bodyPr>
          <a:lstStyle/>
          <a:p>
            <a:pPr fontAlgn="base"/>
            <a:r>
              <a:rPr lang="en-US" sz="2000" b="1" dirty="0" smtClean="0">
                <a:solidFill>
                  <a:srgbClr val="767171"/>
                </a:solidFill>
              </a:rPr>
              <a:t>CITY &amp; STATE HEALTH DEPARTMENTS</a:t>
            </a:r>
          </a:p>
          <a:p>
            <a:pPr fontAlgn="base"/>
            <a:endParaRPr lang="en-US" sz="600" b="1" dirty="0" smtClean="0">
              <a:solidFill>
                <a:srgbClr val="767171"/>
              </a:solidFill>
            </a:endParaRPr>
          </a:p>
          <a:p>
            <a:pPr fontAlgn="base"/>
            <a:r>
              <a:rPr lang="en-US" sz="1200" b="1" dirty="0" smtClean="0">
                <a:solidFill>
                  <a:schemeClr val="tx1">
                    <a:lumMod val="65000"/>
                    <a:lumOff val="35000"/>
                  </a:schemeClr>
                </a:solidFill>
              </a:rPr>
              <a:t>Damon Chaplin</a:t>
            </a:r>
          </a:p>
          <a:p>
            <a:pPr fontAlgn="base"/>
            <a:r>
              <a:rPr lang="en-US" sz="1200" i="1" dirty="0" smtClean="0">
                <a:solidFill>
                  <a:schemeClr val="tx1">
                    <a:lumMod val="65000"/>
                    <a:lumOff val="35000"/>
                  </a:schemeClr>
                </a:solidFill>
              </a:rPr>
              <a:t>MA Department of Public Health</a:t>
            </a:r>
            <a:endParaRPr lang="en-US" sz="1200" i="1" dirty="0">
              <a:solidFill>
                <a:schemeClr val="tx1">
                  <a:lumMod val="65000"/>
                  <a:lumOff val="35000"/>
                </a:schemeClr>
              </a:solidFill>
            </a:endParaRPr>
          </a:p>
          <a:p>
            <a:pPr fontAlgn="base"/>
            <a:r>
              <a:rPr lang="en-US" sz="1200" b="1" dirty="0" smtClean="0">
                <a:solidFill>
                  <a:schemeClr val="tx1">
                    <a:lumMod val="65000"/>
                    <a:lumOff val="35000"/>
                  </a:schemeClr>
                </a:solidFill>
              </a:rPr>
              <a:t>Vivien Morris</a:t>
            </a:r>
          </a:p>
          <a:p>
            <a:pPr fontAlgn="base"/>
            <a:r>
              <a:rPr lang="en-US" sz="1200" i="1" dirty="0" smtClean="0">
                <a:solidFill>
                  <a:schemeClr val="tx1">
                    <a:lumMod val="65000"/>
                    <a:lumOff val="35000"/>
                  </a:schemeClr>
                </a:solidFill>
              </a:rPr>
              <a:t>Boston </a:t>
            </a:r>
            <a:r>
              <a:rPr lang="en-US" sz="1200" i="1" dirty="0">
                <a:solidFill>
                  <a:schemeClr val="tx1">
                    <a:lumMod val="65000"/>
                    <a:lumOff val="35000"/>
                  </a:schemeClr>
                </a:solidFill>
              </a:rPr>
              <a:t>Public Health </a:t>
            </a:r>
            <a:r>
              <a:rPr lang="en-US" sz="1200" i="1" dirty="0" smtClean="0">
                <a:solidFill>
                  <a:schemeClr val="tx1">
                    <a:lumMod val="65000"/>
                    <a:lumOff val="35000"/>
                  </a:schemeClr>
                </a:solidFill>
              </a:rPr>
              <a:t>Commission</a:t>
            </a:r>
            <a:endParaRPr lang="en-US" sz="1200" dirty="0">
              <a:solidFill>
                <a:schemeClr val="tx1">
                  <a:lumMod val="65000"/>
                  <a:lumOff val="35000"/>
                </a:schemeClr>
              </a:solidFill>
            </a:endParaRPr>
          </a:p>
        </p:txBody>
      </p:sp>
      <p:grpSp>
        <p:nvGrpSpPr>
          <p:cNvPr id="3" name="Group 2"/>
          <p:cNvGrpSpPr/>
          <p:nvPr/>
        </p:nvGrpSpPr>
        <p:grpSpPr>
          <a:xfrm>
            <a:off x="-55417" y="-3540"/>
            <a:ext cx="3010702" cy="1444780"/>
            <a:chOff x="-55417" y="-3540"/>
            <a:chExt cx="3010702" cy="1444780"/>
          </a:xfrm>
        </p:grpSpPr>
        <p:sp>
          <p:nvSpPr>
            <p:cNvPr id="2" name="Oval 1"/>
            <p:cNvSpPr/>
            <p:nvPr/>
          </p:nvSpPr>
          <p:spPr>
            <a:xfrm>
              <a:off x="2359370" y="142460"/>
              <a:ext cx="595915" cy="574310"/>
            </a:xfrm>
            <a:prstGeom prst="ellipse">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0" y="-3540"/>
              <a:ext cx="2441448" cy="1444780"/>
            </a:xfrm>
            <a:prstGeom prst="rect">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Box 2"/>
            <p:cNvSpPr txBox="1">
              <a:spLocks noChangeArrowheads="1"/>
            </p:cNvSpPr>
            <p:nvPr/>
          </p:nvSpPr>
          <p:spPr bwMode="auto">
            <a:xfrm>
              <a:off x="-55417" y="-3540"/>
              <a:ext cx="2098631" cy="864600"/>
            </a:xfrm>
            <a:prstGeom prst="rect">
              <a:avLst/>
            </a:prstGeom>
            <a:noFill/>
            <a:ln w="9525">
              <a:noFill/>
              <a:miter lim="800000"/>
              <a:headEnd/>
              <a:tailEnd/>
            </a:ln>
          </p:spPr>
          <p:txBody>
            <a:bodyPr rot="0" vert="horz" wrap="square" lIns="91440" tIns="45720" rIns="91440" bIns="45720" anchor="ctr" anchorCtr="0">
              <a:noAutofit/>
            </a:bodyPr>
            <a:lstStyle/>
            <a:p>
              <a:pPr marL="0" marR="0">
                <a:spcBef>
                  <a:spcPts val="0"/>
                </a:spcBef>
                <a:spcAft>
                  <a:spcPts val="0"/>
                </a:spcAft>
              </a:pP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STEERING</a:t>
              </a:r>
            </a:p>
            <a:p>
              <a:pPr marL="0" marR="0">
                <a:spcBef>
                  <a:spcPts val="0"/>
                </a:spcBef>
                <a:spcAft>
                  <a:spcPts val="0"/>
                </a:spcAft>
              </a:pP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COMMITTEE</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96894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1000"/>
                                        <p:tgtEl>
                                          <p:spTgt spid="16"/>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childTnLst>
                          </p:cTn>
                        </p:par>
                        <p:par>
                          <p:cTn id="20" fill="hold">
                            <p:stCondLst>
                              <p:cond delay="4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1000"/>
                                        <p:tgtEl>
                                          <p:spTgt spid="9"/>
                                        </p:tgtEl>
                                      </p:cBhvr>
                                    </p:animEffect>
                                  </p:childTnLst>
                                </p:cTn>
                              </p:par>
                            </p:childTnLst>
                          </p:cTn>
                        </p:par>
                        <p:par>
                          <p:cTn id="24" fill="hold">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6" grpId="0"/>
      <p:bldP spid="37"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82000"/>
          </a:schemeClr>
        </a:solidFill>
        <a:effectLst/>
      </p:bgPr>
    </p:bg>
    <p:spTree>
      <p:nvGrpSpPr>
        <p:cNvPr id="1" name=""/>
        <p:cNvGrpSpPr/>
        <p:nvPr/>
      </p:nvGrpSpPr>
      <p:grpSpPr>
        <a:xfrm>
          <a:off x="0" y="0"/>
          <a:ext cx="0" cy="0"/>
          <a:chOff x="0" y="0"/>
          <a:chExt cx="0" cy="0"/>
        </a:xfrm>
      </p:grpSpPr>
      <p:grpSp>
        <p:nvGrpSpPr>
          <p:cNvPr id="44" name="Group 43"/>
          <p:cNvGrpSpPr/>
          <p:nvPr/>
        </p:nvGrpSpPr>
        <p:grpSpPr>
          <a:xfrm>
            <a:off x="0" y="0"/>
            <a:ext cx="12211050" cy="6858000"/>
            <a:chOff x="80210" y="-1624914"/>
            <a:chExt cx="12211050" cy="6621641"/>
          </a:xfrm>
        </p:grpSpPr>
        <p:pic>
          <p:nvPicPr>
            <p:cNvPr id="45" name="Picture 44"/>
            <p:cNvPicPr>
              <a:picLocks noChangeAspect="1"/>
            </p:cNvPicPr>
            <p:nvPr/>
          </p:nvPicPr>
          <p:blipFill rotWithShape="1">
            <a:blip r:embed="rId3">
              <a:extLst>
                <a:ext uri="{28A0092B-C50C-407E-A947-70E740481C1C}">
                  <a14:useLocalDpi xmlns:a14="http://schemas.microsoft.com/office/drawing/2010/main" val="0"/>
                </a:ext>
              </a:extLst>
            </a:blip>
            <a:srcRect l="7434" t="8858" r="2086" b="279"/>
            <a:stretch/>
          </p:blipFill>
          <p:spPr>
            <a:xfrm>
              <a:off x="80210" y="-1624914"/>
              <a:ext cx="12211050" cy="6621641"/>
            </a:xfrm>
            <a:prstGeom prst="rect">
              <a:avLst/>
            </a:prstGeom>
            <a:effectLst>
              <a:glow>
                <a:schemeClr val="accent1"/>
              </a:glow>
            </a:effectLst>
          </p:spPr>
        </p:pic>
        <p:sp>
          <p:nvSpPr>
            <p:cNvPr id="46" name="Rectangle 45"/>
            <p:cNvSpPr/>
            <p:nvPr/>
          </p:nvSpPr>
          <p:spPr>
            <a:xfrm>
              <a:off x="82115" y="-1624914"/>
              <a:ext cx="12207240" cy="662164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Text Box 2"/>
          <p:cNvSpPr txBox="1">
            <a:spLocks noChangeArrowheads="1"/>
          </p:cNvSpPr>
          <p:nvPr/>
        </p:nvSpPr>
        <p:spPr bwMode="auto">
          <a:xfrm>
            <a:off x="4925824" y="3990527"/>
            <a:ext cx="4866074" cy="1492489"/>
          </a:xfrm>
          <a:prstGeom prst="rect">
            <a:avLst/>
          </a:prstGeom>
          <a:noFill/>
          <a:ln w="9525">
            <a:noFill/>
            <a:miter lim="800000"/>
            <a:headEnd/>
            <a:tailEnd/>
          </a:ln>
        </p:spPr>
        <p:txBody>
          <a:bodyPr rot="0" vert="horz" wrap="square" lIns="91440" tIns="45720" rIns="91440" bIns="45720" anchor="t" anchorCtr="0">
            <a:noAutofit/>
          </a:bodyPr>
          <a:lstStyle/>
          <a:p>
            <a:pPr marL="174625" marR="0" indent="-174625">
              <a:spcBef>
                <a:spcPts val="0"/>
              </a:spcBef>
              <a:spcAft>
                <a:spcPts val="0"/>
              </a:spcAft>
              <a:buFont typeface="Arial" panose="020B0604020202020204" pitchFamily="34" charset="0"/>
              <a:buChar char="•"/>
            </a:pPr>
            <a:r>
              <a:rPr lang="en-US"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Beth Israel Deaconess Medical Center</a:t>
            </a:r>
          </a:p>
          <a:p>
            <a:pPr marL="174625" marR="0" indent="-174625">
              <a:spcBef>
                <a:spcPts val="0"/>
              </a:spcBef>
              <a:spcAft>
                <a:spcPts val="0"/>
              </a:spcAft>
              <a:buFont typeface="Arial" panose="020B0604020202020204" pitchFamily="34" charset="0"/>
              <a:buChar char="•"/>
            </a:pPr>
            <a:r>
              <a:rPr lang="en-US" b="1" dirty="0" smtClean="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Brigha</a:t>
            </a:r>
            <a:r>
              <a:rPr lang="en-US"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m &amp; Woman’s Hospital</a:t>
            </a:r>
          </a:p>
          <a:p>
            <a:pPr marL="174625" indent="-174625">
              <a:buFont typeface="Arial" panose="020B0604020202020204" pitchFamily="34" charset="0"/>
              <a:buChar char="•"/>
            </a:pPr>
            <a:r>
              <a:rPr lang="en-US" b="1"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Brigham &amp; Woman’s </a:t>
            </a:r>
            <a:r>
              <a:rPr lang="en-US"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at Faulkner Hospital</a:t>
            </a:r>
          </a:p>
          <a:p>
            <a:pPr marL="174625" indent="-174625">
              <a:buFont typeface="Arial" panose="020B0604020202020204" pitchFamily="34" charset="0"/>
              <a:buChar char="•"/>
            </a:pPr>
            <a:r>
              <a:rPr lang="en-US"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Steward HealthCare-St. Elizabeth’s Hospital </a:t>
            </a:r>
          </a:p>
          <a:p>
            <a:r>
              <a:rPr lang="en-US"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   and Carney Hospital</a:t>
            </a:r>
            <a:endParaRPr lang="en-US" b="1"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0" name="Text Box 2"/>
          <p:cNvSpPr txBox="1">
            <a:spLocks noChangeArrowheads="1"/>
          </p:cNvSpPr>
          <p:nvPr/>
        </p:nvSpPr>
        <p:spPr bwMode="auto">
          <a:xfrm>
            <a:off x="4925824" y="1845692"/>
            <a:ext cx="4866074" cy="1716672"/>
          </a:xfrm>
          <a:prstGeom prst="rect">
            <a:avLst/>
          </a:prstGeom>
          <a:noFill/>
          <a:ln w="9525">
            <a:noFill/>
            <a:miter lim="800000"/>
            <a:headEnd/>
            <a:tailEnd/>
          </a:ln>
        </p:spPr>
        <p:txBody>
          <a:bodyPr rot="0" vert="horz" wrap="square" lIns="91440" tIns="45720" rIns="91440" bIns="45720" anchor="t" anchorCtr="0">
            <a:noAutofit/>
          </a:bodyPr>
          <a:lstStyle/>
          <a:p>
            <a:pPr marL="174625" marR="0" indent="-174625">
              <a:spcBef>
                <a:spcPts val="0"/>
              </a:spcBef>
              <a:spcAft>
                <a:spcPts val="0"/>
              </a:spcAft>
              <a:buFont typeface="Arial" panose="020B0604020202020204" pitchFamily="34" charset="0"/>
              <a:buChar char="•"/>
            </a:pPr>
            <a:r>
              <a:rPr lang="en-US"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Partnerships to Improve Community Health Grant from CDC</a:t>
            </a:r>
          </a:p>
          <a:p>
            <a:pPr marL="631825" lvl="1" indent="-174625">
              <a:buFont typeface="Arial" panose="020B0604020202020204" pitchFamily="34" charset="0"/>
              <a:buChar char="•"/>
            </a:pPr>
            <a:r>
              <a:rPr lang="en-US" b="1" i="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Let’s Get Healthy, Boston!</a:t>
            </a:r>
          </a:p>
          <a:p>
            <a:pPr marL="631825" lvl="1" indent="-174625">
              <a:buFont typeface="Arial" panose="020B0604020202020204" pitchFamily="34" charset="0"/>
              <a:buChar char="•"/>
            </a:pPr>
            <a:r>
              <a:rPr lang="en-US" b="1" dirty="0" smtClean="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Healthy Community Champions</a:t>
            </a:r>
            <a:endParaRPr lang="en-US"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631825" lvl="1" indent="-174625">
              <a:buFont typeface="Arial" panose="020B0604020202020204" pitchFamily="34" charset="0"/>
              <a:buChar char="•"/>
            </a:pPr>
            <a:endParaRPr lang="en-US"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1" name="Text Box 2"/>
          <p:cNvSpPr txBox="1">
            <a:spLocks noChangeArrowheads="1"/>
          </p:cNvSpPr>
          <p:nvPr/>
        </p:nvSpPr>
        <p:spPr bwMode="auto">
          <a:xfrm>
            <a:off x="4925824" y="462939"/>
            <a:ext cx="4866074" cy="1076956"/>
          </a:xfrm>
          <a:prstGeom prst="rect">
            <a:avLst/>
          </a:prstGeom>
          <a:noFill/>
          <a:ln w="9525">
            <a:noFill/>
            <a:miter lim="800000"/>
            <a:headEnd/>
            <a:tailEnd/>
          </a:ln>
        </p:spPr>
        <p:txBody>
          <a:bodyPr rot="0" vert="horz" wrap="square" lIns="91440" tIns="45720" rIns="91440" bIns="45720" anchor="t" anchorCtr="0">
            <a:noAutofit/>
          </a:bodyPr>
          <a:lstStyle/>
          <a:p>
            <a:pPr marL="174625" marR="0" indent="-174625">
              <a:spcBef>
                <a:spcPts val="0"/>
              </a:spcBef>
              <a:spcAft>
                <a:spcPts val="0"/>
              </a:spcAft>
              <a:buFont typeface="Arial" panose="020B0604020202020204" pitchFamily="34" charset="0"/>
              <a:buChar char="•"/>
            </a:pPr>
            <a:r>
              <a:rPr lang="en-US"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AHEAD</a:t>
            </a:r>
            <a:endParaRPr lang="en-US"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631825" lvl="1" indent="-174625">
              <a:buFont typeface="Arial" panose="020B0604020202020204" pitchFamily="34" charset="0"/>
              <a:buChar char="•"/>
            </a:pPr>
            <a:endParaRPr lang="en-US"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9" name="Group 38"/>
          <p:cNvGrpSpPr/>
          <p:nvPr/>
        </p:nvGrpSpPr>
        <p:grpSpPr>
          <a:xfrm>
            <a:off x="4385978" y="188763"/>
            <a:ext cx="2987040" cy="333545"/>
            <a:chOff x="6934200" y="3642360"/>
            <a:chExt cx="2987040" cy="333545"/>
          </a:xfrm>
          <a:solidFill>
            <a:srgbClr val="FFE89F"/>
          </a:solidFill>
        </p:grpSpPr>
        <p:cxnSp>
          <p:nvCxnSpPr>
            <p:cNvPr id="41" name="Straight Connector 40"/>
            <p:cNvCxnSpPr/>
            <p:nvPr/>
          </p:nvCxnSpPr>
          <p:spPr>
            <a:xfrm flipV="1">
              <a:off x="6934200" y="3809132"/>
              <a:ext cx="2855441" cy="19385"/>
            </a:xfrm>
            <a:prstGeom prst="line">
              <a:avLst/>
            </a:prstGeom>
            <a:grpFill/>
            <a:ln w="114300">
              <a:solidFill>
                <a:srgbClr val="FFE89F"/>
              </a:solidFill>
            </a:ln>
          </p:spPr>
          <p:style>
            <a:lnRef idx="3">
              <a:schemeClr val="accent1"/>
            </a:lnRef>
            <a:fillRef idx="0">
              <a:schemeClr val="accent1"/>
            </a:fillRef>
            <a:effectRef idx="2">
              <a:schemeClr val="accent1"/>
            </a:effectRef>
            <a:fontRef idx="minor">
              <a:schemeClr val="tx1"/>
            </a:fontRef>
          </p:style>
        </p:cxnSp>
        <p:sp>
          <p:nvSpPr>
            <p:cNvPr id="43" name="Oval 42"/>
            <p:cNvSpPr/>
            <p:nvPr/>
          </p:nvSpPr>
          <p:spPr>
            <a:xfrm>
              <a:off x="9578340" y="3642360"/>
              <a:ext cx="342900" cy="333545"/>
            </a:xfrm>
            <a:prstGeom prst="ellipse">
              <a:avLst/>
            </a:prstGeom>
            <a:grpFill/>
            <a:ln>
              <a:solidFill>
                <a:srgbClr val="FFE8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4385978" y="3460590"/>
            <a:ext cx="2987040" cy="333545"/>
            <a:chOff x="6934200" y="5036820"/>
            <a:chExt cx="2987040" cy="333545"/>
          </a:xfrm>
          <a:solidFill>
            <a:srgbClr val="FED65C"/>
          </a:solidFill>
        </p:grpSpPr>
        <p:cxnSp>
          <p:nvCxnSpPr>
            <p:cNvPr id="58" name="Straight Connector 57"/>
            <p:cNvCxnSpPr/>
            <p:nvPr/>
          </p:nvCxnSpPr>
          <p:spPr>
            <a:xfrm flipV="1">
              <a:off x="6934200" y="5203592"/>
              <a:ext cx="2855441" cy="19385"/>
            </a:xfrm>
            <a:prstGeom prst="line">
              <a:avLst/>
            </a:prstGeom>
            <a:grpFill/>
            <a:ln w="114300">
              <a:solidFill>
                <a:srgbClr val="FED65C"/>
              </a:solidFill>
            </a:ln>
          </p:spPr>
          <p:style>
            <a:lnRef idx="3">
              <a:schemeClr val="accent1"/>
            </a:lnRef>
            <a:fillRef idx="0">
              <a:schemeClr val="accent1"/>
            </a:fillRef>
            <a:effectRef idx="2">
              <a:schemeClr val="accent1"/>
            </a:effectRef>
            <a:fontRef idx="minor">
              <a:schemeClr val="tx1"/>
            </a:fontRef>
          </p:style>
        </p:cxnSp>
        <p:sp>
          <p:nvSpPr>
            <p:cNvPr id="59" name="Oval 58"/>
            <p:cNvSpPr/>
            <p:nvPr/>
          </p:nvSpPr>
          <p:spPr>
            <a:xfrm>
              <a:off x="9578340" y="5036820"/>
              <a:ext cx="342900" cy="333545"/>
            </a:xfrm>
            <a:prstGeom prst="ellipse">
              <a:avLst/>
            </a:prstGeom>
            <a:grpFill/>
            <a:ln>
              <a:solidFill>
                <a:srgbClr val="FED6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2" name="Group 61"/>
          <p:cNvGrpSpPr/>
          <p:nvPr/>
        </p:nvGrpSpPr>
        <p:grpSpPr>
          <a:xfrm>
            <a:off x="4385978" y="1497024"/>
            <a:ext cx="2987040" cy="333545"/>
            <a:chOff x="6934200" y="3642360"/>
            <a:chExt cx="2987040" cy="333545"/>
          </a:xfrm>
        </p:grpSpPr>
        <p:cxnSp>
          <p:nvCxnSpPr>
            <p:cNvPr id="63" name="Straight Connector 62"/>
            <p:cNvCxnSpPr/>
            <p:nvPr/>
          </p:nvCxnSpPr>
          <p:spPr>
            <a:xfrm flipV="1">
              <a:off x="6934200" y="3809132"/>
              <a:ext cx="2855441" cy="19385"/>
            </a:xfrm>
            <a:prstGeom prst="line">
              <a:avLst/>
            </a:prstGeom>
            <a:ln w="114300">
              <a:solidFill>
                <a:srgbClr val="FFE181"/>
              </a:solidFill>
            </a:ln>
          </p:spPr>
          <p:style>
            <a:lnRef idx="3">
              <a:schemeClr val="accent1"/>
            </a:lnRef>
            <a:fillRef idx="0">
              <a:schemeClr val="accent1"/>
            </a:fillRef>
            <a:effectRef idx="2">
              <a:schemeClr val="accent1"/>
            </a:effectRef>
            <a:fontRef idx="minor">
              <a:schemeClr val="tx1"/>
            </a:fontRef>
          </p:style>
        </p:cxnSp>
        <p:sp>
          <p:nvSpPr>
            <p:cNvPr id="64" name="Oval 63"/>
            <p:cNvSpPr/>
            <p:nvPr/>
          </p:nvSpPr>
          <p:spPr>
            <a:xfrm>
              <a:off x="9578340" y="3642360"/>
              <a:ext cx="342900" cy="333545"/>
            </a:xfrm>
            <a:prstGeom prst="ellipse">
              <a:avLst/>
            </a:prstGeom>
            <a:solidFill>
              <a:srgbClr val="FFE181"/>
            </a:solidFill>
            <a:ln>
              <a:solidFill>
                <a:srgbClr val="FFE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9693912" y="0"/>
            <a:ext cx="2561652" cy="6860381"/>
            <a:chOff x="9693912" y="0"/>
            <a:chExt cx="2561652" cy="6860381"/>
          </a:xfrm>
        </p:grpSpPr>
        <p:sp>
          <p:nvSpPr>
            <p:cNvPr id="53" name="Rectangle 52"/>
            <p:cNvSpPr/>
            <p:nvPr/>
          </p:nvSpPr>
          <p:spPr>
            <a:xfrm>
              <a:off x="9759696" y="0"/>
              <a:ext cx="2441448" cy="6860381"/>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 Box 2"/>
            <p:cNvSpPr txBox="1">
              <a:spLocks noChangeArrowheads="1"/>
            </p:cNvSpPr>
            <p:nvPr/>
          </p:nvSpPr>
          <p:spPr bwMode="auto">
            <a:xfrm>
              <a:off x="9693912" y="3133006"/>
              <a:ext cx="2516185" cy="1098282"/>
            </a:xfrm>
            <a:prstGeom prst="rect">
              <a:avLst/>
            </a:prstGeom>
            <a:noFill/>
            <a:ln w="9525">
              <a:noFill/>
              <a:miter lim="800000"/>
              <a:headEnd/>
              <a:tailEnd/>
            </a:ln>
          </p:spPr>
          <p:txBody>
            <a:bodyPr rot="0" vert="horz" wrap="square" lIns="91440" tIns="45720" rIns="91440" bIns="45720" anchor="ctr" anchorCtr="0">
              <a:noAutofit/>
            </a:bodyPr>
            <a:lstStyle/>
            <a:p>
              <a:pPr marL="0" marR="0" algn="ctr">
                <a:spcBef>
                  <a:spcPts val="0"/>
                </a:spcBef>
                <a:spcAft>
                  <a:spcPts val="0"/>
                </a:spcAft>
              </a:pPr>
              <a:r>
                <a:rPr lang="en-US" sz="20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$493,000</a:t>
              </a:r>
            </a:p>
            <a:p>
              <a:pPr marL="0" marR="0" algn="ctr">
                <a:spcBef>
                  <a:spcPts val="0"/>
                </a:spcBef>
                <a:spcAft>
                  <a:spcPts val="0"/>
                </a:spcAft>
              </a:pPr>
              <a:r>
                <a:rPr lang="en-US" sz="20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TOTAL BUDGET</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1" name="Text Box 2"/>
            <p:cNvSpPr txBox="1">
              <a:spLocks noChangeArrowheads="1"/>
            </p:cNvSpPr>
            <p:nvPr/>
          </p:nvSpPr>
          <p:spPr bwMode="auto">
            <a:xfrm>
              <a:off x="9739379" y="5369038"/>
              <a:ext cx="2516185" cy="1160164"/>
            </a:xfrm>
            <a:prstGeom prst="rect">
              <a:avLst/>
            </a:prstGeom>
            <a:noFill/>
            <a:ln w="9525">
              <a:noFill/>
              <a:miter lim="800000"/>
              <a:headEnd/>
              <a:tailEnd/>
            </a:ln>
          </p:spPr>
          <p:txBody>
            <a:bodyPr rot="0" vert="horz" wrap="square" lIns="91440" tIns="45720" rIns="91440" bIns="45720" anchor="ctr" anchorCtr="0">
              <a:noAutofit/>
            </a:bodyPr>
            <a:lstStyle/>
            <a:p>
              <a:pPr marL="0" marR="0" algn="ctr">
                <a:spcBef>
                  <a:spcPts val="0"/>
                </a:spcBef>
                <a:spcAft>
                  <a:spcPts val="0"/>
                </a:spcAft>
              </a:pPr>
              <a:r>
                <a:rPr lang="en-US" sz="20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SUPPORTS COMMUNITY INITIATIVES</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9" name="Straight Connector 8"/>
            <p:cNvCxnSpPr/>
            <p:nvPr/>
          </p:nvCxnSpPr>
          <p:spPr>
            <a:xfrm>
              <a:off x="10104798" y="1907116"/>
              <a:ext cx="1774299" cy="0"/>
            </a:xfrm>
            <a:prstGeom prst="line">
              <a:avLst/>
            </a:prstGeom>
            <a:ln w="76200">
              <a:solidFill>
                <a:srgbClr val="EA6B14"/>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0351035" y="4541346"/>
              <a:ext cx="1382110" cy="923330"/>
            </a:xfrm>
            <a:prstGeom prst="rect">
              <a:avLst/>
            </a:prstGeom>
            <a:noFill/>
          </p:spPr>
          <p:txBody>
            <a:bodyPr wrap="none" lIns="91440" tIns="45720" rIns="91440" bIns="45720">
              <a:spAutoFit/>
            </a:bodyPr>
            <a:lstStyle/>
            <a:p>
              <a:pPr algn="ctr"/>
              <a:r>
                <a:rPr lang="en-US" sz="5400" b="0" cap="none" spc="0" dirty="0" smtClean="0">
                  <a:ln w="57150">
                    <a:solidFill>
                      <a:srgbClr val="329998"/>
                    </a:solidFill>
                  </a:ln>
                  <a:solidFill>
                    <a:srgbClr val="329998"/>
                  </a:solidFill>
                </a:rPr>
                <a:t>50%</a:t>
              </a:r>
              <a:endParaRPr lang="en-US" sz="5400" b="0" cap="none" spc="0" dirty="0">
                <a:ln w="57150">
                  <a:solidFill>
                    <a:srgbClr val="329998"/>
                  </a:solidFill>
                </a:ln>
                <a:solidFill>
                  <a:srgbClr val="329998"/>
                </a:solidFill>
              </a:endParaRPr>
            </a:p>
          </p:txBody>
        </p:sp>
        <p:cxnSp>
          <p:nvCxnSpPr>
            <p:cNvPr id="73" name="Straight Connector 72"/>
            <p:cNvCxnSpPr/>
            <p:nvPr/>
          </p:nvCxnSpPr>
          <p:spPr>
            <a:xfrm>
              <a:off x="10104798" y="4347297"/>
              <a:ext cx="1774299" cy="0"/>
            </a:xfrm>
            <a:prstGeom prst="line">
              <a:avLst/>
            </a:prstGeom>
            <a:ln w="76200">
              <a:solidFill>
                <a:srgbClr val="EA6B14"/>
              </a:solidFill>
            </a:ln>
          </p:spPr>
          <p:style>
            <a:lnRef idx="1">
              <a:schemeClr val="accent1"/>
            </a:lnRef>
            <a:fillRef idx="0">
              <a:schemeClr val="accent1"/>
            </a:fillRef>
            <a:effectRef idx="0">
              <a:schemeClr val="accent1"/>
            </a:effectRef>
            <a:fontRef idx="minor">
              <a:schemeClr val="tx1"/>
            </a:fontRef>
          </p:style>
        </p:cxnSp>
        <p:sp>
          <p:nvSpPr>
            <p:cNvPr id="77" name="Text Box 2"/>
            <p:cNvSpPr txBox="1">
              <a:spLocks noChangeArrowheads="1"/>
            </p:cNvSpPr>
            <p:nvPr/>
          </p:nvSpPr>
          <p:spPr bwMode="auto">
            <a:xfrm>
              <a:off x="9739379" y="839307"/>
              <a:ext cx="2452621" cy="780268"/>
            </a:xfrm>
            <a:prstGeom prst="rect">
              <a:avLst/>
            </a:prstGeom>
            <a:noFill/>
            <a:ln w="9525">
              <a:noFill/>
              <a:miter lim="800000"/>
              <a:headEnd/>
              <a:tailEnd/>
            </a:ln>
          </p:spPr>
          <p:txBody>
            <a:bodyPr rot="0" vert="horz" wrap="square" lIns="91440" tIns="45720" rIns="91440" bIns="45720" anchor="ctr" anchorCtr="0">
              <a:noAutofit/>
            </a:bodyPr>
            <a:lstStyle/>
            <a:p>
              <a:pPr marL="0" marR="0" algn="ctr">
                <a:spcBef>
                  <a:spcPts val="0"/>
                </a:spcBef>
                <a:spcAft>
                  <a:spcPts val="0"/>
                </a:spcAft>
              </a:pPr>
              <a:r>
                <a:rPr lang="en-US" sz="20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FISCAL SPONSOR</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8" name="Rectangle 77"/>
            <p:cNvSpPr/>
            <p:nvPr/>
          </p:nvSpPr>
          <p:spPr>
            <a:xfrm>
              <a:off x="10195425" y="302148"/>
              <a:ext cx="1552028" cy="923330"/>
            </a:xfrm>
            <a:prstGeom prst="rect">
              <a:avLst/>
            </a:prstGeom>
            <a:noFill/>
          </p:spPr>
          <p:txBody>
            <a:bodyPr wrap="none" lIns="91440" tIns="45720" rIns="91440" bIns="45720">
              <a:spAutoFit/>
            </a:bodyPr>
            <a:lstStyle/>
            <a:p>
              <a:pPr algn="ctr"/>
              <a:r>
                <a:rPr lang="en-US" sz="5400" b="0" cap="none" spc="0" dirty="0" err="1" smtClean="0">
                  <a:ln w="57150">
                    <a:solidFill>
                      <a:srgbClr val="329998"/>
                    </a:solidFill>
                  </a:ln>
                  <a:solidFill>
                    <a:srgbClr val="329998"/>
                  </a:solidFill>
                </a:rPr>
                <a:t>HRiA</a:t>
              </a:r>
              <a:endParaRPr lang="en-US" sz="5400" b="0" cap="none" spc="0" dirty="0">
                <a:ln w="57150">
                  <a:solidFill>
                    <a:srgbClr val="329998"/>
                  </a:solidFill>
                </a:ln>
                <a:solidFill>
                  <a:srgbClr val="329998"/>
                </a:solidFill>
              </a:endParaRPr>
            </a:p>
          </p:txBody>
        </p:sp>
        <p:pic>
          <p:nvPicPr>
            <p:cNvPr id="17" name="Picture 16"/>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83697" t="706" r="-423" b="82353"/>
            <a:stretch/>
          </p:blipFill>
          <p:spPr>
            <a:xfrm>
              <a:off x="10593336" y="2309422"/>
              <a:ext cx="717335" cy="726560"/>
            </a:xfrm>
            <a:prstGeom prst="ellipse">
              <a:avLst/>
            </a:prstGeom>
            <a:ln w="63500" cap="rnd">
              <a:solidFill>
                <a:srgbClr val="329998"/>
              </a:solidFill>
            </a:ln>
            <a:effectLst>
              <a:outerShdw blurRad="381000" dist="292100" dir="5400000" sx="-80000" sy="-18000" rotWithShape="0">
                <a:srgbClr val="000000">
                  <a:alpha val="22000"/>
                </a:srgbClr>
              </a:outerShdw>
            </a:effectLst>
          </p:spPr>
        </p:pic>
      </p:grpSp>
      <p:sp>
        <p:nvSpPr>
          <p:cNvPr id="49" name="Rectangle 48"/>
          <p:cNvSpPr/>
          <p:nvPr/>
        </p:nvSpPr>
        <p:spPr>
          <a:xfrm>
            <a:off x="2439924" y="6628365"/>
            <a:ext cx="2441448" cy="232016"/>
          </a:xfrm>
          <a:prstGeom prst="rect">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65C"/>
              </a:solidFill>
            </a:endParaRPr>
          </a:p>
        </p:txBody>
      </p:sp>
      <p:sp>
        <p:nvSpPr>
          <p:cNvPr id="52" name="Rectangle 51"/>
          <p:cNvSpPr/>
          <p:nvPr/>
        </p:nvSpPr>
        <p:spPr>
          <a:xfrm>
            <a:off x="0" y="6628365"/>
            <a:ext cx="2441448" cy="232016"/>
          </a:xfrm>
          <a:prstGeom prst="rect">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7319772" y="6628365"/>
            <a:ext cx="2441448" cy="232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4879848" y="6628365"/>
            <a:ext cx="2441448" cy="232016"/>
          </a:xfrm>
          <a:prstGeom prst="rect">
            <a:avLst/>
          </a:prstGeom>
          <a:solidFill>
            <a:srgbClr val="32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2399030" y="-6350"/>
            <a:ext cx="2516185" cy="6658709"/>
            <a:chOff x="2399030" y="-6350"/>
            <a:chExt cx="2516185" cy="6658709"/>
          </a:xfrm>
        </p:grpSpPr>
        <p:sp>
          <p:nvSpPr>
            <p:cNvPr id="42" name="Rectangle 41"/>
            <p:cNvSpPr/>
            <p:nvPr/>
          </p:nvSpPr>
          <p:spPr>
            <a:xfrm>
              <a:off x="2449483" y="-6350"/>
              <a:ext cx="2441448" cy="3424657"/>
            </a:xfrm>
            <a:prstGeom prst="rect">
              <a:avLst/>
            </a:prstGeom>
            <a:solidFill>
              <a:srgbClr val="FFE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2447354" y="1362487"/>
              <a:ext cx="2441448" cy="3424657"/>
            </a:xfrm>
            <a:prstGeom prst="rect">
              <a:avLst/>
            </a:prstGeom>
            <a:solidFill>
              <a:srgbClr val="FFE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Box 2"/>
            <p:cNvSpPr txBox="1">
              <a:spLocks noChangeArrowheads="1"/>
            </p:cNvSpPr>
            <p:nvPr/>
          </p:nvSpPr>
          <p:spPr bwMode="auto">
            <a:xfrm>
              <a:off x="2426333" y="11257"/>
              <a:ext cx="2485072" cy="1359962"/>
            </a:xfrm>
            <a:prstGeom prst="rect">
              <a:avLst/>
            </a:prstGeom>
            <a:noFill/>
            <a:ln w="9525">
              <a:noFill/>
              <a:miter lim="800000"/>
              <a:headEnd/>
              <a:tailEnd/>
            </a:ln>
          </p:spPr>
          <p:txBody>
            <a:bodyPr rot="0" vert="horz" wrap="square" lIns="91440" tIns="45720" rIns="91440" bIns="45720" anchor="ctr" anchorCtr="0">
              <a:noAutofit/>
            </a:bodyPr>
            <a:lstStyle/>
            <a:p>
              <a:pPr marL="0" marR="0" algn="ctr">
                <a:spcBef>
                  <a:spcPts val="0"/>
                </a:spcBef>
                <a:spcAft>
                  <a:spcPts val="0"/>
                </a:spcAft>
              </a:pP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PUBLIC HEALTH INSTITUTE</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1" name="Text Box 2"/>
            <p:cNvSpPr txBox="1">
              <a:spLocks noChangeArrowheads="1"/>
            </p:cNvSpPr>
            <p:nvPr/>
          </p:nvSpPr>
          <p:spPr bwMode="auto">
            <a:xfrm>
              <a:off x="2399030" y="1373600"/>
              <a:ext cx="2516185" cy="2051476"/>
            </a:xfrm>
            <a:prstGeom prst="rect">
              <a:avLst/>
            </a:prstGeom>
            <a:noFill/>
            <a:ln w="9525">
              <a:noFill/>
              <a:miter lim="800000"/>
              <a:headEnd/>
              <a:tailEnd/>
            </a:ln>
          </p:spPr>
          <p:txBody>
            <a:bodyPr rot="0" vert="horz" wrap="square" lIns="91440" tIns="45720" rIns="91440" bIns="45720" anchor="ctr" anchorCtr="0">
              <a:noAutofit/>
            </a:bodyPr>
            <a:lstStyle/>
            <a:p>
              <a:pPr marL="0" marR="0" algn="ctr">
                <a:spcBef>
                  <a:spcPts val="0"/>
                </a:spcBef>
                <a:spcAft>
                  <a:spcPts val="0"/>
                </a:spcAft>
              </a:pP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BOSTON PUBLIC HEALTH COMISSION</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8" name="Rectangle 47"/>
            <p:cNvSpPr/>
            <p:nvPr/>
          </p:nvSpPr>
          <p:spPr>
            <a:xfrm>
              <a:off x="2445459" y="3227702"/>
              <a:ext cx="2441448" cy="3424657"/>
            </a:xfrm>
            <a:prstGeom prst="rect">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 Box 2"/>
            <p:cNvSpPr txBox="1">
              <a:spLocks noChangeArrowheads="1"/>
            </p:cNvSpPr>
            <p:nvPr/>
          </p:nvSpPr>
          <p:spPr bwMode="auto">
            <a:xfrm>
              <a:off x="2443329" y="4713952"/>
              <a:ext cx="2443577" cy="1545193"/>
            </a:xfrm>
            <a:prstGeom prst="rect">
              <a:avLst/>
            </a:prstGeom>
            <a:noFill/>
            <a:ln w="9525">
              <a:noFill/>
              <a:miter lim="800000"/>
              <a:headEnd/>
              <a:tailEnd/>
            </a:ln>
          </p:spPr>
          <p:txBody>
            <a:bodyPr rot="0" vert="horz" wrap="square" lIns="91440" tIns="45720" rIns="91440" bIns="45720" anchor="ctr" anchorCtr="0">
              <a:noAutofit/>
            </a:bodyPr>
            <a:lstStyle/>
            <a:p>
              <a:pPr marL="0" marR="0">
                <a:spcBef>
                  <a:spcPts val="0"/>
                </a:spcBef>
                <a:spcAft>
                  <a:spcPts val="0"/>
                </a:spcAft>
              </a:pP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HOSPITAL </a:t>
              </a:r>
              <a:r>
                <a:rPr lang="en-US" sz="2800" b="1" dirty="0" err="1" smtClean="0">
                  <a:solidFill>
                    <a:schemeClr val="bg1"/>
                  </a:solidFill>
                  <a:latin typeface="Calibri" panose="020F0502020204030204" pitchFamily="34" charset="0"/>
                  <a:ea typeface="Calibri" panose="020F0502020204030204" pitchFamily="34" charset="0"/>
                  <a:cs typeface="Times New Roman" panose="02020603050405020304" pitchFamily="18" charset="0"/>
                </a:rPr>
                <a:t>DoN</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66" name="Rectangle 65"/>
          <p:cNvSpPr/>
          <p:nvPr/>
        </p:nvSpPr>
        <p:spPr>
          <a:xfrm>
            <a:off x="9759696" y="6628365"/>
            <a:ext cx="2441448" cy="23201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44514" y="956366"/>
            <a:ext cx="2711070" cy="429896"/>
            <a:chOff x="-55417" y="956035"/>
            <a:chExt cx="2711070" cy="429896"/>
          </a:xfrm>
        </p:grpSpPr>
        <p:sp>
          <p:nvSpPr>
            <p:cNvPr id="83" name="Pentagon 82"/>
            <p:cNvSpPr/>
            <p:nvPr/>
          </p:nvSpPr>
          <p:spPr>
            <a:xfrm>
              <a:off x="0" y="956163"/>
              <a:ext cx="2655653" cy="429768"/>
            </a:xfrm>
            <a:prstGeom prst="homePlate">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 Box 2"/>
            <p:cNvSpPr txBox="1">
              <a:spLocks noChangeArrowheads="1"/>
            </p:cNvSpPr>
            <p:nvPr/>
          </p:nvSpPr>
          <p:spPr bwMode="auto">
            <a:xfrm>
              <a:off x="-55417" y="956035"/>
              <a:ext cx="1976711" cy="428516"/>
            </a:xfrm>
            <a:prstGeom prst="rect">
              <a:avLst/>
            </a:prstGeom>
            <a:noFill/>
            <a:ln w="9525">
              <a:noFill/>
              <a:miter lim="800000"/>
              <a:headEnd/>
              <a:tailEnd/>
            </a:ln>
          </p:spPr>
          <p:txBody>
            <a:bodyPr rot="0" vert="horz" wrap="square" lIns="91440" tIns="45720" rIns="91440" bIns="45720" anchor="ctr" anchorCtr="0">
              <a:noAutofit/>
            </a:bodyPr>
            <a:lstStyle/>
            <a:p>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FINANCE</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92978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1000"/>
                                        <p:tgtEl>
                                          <p:spTgt spid="2"/>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wipe(left)">
                                      <p:cBhvr>
                                        <p:cTn id="15" dur="750"/>
                                        <p:tgtEl>
                                          <p:spTgt spid="39"/>
                                        </p:tgtEl>
                                      </p:cBhvr>
                                    </p:animEffect>
                                  </p:childTnLst>
                                </p:cTn>
                              </p:par>
                              <p:par>
                                <p:cTn id="16" presetID="22" presetClass="entr" presetSubtype="8" fill="hold" nodeType="withEffect">
                                  <p:stCondLst>
                                    <p:cond delay="0"/>
                                  </p:stCondLst>
                                  <p:childTnLst>
                                    <p:set>
                                      <p:cBhvr>
                                        <p:cTn id="17" dur="1" fill="hold">
                                          <p:stCondLst>
                                            <p:cond delay="0"/>
                                          </p:stCondLst>
                                        </p:cTn>
                                        <p:tgtEl>
                                          <p:spTgt spid="62"/>
                                        </p:tgtEl>
                                        <p:attrNameLst>
                                          <p:attrName>style.visibility</p:attrName>
                                        </p:attrNameLst>
                                      </p:cBhvr>
                                      <p:to>
                                        <p:strVal val="visible"/>
                                      </p:to>
                                    </p:set>
                                    <p:animEffect transition="in" filter="wipe(left)">
                                      <p:cBhvr>
                                        <p:cTn id="18" dur="750"/>
                                        <p:tgtEl>
                                          <p:spTgt spid="62"/>
                                        </p:tgtEl>
                                      </p:cBhvr>
                                    </p:animEffect>
                                  </p:childTnLst>
                                </p:cTn>
                              </p:par>
                              <p:par>
                                <p:cTn id="19" presetID="22" presetClass="entr" presetSubtype="8" fill="hold" nodeType="with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750"/>
                                        <p:tgtEl>
                                          <p:spTgt spid="57"/>
                                        </p:tgtEl>
                                      </p:cBhvr>
                                    </p:animEffect>
                                  </p:childTnLst>
                                </p:cTn>
                              </p:par>
                            </p:childTnLst>
                          </p:cTn>
                        </p:par>
                        <p:par>
                          <p:cTn id="22" fill="hold">
                            <p:stCondLst>
                              <p:cond delay="2250"/>
                            </p:stCondLst>
                            <p:childTnLst>
                              <p:par>
                                <p:cTn id="23" presetID="22" presetClass="entr" presetSubtype="4"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1000"/>
                                        <p:tgtEl>
                                          <p:spTgt spid="4"/>
                                        </p:tgtEl>
                                      </p:cBhvr>
                                    </p:animEffect>
                                  </p:childTnLst>
                                </p:cTn>
                              </p:par>
                            </p:childTnLst>
                          </p:cTn>
                        </p:par>
                        <p:par>
                          <p:cTn id="26" fill="hold">
                            <p:stCondLst>
                              <p:cond delay="3250"/>
                            </p:stCondLst>
                            <p:childTnLst>
                              <p:par>
                                <p:cTn id="27" presetID="10" presetClass="entr" presetSubtype="0" fill="hold" grpId="0" nodeType="after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500"/>
                                        <p:tgtEl>
                                          <p:spTgt spid="6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fade">
                                      <p:cBhvr>
                                        <p:cTn id="32" dur="500"/>
                                        <p:tgtEl>
                                          <p:spTgt spid="6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60" grpId="0"/>
      <p:bldP spid="6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82000"/>
          </a:schemeClr>
        </a:solidFill>
        <a:effectLst/>
      </p:bgPr>
    </p:bg>
    <p:spTree>
      <p:nvGrpSpPr>
        <p:cNvPr id="1" name=""/>
        <p:cNvGrpSpPr/>
        <p:nvPr/>
      </p:nvGrpSpPr>
      <p:grpSpPr>
        <a:xfrm>
          <a:off x="0" y="0"/>
          <a:ext cx="0" cy="0"/>
          <a:chOff x="0" y="0"/>
          <a:chExt cx="0" cy="0"/>
        </a:xfrm>
      </p:grpSpPr>
      <p:grpSp>
        <p:nvGrpSpPr>
          <p:cNvPr id="40" name="Group 39"/>
          <p:cNvGrpSpPr/>
          <p:nvPr/>
        </p:nvGrpSpPr>
        <p:grpSpPr>
          <a:xfrm>
            <a:off x="0" y="0"/>
            <a:ext cx="12211050" cy="6858000"/>
            <a:chOff x="80210" y="-1624914"/>
            <a:chExt cx="12211050" cy="6621641"/>
          </a:xfrm>
        </p:grpSpPr>
        <p:pic>
          <p:nvPicPr>
            <p:cNvPr id="41" name="Picture 40"/>
            <p:cNvPicPr>
              <a:picLocks noChangeAspect="1"/>
            </p:cNvPicPr>
            <p:nvPr/>
          </p:nvPicPr>
          <p:blipFill rotWithShape="1">
            <a:blip r:embed="rId3">
              <a:extLst>
                <a:ext uri="{28A0092B-C50C-407E-A947-70E740481C1C}">
                  <a14:useLocalDpi xmlns:a14="http://schemas.microsoft.com/office/drawing/2010/main" val="0"/>
                </a:ext>
              </a:extLst>
            </a:blip>
            <a:srcRect l="7434" t="8858" r="2086" b="279"/>
            <a:stretch/>
          </p:blipFill>
          <p:spPr>
            <a:xfrm>
              <a:off x="80210" y="-1624914"/>
              <a:ext cx="12211050" cy="6621641"/>
            </a:xfrm>
            <a:prstGeom prst="rect">
              <a:avLst/>
            </a:prstGeom>
            <a:effectLst>
              <a:glow>
                <a:schemeClr val="accent1"/>
              </a:glow>
            </a:effectLst>
          </p:spPr>
        </p:pic>
        <p:sp>
          <p:nvSpPr>
            <p:cNvPr id="42" name="Rectangle 41"/>
            <p:cNvSpPr/>
            <p:nvPr/>
          </p:nvSpPr>
          <p:spPr>
            <a:xfrm>
              <a:off x="82115" y="-1624914"/>
              <a:ext cx="12207240" cy="662164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2439923" y="1492703"/>
            <a:ext cx="2446974" cy="5360953"/>
            <a:chOff x="2439923" y="1492703"/>
            <a:chExt cx="2446974" cy="5360953"/>
          </a:xfrm>
        </p:grpSpPr>
        <p:sp>
          <p:nvSpPr>
            <p:cNvPr id="23" name="Rectangle 22"/>
            <p:cNvSpPr/>
            <p:nvPr/>
          </p:nvSpPr>
          <p:spPr>
            <a:xfrm>
              <a:off x="2445449" y="1492703"/>
              <a:ext cx="2441448" cy="5360953"/>
            </a:xfrm>
            <a:prstGeom prst="rect">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Box 2"/>
            <p:cNvSpPr txBox="1">
              <a:spLocks noChangeArrowheads="1"/>
            </p:cNvSpPr>
            <p:nvPr/>
          </p:nvSpPr>
          <p:spPr bwMode="auto">
            <a:xfrm>
              <a:off x="2439923" y="3197512"/>
              <a:ext cx="2446974" cy="1160164"/>
            </a:xfrm>
            <a:prstGeom prst="rect">
              <a:avLst/>
            </a:prstGeom>
            <a:noFill/>
            <a:ln w="9525">
              <a:noFill/>
              <a:miter lim="800000"/>
              <a:headEnd/>
              <a:tailEnd/>
            </a:ln>
          </p:spPr>
          <p:txBody>
            <a:bodyPr rot="0" vert="horz" wrap="square" lIns="91440" tIns="45720" rIns="91440" bIns="45720" anchor="ctr" anchorCtr="0">
              <a:noAutofit/>
            </a:bodyPr>
            <a:lstStyle/>
            <a:p>
              <a:pPr marL="0" marR="0" algn="ctr">
                <a:spcBef>
                  <a:spcPts val="0"/>
                </a:spcBef>
                <a:spcAft>
                  <a:spcPts val="0"/>
                </a:spcAft>
              </a:pPr>
              <a:r>
                <a:rPr lang="en-US" sz="20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RACIAL JUSTICE CONSULTANCY WITH </a:t>
              </a:r>
              <a:r>
                <a:rPr lang="en-US" sz="2000" b="1" dirty="0" smtClean="0">
                  <a:solidFill>
                    <a:srgbClr val="329998"/>
                  </a:solidFill>
                  <a:latin typeface="Calibri" panose="020F0502020204030204" pitchFamily="34" charset="0"/>
                  <a:ea typeface="Calibri" panose="020F0502020204030204" pitchFamily="34" charset="0"/>
                  <a:cs typeface="Times New Roman" panose="02020603050405020304" pitchFamily="18" charset="0"/>
                </a:rPr>
                <a:t>SUSAN NAIMARK </a:t>
              </a:r>
              <a:r>
                <a:rPr lang="en-US" sz="20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AND </a:t>
              </a:r>
              <a:r>
                <a:rPr lang="en-US" sz="2000" b="1" dirty="0" smtClean="0">
                  <a:solidFill>
                    <a:srgbClr val="329998"/>
                  </a:solidFill>
                  <a:latin typeface="Calibri" panose="020F0502020204030204" pitchFamily="34" charset="0"/>
                  <a:ea typeface="Calibri" panose="020F0502020204030204" pitchFamily="34" charset="0"/>
                  <a:cs typeface="Times New Roman" panose="02020603050405020304" pitchFamily="18" charset="0"/>
                </a:rPr>
                <a:t>CURDINA HILL</a:t>
              </a:r>
              <a:endParaRPr lang="en-US" sz="2000" dirty="0">
                <a:solidFill>
                  <a:srgbClr val="329998"/>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4" name="Rectangle 33"/>
            <p:cNvSpPr/>
            <p:nvPr/>
          </p:nvSpPr>
          <p:spPr>
            <a:xfrm>
              <a:off x="2559828" y="1982470"/>
              <a:ext cx="2139304" cy="923330"/>
            </a:xfrm>
            <a:prstGeom prst="rect">
              <a:avLst/>
            </a:prstGeom>
            <a:noFill/>
          </p:spPr>
          <p:txBody>
            <a:bodyPr wrap="none" lIns="91440" tIns="45720" rIns="91440" bIns="45720">
              <a:spAutoFit/>
            </a:bodyPr>
            <a:lstStyle/>
            <a:p>
              <a:pPr algn="ctr"/>
              <a:r>
                <a:rPr lang="en-US" sz="5400" b="0" cap="none" spc="0" dirty="0" smtClean="0">
                  <a:ln w="57150">
                    <a:solidFill>
                      <a:srgbClr val="329998"/>
                    </a:solidFill>
                  </a:ln>
                  <a:solidFill>
                    <a:srgbClr val="329998"/>
                  </a:solidFill>
                </a:rPr>
                <a:t>1 YEAR</a:t>
              </a:r>
              <a:endParaRPr lang="en-US" sz="5400" b="0" cap="none" spc="0" dirty="0">
                <a:ln w="57150">
                  <a:solidFill>
                    <a:srgbClr val="329998"/>
                  </a:solidFill>
                </a:ln>
                <a:solidFill>
                  <a:srgbClr val="329998"/>
                </a:solidFill>
              </a:endParaRPr>
            </a:p>
          </p:txBody>
        </p:sp>
      </p:grpSp>
      <p:sp>
        <p:nvSpPr>
          <p:cNvPr id="35" name="Text Box 2"/>
          <p:cNvSpPr txBox="1">
            <a:spLocks noChangeArrowheads="1"/>
          </p:cNvSpPr>
          <p:nvPr/>
        </p:nvSpPr>
        <p:spPr bwMode="auto">
          <a:xfrm>
            <a:off x="4880547" y="4247137"/>
            <a:ext cx="2400791" cy="2498592"/>
          </a:xfrm>
          <a:prstGeom prst="rect">
            <a:avLst/>
          </a:prstGeom>
          <a:noFill/>
          <a:ln w="9525">
            <a:noFill/>
            <a:miter lim="800000"/>
            <a:headEnd/>
            <a:tailEnd/>
          </a:ln>
        </p:spPr>
        <p:txBody>
          <a:bodyPr rot="0" vert="horz" wrap="square" lIns="91440" tIns="45720" rIns="91440" bIns="45720" anchor="t" anchorCtr="0">
            <a:noAutofit/>
          </a:bodyPr>
          <a:lstStyle/>
          <a:p>
            <a:pPr marR="0" algn="ctr">
              <a:spcBef>
                <a:spcPts val="0"/>
              </a:spcBef>
              <a:spcAft>
                <a:spcPts val="0"/>
              </a:spcAft>
            </a:pPr>
            <a:r>
              <a:rPr lang="en-US" b="1" dirty="0" smtClean="0">
                <a:solidFill>
                  <a:srgbClr val="329998"/>
                </a:solidFill>
                <a:latin typeface="Calibri" panose="020F0502020204030204" pitchFamily="34" charset="0"/>
                <a:ea typeface="Calibri" panose="020F0502020204030204" pitchFamily="34" charset="0"/>
                <a:cs typeface="Times New Roman" panose="02020603050405020304" pitchFamily="18" charset="0"/>
              </a:rPr>
              <a:t>HOW WE WORK TOGETHER</a:t>
            </a:r>
          </a:p>
          <a:p>
            <a:pPr marR="0" algn="ctr">
              <a:spcBef>
                <a:spcPts val="0"/>
              </a:spcBef>
              <a:spcAft>
                <a:spcPts val="0"/>
              </a:spcAft>
            </a:pPr>
            <a:endParaRPr lang="en-US"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marL="174625" marR="0" indent="-174625" algn="ctr">
              <a:spcBef>
                <a:spcPts val="0"/>
              </a:spcBef>
              <a:spcAft>
                <a:spcPts val="0"/>
              </a:spcAft>
              <a:buFont typeface="Arial" panose="020B0604020202020204" pitchFamily="34" charset="0"/>
              <a:buChar char="•"/>
            </a:pPr>
            <a:r>
              <a:rPr lang="en-US" dirty="0" smtClean="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Change meeting times</a:t>
            </a:r>
          </a:p>
          <a:p>
            <a:pPr marL="174625" marR="0" indent="-174625" algn="ctr">
              <a:spcBef>
                <a:spcPts val="0"/>
              </a:spcBef>
              <a:spcAft>
                <a:spcPts val="0"/>
              </a:spcAft>
              <a:buFont typeface="Arial" panose="020B0604020202020204" pitchFamily="34" charset="0"/>
              <a:buChar char="•"/>
            </a:pPr>
            <a:endParaRPr lang="en-US" dirty="0" smtClean="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174625" marR="0" indent="-174625" algn="ctr">
              <a:spcBef>
                <a:spcPts val="0"/>
              </a:spcBef>
              <a:spcAft>
                <a:spcPts val="0"/>
              </a:spcAft>
              <a:buFont typeface="Arial" panose="020B0604020202020204" pitchFamily="34" charset="0"/>
              <a:buChar char="•"/>
            </a:pPr>
            <a:r>
              <a:rPr lang="en-US"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Meet coalitions where they are</a:t>
            </a:r>
            <a:endParaRPr lang="en-US"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631825" lvl="1" indent="-174625" algn="ctr">
              <a:buFont typeface="Arial" panose="020B0604020202020204" pitchFamily="34" charset="0"/>
              <a:buChar char="•"/>
            </a:pPr>
            <a:endParaRPr lang="en-US"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Text Box 2"/>
          <p:cNvSpPr txBox="1">
            <a:spLocks noChangeArrowheads="1"/>
          </p:cNvSpPr>
          <p:nvPr/>
        </p:nvSpPr>
        <p:spPr bwMode="auto">
          <a:xfrm>
            <a:off x="7319772" y="2048964"/>
            <a:ext cx="2435093" cy="4664658"/>
          </a:xfrm>
          <a:prstGeom prst="rect">
            <a:avLst/>
          </a:prstGeom>
          <a:noFill/>
          <a:ln w="9525">
            <a:noFill/>
            <a:miter lim="800000"/>
            <a:headEnd/>
            <a:tailEnd/>
          </a:ln>
        </p:spPr>
        <p:txBody>
          <a:bodyPr rot="0" vert="horz" wrap="square" lIns="91440" tIns="45720" rIns="91440" bIns="45720" anchor="t" anchorCtr="0">
            <a:noAutofit/>
          </a:bodyPr>
          <a:lstStyle/>
          <a:p>
            <a:pPr marR="0" algn="ctr">
              <a:spcBef>
                <a:spcPts val="0"/>
              </a:spcBef>
              <a:spcAft>
                <a:spcPts val="0"/>
              </a:spcAft>
            </a:pPr>
            <a:r>
              <a:rPr lang="en-US" b="1" dirty="0" smtClean="0">
                <a:solidFill>
                  <a:srgbClr val="5B9BD5"/>
                </a:solidFill>
                <a:ea typeface="Calibri" panose="020F0502020204030204" pitchFamily="34" charset="0"/>
                <a:cs typeface="Times New Roman" panose="02020603050405020304" pitchFamily="18" charset="0"/>
              </a:rPr>
              <a:t>GRASSROOTS LEADERSHIP DEVELOPMENT</a:t>
            </a:r>
          </a:p>
          <a:p>
            <a:pPr marR="0" algn="ctr">
              <a:spcBef>
                <a:spcPts val="0"/>
              </a:spcBef>
              <a:spcAft>
                <a:spcPts val="0"/>
              </a:spcAft>
            </a:pPr>
            <a:endParaRPr lang="en-US" b="1" dirty="0" smtClean="0">
              <a:solidFill>
                <a:schemeClr val="tx1">
                  <a:lumMod val="65000"/>
                  <a:lumOff val="35000"/>
                </a:schemeClr>
              </a:solidFill>
              <a:ea typeface="Calibri" panose="020F0502020204030204" pitchFamily="34" charset="0"/>
              <a:cs typeface="Times New Roman" panose="02020603050405020304" pitchFamily="18" charset="0"/>
            </a:endParaRPr>
          </a:p>
          <a:p>
            <a:pPr marL="174625" marR="0" indent="-174625" algn="ctr">
              <a:spcBef>
                <a:spcPts val="0"/>
              </a:spcBef>
              <a:spcAft>
                <a:spcPts val="0"/>
              </a:spcAft>
              <a:buFont typeface="Arial" panose="020B0604020202020204" pitchFamily="34" charset="0"/>
              <a:buChar char="•"/>
            </a:pPr>
            <a:r>
              <a:rPr lang="en-US" dirty="0">
                <a:solidFill>
                  <a:schemeClr val="tx1">
                    <a:lumMod val="65000"/>
                    <a:lumOff val="35000"/>
                  </a:schemeClr>
                </a:solidFill>
              </a:rPr>
              <a:t>I</a:t>
            </a:r>
            <a:r>
              <a:rPr lang="en-US" dirty="0" smtClean="0">
                <a:solidFill>
                  <a:schemeClr val="tx1">
                    <a:lumMod val="65000"/>
                    <a:lumOff val="35000"/>
                  </a:schemeClr>
                </a:solidFill>
              </a:rPr>
              <a:t>dentify </a:t>
            </a:r>
            <a:r>
              <a:rPr lang="en-US" dirty="0">
                <a:solidFill>
                  <a:schemeClr val="tx1">
                    <a:lumMod val="65000"/>
                    <a:lumOff val="35000"/>
                  </a:schemeClr>
                </a:solidFill>
              </a:rPr>
              <a:t>leaders, tools, resources and </a:t>
            </a:r>
            <a:r>
              <a:rPr lang="en-US" dirty="0" smtClean="0">
                <a:solidFill>
                  <a:schemeClr val="tx1">
                    <a:lumMod val="65000"/>
                    <a:lumOff val="35000"/>
                  </a:schemeClr>
                </a:solidFill>
              </a:rPr>
              <a:t>partners to see what’s happening in communities</a:t>
            </a:r>
          </a:p>
          <a:p>
            <a:pPr marR="0" algn="ctr">
              <a:spcBef>
                <a:spcPts val="0"/>
              </a:spcBef>
              <a:spcAft>
                <a:spcPts val="0"/>
              </a:spcAft>
            </a:pPr>
            <a:endParaRPr lang="en-US" dirty="0" smtClean="0">
              <a:solidFill>
                <a:schemeClr val="tx1">
                  <a:lumMod val="65000"/>
                  <a:lumOff val="35000"/>
                </a:schemeClr>
              </a:solidFill>
            </a:endParaRPr>
          </a:p>
          <a:p>
            <a:pPr marL="174625" marR="0" indent="-174625" algn="ctr">
              <a:spcBef>
                <a:spcPts val="0"/>
              </a:spcBef>
              <a:spcAft>
                <a:spcPts val="0"/>
              </a:spcAft>
              <a:buFont typeface="Arial" panose="020B0604020202020204" pitchFamily="34" charset="0"/>
              <a:buChar char="•"/>
            </a:pPr>
            <a:r>
              <a:rPr lang="en-US" dirty="0" smtClean="0">
                <a:solidFill>
                  <a:schemeClr val="tx1">
                    <a:lumMod val="65000"/>
                    <a:lumOff val="35000"/>
                  </a:schemeClr>
                </a:solidFill>
              </a:rPr>
              <a:t>Create </a:t>
            </a:r>
            <a:r>
              <a:rPr lang="en-US" dirty="0">
                <a:solidFill>
                  <a:schemeClr val="tx1">
                    <a:lumMod val="65000"/>
                    <a:lumOff val="35000"/>
                  </a:schemeClr>
                </a:solidFill>
              </a:rPr>
              <a:t>platforms for institutions and community voices to connect to work on changing the power structure</a:t>
            </a:r>
          </a:p>
          <a:p>
            <a:pPr marR="0" algn="ctr">
              <a:spcBef>
                <a:spcPts val="0"/>
              </a:spcBef>
              <a:spcAft>
                <a:spcPts val="0"/>
              </a:spcAft>
            </a:pPr>
            <a:endParaRPr lang="en-US" b="1" dirty="0">
              <a:solidFill>
                <a:schemeClr val="tx1">
                  <a:lumMod val="65000"/>
                  <a:lumOff val="35000"/>
                </a:schemeClr>
              </a:solidFill>
              <a:effectLst/>
              <a:ea typeface="Calibri" panose="020F0502020204030204" pitchFamily="34" charset="0"/>
              <a:cs typeface="Times New Roman" panose="02020603050405020304" pitchFamily="18" charset="0"/>
            </a:endParaRPr>
          </a:p>
        </p:txBody>
      </p:sp>
      <p:sp>
        <p:nvSpPr>
          <p:cNvPr id="37" name="Text Box 2"/>
          <p:cNvSpPr txBox="1">
            <a:spLocks noChangeArrowheads="1"/>
          </p:cNvSpPr>
          <p:nvPr/>
        </p:nvSpPr>
        <p:spPr bwMode="auto">
          <a:xfrm>
            <a:off x="9769470" y="2599303"/>
            <a:ext cx="2420290" cy="4416937"/>
          </a:xfrm>
          <a:prstGeom prst="rect">
            <a:avLst/>
          </a:prstGeom>
          <a:noFill/>
          <a:ln w="9525">
            <a:noFill/>
            <a:miter lim="800000"/>
            <a:headEnd/>
            <a:tailEnd/>
          </a:ln>
        </p:spPr>
        <p:txBody>
          <a:bodyPr rot="0" vert="horz" wrap="square" lIns="91440" tIns="45720" rIns="91440" bIns="45720" anchor="t" anchorCtr="0">
            <a:noAutofit/>
          </a:bodyPr>
          <a:lstStyle/>
          <a:p>
            <a:pPr lvl="0" algn="ctr"/>
            <a:r>
              <a:rPr lang="en-US" b="1" dirty="0" smtClean="0">
                <a:solidFill>
                  <a:srgbClr val="767171"/>
                </a:solidFill>
              </a:rPr>
              <a:t>DECISION</a:t>
            </a:r>
          </a:p>
          <a:p>
            <a:pPr lvl="0" algn="ctr"/>
            <a:r>
              <a:rPr lang="en-US" b="1" dirty="0" smtClean="0">
                <a:solidFill>
                  <a:srgbClr val="767171"/>
                </a:solidFill>
              </a:rPr>
              <a:t> MAKING</a:t>
            </a:r>
          </a:p>
          <a:p>
            <a:pPr lvl="0"/>
            <a:endParaRPr lang="en-US" b="1" dirty="0">
              <a:solidFill>
                <a:schemeClr val="tx1">
                  <a:lumMod val="65000"/>
                  <a:lumOff val="35000"/>
                </a:schemeClr>
              </a:solidFill>
            </a:endParaRPr>
          </a:p>
          <a:p>
            <a:pPr marL="174625" marR="0" indent="-174625" algn="ctr">
              <a:spcBef>
                <a:spcPts val="0"/>
              </a:spcBef>
              <a:spcAft>
                <a:spcPts val="0"/>
              </a:spcAft>
              <a:buFont typeface="Arial" panose="020B0604020202020204" pitchFamily="34" charset="0"/>
              <a:buChar char="•"/>
            </a:pPr>
            <a:r>
              <a:rPr lang="en-US" dirty="0">
                <a:solidFill>
                  <a:schemeClr val="tx1">
                    <a:lumMod val="65000"/>
                    <a:lumOff val="35000"/>
                  </a:schemeClr>
                </a:solidFill>
              </a:rPr>
              <a:t>P</a:t>
            </a:r>
            <a:r>
              <a:rPr lang="en-US" dirty="0" smtClean="0">
                <a:solidFill>
                  <a:schemeClr val="tx1">
                    <a:lumMod val="65000"/>
                    <a:lumOff val="35000"/>
                  </a:schemeClr>
                </a:solidFill>
              </a:rPr>
              <a:t>romote </a:t>
            </a:r>
            <a:r>
              <a:rPr lang="en-US" dirty="0">
                <a:solidFill>
                  <a:schemeClr val="tx1">
                    <a:lumMod val="65000"/>
                    <a:lumOff val="35000"/>
                  </a:schemeClr>
                </a:solidFill>
              </a:rPr>
              <a:t>allocation of funds for training and </a:t>
            </a:r>
            <a:r>
              <a:rPr lang="en-US" dirty="0" smtClean="0">
                <a:solidFill>
                  <a:schemeClr val="tx1">
                    <a:lumMod val="65000"/>
                    <a:lumOff val="35000"/>
                  </a:schemeClr>
                </a:solidFill>
              </a:rPr>
              <a:t>stipends</a:t>
            </a:r>
          </a:p>
          <a:p>
            <a:pPr marL="174625" marR="0" indent="-174625" algn="ctr">
              <a:spcBef>
                <a:spcPts val="0"/>
              </a:spcBef>
              <a:spcAft>
                <a:spcPts val="0"/>
              </a:spcAft>
              <a:buFont typeface="Arial" panose="020B0604020202020204" pitchFamily="34" charset="0"/>
              <a:buChar char="•"/>
            </a:pPr>
            <a:endParaRPr lang="en-US" dirty="0" smtClean="0">
              <a:solidFill>
                <a:schemeClr val="tx1">
                  <a:lumMod val="65000"/>
                  <a:lumOff val="35000"/>
                </a:schemeClr>
              </a:solidFill>
            </a:endParaRPr>
          </a:p>
          <a:p>
            <a:pPr marL="174625" marR="0" indent="-174625" algn="ctr">
              <a:spcBef>
                <a:spcPts val="0"/>
              </a:spcBef>
              <a:spcAft>
                <a:spcPts val="0"/>
              </a:spcAft>
              <a:buFont typeface="Arial" panose="020B0604020202020204" pitchFamily="34" charset="0"/>
              <a:buChar char="•"/>
            </a:pPr>
            <a:r>
              <a:rPr lang="en-US" dirty="0" smtClean="0">
                <a:solidFill>
                  <a:schemeClr val="tx1">
                    <a:lumMod val="65000"/>
                    <a:lumOff val="35000"/>
                  </a:schemeClr>
                </a:solidFill>
              </a:rPr>
              <a:t>Continue </a:t>
            </a:r>
            <a:r>
              <a:rPr lang="en-US" dirty="0">
                <a:solidFill>
                  <a:schemeClr val="tx1">
                    <a:lumMod val="65000"/>
                    <a:lumOff val="35000"/>
                  </a:schemeClr>
                </a:solidFill>
              </a:rPr>
              <a:t>to advocate for infrastructure funding</a:t>
            </a:r>
            <a:r>
              <a:rPr lang="en-US" dirty="0" smtClean="0">
                <a:solidFill>
                  <a:schemeClr val="tx1">
                    <a:lumMod val="65000"/>
                    <a:lumOff val="35000"/>
                  </a:schemeClr>
                </a:solidFill>
              </a:rPr>
              <a:t>,</a:t>
            </a:r>
          </a:p>
          <a:p>
            <a:pPr marL="174625" marR="0" indent="-174625" algn="ctr">
              <a:spcBef>
                <a:spcPts val="0"/>
              </a:spcBef>
              <a:spcAft>
                <a:spcPts val="0"/>
              </a:spcAft>
              <a:buFont typeface="Arial" panose="020B0604020202020204" pitchFamily="34" charset="0"/>
              <a:buChar char="•"/>
            </a:pPr>
            <a:endParaRPr lang="en-US" dirty="0" smtClean="0">
              <a:solidFill>
                <a:schemeClr val="tx1">
                  <a:lumMod val="65000"/>
                  <a:lumOff val="35000"/>
                </a:schemeClr>
              </a:solidFill>
            </a:endParaRPr>
          </a:p>
          <a:p>
            <a:pPr marL="174625" marR="0" indent="-174625" algn="ctr">
              <a:spcBef>
                <a:spcPts val="0"/>
              </a:spcBef>
              <a:spcAft>
                <a:spcPts val="0"/>
              </a:spcAft>
              <a:buFont typeface="Arial" panose="020B0604020202020204" pitchFamily="34" charset="0"/>
              <a:buChar char="•"/>
            </a:pPr>
            <a:r>
              <a:rPr lang="en-US" dirty="0" smtClean="0">
                <a:solidFill>
                  <a:schemeClr val="tx1">
                    <a:lumMod val="65000"/>
                    <a:lumOff val="35000"/>
                  </a:schemeClr>
                </a:solidFill>
              </a:rPr>
              <a:t>Actively </a:t>
            </a:r>
            <a:r>
              <a:rPr lang="en-US" dirty="0">
                <a:solidFill>
                  <a:schemeClr val="tx1">
                    <a:lumMod val="65000"/>
                    <a:lumOff val="35000"/>
                  </a:schemeClr>
                </a:solidFill>
              </a:rPr>
              <a:t>recruit for SC vacancies and leadership positions</a:t>
            </a:r>
          </a:p>
          <a:p>
            <a:pPr marL="631825" lvl="1" indent="-174625" algn="ctr">
              <a:buFont typeface="Arial" panose="020B0604020202020204" pitchFamily="34" charset="0"/>
              <a:buChar char="•"/>
            </a:pPr>
            <a:endParaRPr lang="en-US"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8" name="Pentagon 47"/>
          <p:cNvSpPr/>
          <p:nvPr/>
        </p:nvSpPr>
        <p:spPr>
          <a:xfrm>
            <a:off x="0" y="1492703"/>
            <a:ext cx="2655653" cy="429768"/>
          </a:xfrm>
          <a:prstGeom prst="homePlate">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 Box 2"/>
          <p:cNvSpPr txBox="1">
            <a:spLocks noChangeArrowheads="1"/>
          </p:cNvSpPr>
          <p:nvPr/>
        </p:nvSpPr>
        <p:spPr bwMode="auto">
          <a:xfrm>
            <a:off x="-55417" y="1492704"/>
            <a:ext cx="2443055" cy="429768"/>
          </a:xfrm>
          <a:prstGeom prst="rect">
            <a:avLst/>
          </a:prstGeom>
          <a:noFill/>
          <a:ln w="9525">
            <a:noFill/>
            <a:miter lim="800000"/>
            <a:headEnd/>
            <a:tailEnd/>
          </a:ln>
        </p:spPr>
        <p:txBody>
          <a:bodyPr rot="0" vert="horz" wrap="square" lIns="91440" tIns="45720" rIns="91440" bIns="45720" anchor="ctr" anchorCtr="0">
            <a:noAutofit/>
          </a:bodyPr>
          <a:lstStyle/>
          <a:p>
            <a:pPr marL="0" marR="0">
              <a:spcBef>
                <a:spcPts val="0"/>
              </a:spcBef>
              <a:spcAft>
                <a:spcPts val="0"/>
              </a:spcAft>
            </a:pP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RACIAL EQUITY</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8" name="Group 7"/>
          <p:cNvGrpSpPr/>
          <p:nvPr/>
        </p:nvGrpSpPr>
        <p:grpSpPr>
          <a:xfrm>
            <a:off x="4195478" y="1332280"/>
            <a:ext cx="6948256" cy="2846020"/>
            <a:chOff x="4195478" y="1325930"/>
            <a:chExt cx="6948256" cy="2846020"/>
          </a:xfrm>
        </p:grpSpPr>
        <p:cxnSp>
          <p:nvCxnSpPr>
            <p:cNvPr id="25" name="Straight Connector 24"/>
            <p:cNvCxnSpPr/>
            <p:nvPr/>
          </p:nvCxnSpPr>
          <p:spPr>
            <a:xfrm flipV="1">
              <a:off x="4195478" y="1492703"/>
              <a:ext cx="6745238" cy="49802"/>
            </a:xfrm>
            <a:prstGeom prst="line">
              <a:avLst/>
            </a:prstGeom>
            <a:solidFill>
              <a:srgbClr val="FED65C"/>
            </a:solidFill>
            <a:ln w="114300">
              <a:solidFill>
                <a:srgbClr val="FED65C"/>
              </a:solidFill>
            </a:ln>
          </p:spPr>
          <p:style>
            <a:lnRef idx="3">
              <a:schemeClr val="accent1"/>
            </a:lnRef>
            <a:fillRef idx="0">
              <a:schemeClr val="accent1"/>
            </a:fillRef>
            <a:effectRef idx="2">
              <a:schemeClr val="accent1"/>
            </a:effectRef>
            <a:fontRef idx="minor">
              <a:schemeClr val="tx1"/>
            </a:fontRef>
          </p:style>
        </p:cxnSp>
        <p:sp>
          <p:nvSpPr>
            <p:cNvPr id="27" name="Oval 26"/>
            <p:cNvSpPr/>
            <p:nvPr/>
          </p:nvSpPr>
          <p:spPr>
            <a:xfrm>
              <a:off x="5915842" y="1354560"/>
              <a:ext cx="342900" cy="333545"/>
            </a:xfrm>
            <a:prstGeom prst="ellipse">
              <a:avLst/>
            </a:prstGeom>
            <a:solidFill>
              <a:srgbClr val="FED65C"/>
            </a:solidFill>
            <a:ln>
              <a:solidFill>
                <a:srgbClr val="FED6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8365868" y="1325930"/>
              <a:ext cx="342900" cy="333545"/>
            </a:xfrm>
            <a:prstGeom prst="ellipse">
              <a:avLst/>
            </a:prstGeom>
            <a:solidFill>
              <a:srgbClr val="FED65C"/>
            </a:solidFill>
            <a:ln>
              <a:solidFill>
                <a:srgbClr val="FED6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0800834" y="1340981"/>
              <a:ext cx="342900" cy="333545"/>
            </a:xfrm>
            <a:prstGeom prst="ellipse">
              <a:avLst/>
            </a:prstGeom>
            <a:solidFill>
              <a:srgbClr val="FED65C"/>
            </a:solidFill>
            <a:ln>
              <a:solidFill>
                <a:srgbClr val="FED6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p:nvCxnSpPr>
          <p:spPr>
            <a:xfrm flipV="1">
              <a:off x="6096000" y="1580598"/>
              <a:ext cx="2669" cy="2591352"/>
            </a:xfrm>
            <a:prstGeom prst="line">
              <a:avLst/>
            </a:prstGeom>
            <a:ln w="76200">
              <a:solidFill>
                <a:srgbClr val="FED65C"/>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0972687" y="1542505"/>
              <a:ext cx="6463" cy="1024717"/>
            </a:xfrm>
            <a:prstGeom prst="line">
              <a:avLst/>
            </a:prstGeom>
            <a:ln w="76200">
              <a:solidFill>
                <a:srgbClr val="FED65C"/>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8526556" y="1492702"/>
              <a:ext cx="10762" cy="554818"/>
            </a:xfrm>
            <a:prstGeom prst="line">
              <a:avLst/>
            </a:prstGeom>
            <a:ln w="76200">
              <a:solidFill>
                <a:srgbClr val="FED65C"/>
              </a:solidFill>
            </a:ln>
          </p:spPr>
          <p:style>
            <a:lnRef idx="1">
              <a:schemeClr val="accent1"/>
            </a:lnRef>
            <a:fillRef idx="0">
              <a:schemeClr val="accent1"/>
            </a:fillRef>
            <a:effectRef idx="0">
              <a:schemeClr val="accent1"/>
            </a:effectRef>
            <a:fontRef idx="minor">
              <a:schemeClr val="tx1"/>
            </a:fontRef>
          </p:style>
        </p:cxnSp>
      </p:grpSp>
      <p:sp>
        <p:nvSpPr>
          <p:cNvPr id="43" name="Rectangle 42"/>
          <p:cNvSpPr/>
          <p:nvPr/>
        </p:nvSpPr>
        <p:spPr>
          <a:xfrm>
            <a:off x="2439924" y="6628365"/>
            <a:ext cx="2441448" cy="232016"/>
          </a:xfrm>
          <a:prstGeom prst="rect">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65C"/>
              </a:solidFill>
            </a:endParaRPr>
          </a:p>
        </p:txBody>
      </p:sp>
      <p:sp>
        <p:nvSpPr>
          <p:cNvPr id="44" name="Rectangle 43"/>
          <p:cNvSpPr/>
          <p:nvPr/>
        </p:nvSpPr>
        <p:spPr>
          <a:xfrm>
            <a:off x="0" y="6628365"/>
            <a:ext cx="2441448" cy="232016"/>
          </a:xfrm>
          <a:prstGeom prst="rect">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9759696" y="6628365"/>
            <a:ext cx="2441448" cy="23201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7319772" y="6628365"/>
            <a:ext cx="2441448" cy="232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879848" y="6628365"/>
            <a:ext cx="2441448" cy="232016"/>
          </a:xfrm>
          <a:prstGeom prst="rect">
            <a:avLst/>
          </a:prstGeom>
          <a:solidFill>
            <a:srgbClr val="32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517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wipe(left)">
                                      <p:cBhvr>
                                        <p:cTn id="7" dur="500"/>
                                        <p:tgtEl>
                                          <p:spTgt spid="5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left)">
                                      <p:cBhvr>
                                        <p:cTn id="10" dur="500"/>
                                        <p:tgtEl>
                                          <p:spTgt spid="48"/>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750"/>
                                        <p:tgtEl>
                                          <p:spTgt spid="7"/>
                                        </p:tgtEl>
                                      </p:cBhvr>
                                    </p:animEffect>
                                  </p:childTnLst>
                                </p:cTn>
                              </p:par>
                            </p:childTnLst>
                          </p:cTn>
                        </p:par>
                        <p:par>
                          <p:cTn id="15" fill="hold">
                            <p:stCondLst>
                              <p:cond delay="1250"/>
                            </p:stCondLst>
                            <p:childTnLst>
                              <p:par>
                                <p:cTn id="16" presetID="22" presetClass="entr" presetSubtype="8"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750"/>
                                        <p:tgtEl>
                                          <p:spTgt spid="8"/>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48" grpId="0" animBg="1"/>
      <p:bldP spid="5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alpha val="82000"/>
          </a:schemeClr>
        </a:solidFill>
        <a:effectLst/>
      </p:bgPr>
    </p:bg>
    <p:spTree>
      <p:nvGrpSpPr>
        <p:cNvPr id="1" name=""/>
        <p:cNvGrpSpPr/>
        <p:nvPr/>
      </p:nvGrpSpPr>
      <p:grpSpPr>
        <a:xfrm>
          <a:off x="0" y="0"/>
          <a:ext cx="0" cy="0"/>
          <a:chOff x="0" y="0"/>
          <a:chExt cx="0" cy="0"/>
        </a:xfrm>
      </p:grpSpPr>
      <p:grpSp>
        <p:nvGrpSpPr>
          <p:cNvPr id="40" name="Group 39"/>
          <p:cNvGrpSpPr/>
          <p:nvPr/>
        </p:nvGrpSpPr>
        <p:grpSpPr>
          <a:xfrm>
            <a:off x="0" y="0"/>
            <a:ext cx="12211050" cy="6858000"/>
            <a:chOff x="80210" y="-1624914"/>
            <a:chExt cx="12211050" cy="6621641"/>
          </a:xfrm>
        </p:grpSpPr>
        <p:pic>
          <p:nvPicPr>
            <p:cNvPr id="41" name="Picture 40"/>
            <p:cNvPicPr>
              <a:picLocks noChangeAspect="1"/>
            </p:cNvPicPr>
            <p:nvPr/>
          </p:nvPicPr>
          <p:blipFill rotWithShape="1">
            <a:blip r:embed="rId3">
              <a:extLst>
                <a:ext uri="{28A0092B-C50C-407E-A947-70E740481C1C}">
                  <a14:useLocalDpi xmlns:a14="http://schemas.microsoft.com/office/drawing/2010/main" val="0"/>
                </a:ext>
              </a:extLst>
            </a:blip>
            <a:srcRect l="7434" t="8858" r="2086" b="279"/>
            <a:stretch/>
          </p:blipFill>
          <p:spPr>
            <a:xfrm>
              <a:off x="80210" y="-1624914"/>
              <a:ext cx="12211050" cy="6621641"/>
            </a:xfrm>
            <a:prstGeom prst="rect">
              <a:avLst/>
            </a:prstGeom>
            <a:effectLst>
              <a:glow>
                <a:schemeClr val="accent1"/>
              </a:glow>
            </a:effectLst>
          </p:spPr>
        </p:pic>
        <p:sp>
          <p:nvSpPr>
            <p:cNvPr id="42" name="Rectangle 41"/>
            <p:cNvSpPr/>
            <p:nvPr/>
          </p:nvSpPr>
          <p:spPr>
            <a:xfrm>
              <a:off x="82115" y="-1624914"/>
              <a:ext cx="12207240" cy="662164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 name="Text Box 2"/>
          <p:cNvSpPr txBox="1">
            <a:spLocks noChangeArrowheads="1"/>
          </p:cNvSpPr>
          <p:nvPr/>
        </p:nvSpPr>
        <p:spPr bwMode="auto">
          <a:xfrm>
            <a:off x="4925824" y="718448"/>
            <a:ext cx="4866074" cy="1304412"/>
          </a:xfrm>
          <a:prstGeom prst="rect">
            <a:avLst/>
          </a:prstGeom>
          <a:noFill/>
          <a:ln w="9525">
            <a:noFill/>
            <a:miter lim="800000"/>
            <a:headEnd/>
            <a:tailEnd/>
          </a:ln>
        </p:spPr>
        <p:txBody>
          <a:bodyPr rot="0" vert="horz" wrap="square" lIns="91440" tIns="45720" rIns="91440" bIns="45720" anchor="t" anchorCtr="0">
            <a:noAutofit/>
          </a:bodyPr>
          <a:lstStyle/>
          <a:p>
            <a:pPr marL="174625" marR="0" indent="-174625">
              <a:spcBef>
                <a:spcPts val="0"/>
              </a:spcBef>
              <a:spcAft>
                <a:spcPts val="0"/>
              </a:spcAft>
              <a:buFont typeface="Arial" panose="020B0604020202020204" pitchFamily="34" charset="0"/>
              <a:buChar char="•"/>
            </a:pPr>
            <a:r>
              <a:rPr lang="en-US"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Volunteer Outreach Coordinator with Social Capital, Inc. </a:t>
            </a:r>
          </a:p>
          <a:p>
            <a:pPr marL="174625" marR="0" indent="-174625">
              <a:spcBef>
                <a:spcPts val="0"/>
              </a:spcBef>
              <a:spcAft>
                <a:spcPts val="0"/>
              </a:spcAft>
              <a:buFont typeface="Arial" panose="020B0604020202020204" pitchFamily="34" charset="0"/>
              <a:buChar char="•"/>
            </a:pPr>
            <a:r>
              <a:rPr lang="en-US"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Recruitment and retention of members</a:t>
            </a:r>
          </a:p>
          <a:p>
            <a:pPr marL="174625" marR="0" indent="-174625">
              <a:spcBef>
                <a:spcPts val="0"/>
              </a:spcBef>
              <a:spcAft>
                <a:spcPts val="0"/>
              </a:spcAft>
              <a:buFont typeface="Arial" panose="020B0604020202020204" pitchFamily="34" charset="0"/>
              <a:buChar char="•"/>
            </a:pPr>
            <a:r>
              <a:rPr lang="en-US"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BACH </a:t>
            </a:r>
            <a:r>
              <a:rPr lang="en-US" b="1" i="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Ambassadors </a:t>
            </a:r>
          </a:p>
          <a:p>
            <a:pPr marL="174625" marR="0" indent="-174625">
              <a:spcBef>
                <a:spcPts val="0"/>
              </a:spcBef>
              <a:spcAft>
                <a:spcPts val="0"/>
              </a:spcAft>
              <a:buFont typeface="Arial" panose="020B0604020202020204" pitchFamily="34" charset="0"/>
              <a:buChar char="•"/>
            </a:pPr>
            <a:r>
              <a:rPr lang="en-US"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Social media </a:t>
            </a:r>
            <a:r>
              <a:rPr lang="en-US" b="1"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p</a:t>
            </a:r>
            <a:r>
              <a:rPr lang="en-US"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lanning</a:t>
            </a:r>
          </a:p>
          <a:p>
            <a:pPr marL="174625" marR="0" indent="-174625">
              <a:spcBef>
                <a:spcPts val="0"/>
              </a:spcBef>
              <a:spcAft>
                <a:spcPts val="0"/>
              </a:spcAft>
              <a:buFont typeface="Arial" panose="020B0604020202020204" pitchFamily="34" charset="0"/>
              <a:buChar char="•"/>
            </a:pPr>
            <a:endParaRPr lang="en-US" b="1"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marL="174625" marR="0" indent="-174625">
              <a:spcBef>
                <a:spcPts val="0"/>
              </a:spcBef>
              <a:spcAft>
                <a:spcPts val="0"/>
              </a:spcAft>
            </a:pPr>
            <a:endParaRPr lang="en-US"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16" name="Group 115"/>
          <p:cNvGrpSpPr/>
          <p:nvPr/>
        </p:nvGrpSpPr>
        <p:grpSpPr>
          <a:xfrm>
            <a:off x="4385978" y="188763"/>
            <a:ext cx="2987040" cy="333545"/>
            <a:chOff x="6934200" y="3642360"/>
            <a:chExt cx="2987040" cy="333545"/>
          </a:xfrm>
          <a:solidFill>
            <a:srgbClr val="FFE89F"/>
          </a:solidFill>
        </p:grpSpPr>
        <p:cxnSp>
          <p:nvCxnSpPr>
            <p:cNvPr id="117" name="Straight Connector 116"/>
            <p:cNvCxnSpPr/>
            <p:nvPr/>
          </p:nvCxnSpPr>
          <p:spPr>
            <a:xfrm flipV="1">
              <a:off x="6934200" y="3809132"/>
              <a:ext cx="2855441" cy="19385"/>
            </a:xfrm>
            <a:prstGeom prst="line">
              <a:avLst/>
            </a:prstGeom>
            <a:grpFill/>
            <a:ln w="114300">
              <a:solidFill>
                <a:srgbClr val="FFE89F"/>
              </a:solidFill>
            </a:ln>
          </p:spPr>
          <p:style>
            <a:lnRef idx="3">
              <a:schemeClr val="accent1"/>
            </a:lnRef>
            <a:fillRef idx="0">
              <a:schemeClr val="accent1"/>
            </a:fillRef>
            <a:effectRef idx="2">
              <a:schemeClr val="accent1"/>
            </a:effectRef>
            <a:fontRef idx="minor">
              <a:schemeClr val="tx1"/>
            </a:fontRef>
          </p:style>
        </p:cxnSp>
        <p:sp>
          <p:nvSpPr>
            <p:cNvPr id="118" name="Oval 117"/>
            <p:cNvSpPr/>
            <p:nvPr/>
          </p:nvSpPr>
          <p:spPr>
            <a:xfrm>
              <a:off x="9578340" y="3642360"/>
              <a:ext cx="342900" cy="333545"/>
            </a:xfrm>
            <a:prstGeom prst="ellipse">
              <a:avLst/>
            </a:prstGeom>
            <a:grpFill/>
            <a:ln>
              <a:solidFill>
                <a:srgbClr val="FFE8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Text Box 2"/>
          <p:cNvSpPr txBox="1">
            <a:spLocks noChangeArrowheads="1"/>
          </p:cNvSpPr>
          <p:nvPr/>
        </p:nvSpPr>
        <p:spPr bwMode="auto">
          <a:xfrm>
            <a:off x="4925824" y="2843218"/>
            <a:ext cx="4866074" cy="1716672"/>
          </a:xfrm>
          <a:prstGeom prst="rect">
            <a:avLst/>
          </a:prstGeom>
          <a:noFill/>
          <a:ln w="9525">
            <a:noFill/>
            <a:miter lim="800000"/>
            <a:headEnd/>
            <a:tailEnd/>
          </a:ln>
        </p:spPr>
        <p:txBody>
          <a:bodyPr rot="0" vert="horz" wrap="square" lIns="91440" tIns="45720" rIns="91440" bIns="45720" anchor="t" anchorCtr="0">
            <a:noAutofit/>
          </a:bodyPr>
          <a:lstStyle/>
          <a:p>
            <a:pPr marL="174625" marR="0" indent="-174625">
              <a:spcBef>
                <a:spcPts val="0"/>
              </a:spcBef>
              <a:spcAft>
                <a:spcPts val="0"/>
              </a:spcAft>
              <a:buFont typeface="Arial" panose="020B0604020202020204" pitchFamily="34" charset="0"/>
              <a:buChar char="•"/>
            </a:pPr>
            <a:r>
              <a:rPr lang="en-US"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Campaign to connect health data and racial equity language to residents</a:t>
            </a:r>
          </a:p>
          <a:p>
            <a:pPr marL="174625" marR="0" indent="-174625">
              <a:spcBef>
                <a:spcPts val="0"/>
              </a:spcBef>
              <a:spcAft>
                <a:spcPts val="0"/>
              </a:spcAft>
              <a:buFont typeface="Arial" panose="020B0604020202020204" pitchFamily="34" charset="0"/>
              <a:buChar char="•"/>
            </a:pPr>
            <a:r>
              <a:rPr lang="en-US" b="1" dirty="0" smtClean="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Video scripted by CEMC members</a:t>
            </a:r>
          </a:p>
          <a:p>
            <a:pPr marL="174625" marR="0" indent="-174625">
              <a:spcBef>
                <a:spcPts val="0"/>
              </a:spcBef>
              <a:spcAft>
                <a:spcPts val="0"/>
              </a:spcAft>
              <a:buFont typeface="Arial" panose="020B0604020202020204" pitchFamily="34" charset="0"/>
              <a:buChar char="•"/>
            </a:pPr>
            <a:endParaRPr lang="en-US"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631825" lvl="1" indent="-174625">
              <a:buFont typeface="Arial" panose="020B0604020202020204" pitchFamily="34" charset="0"/>
              <a:buChar char="•"/>
            </a:pPr>
            <a:endParaRPr lang="en-US"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2" name="Text Box 2"/>
          <p:cNvSpPr txBox="1">
            <a:spLocks noChangeArrowheads="1"/>
          </p:cNvSpPr>
          <p:nvPr/>
        </p:nvSpPr>
        <p:spPr bwMode="auto">
          <a:xfrm>
            <a:off x="4925824" y="4958738"/>
            <a:ext cx="4866074" cy="1680285"/>
          </a:xfrm>
          <a:prstGeom prst="rect">
            <a:avLst/>
          </a:prstGeom>
          <a:noFill/>
          <a:ln w="9525">
            <a:noFill/>
            <a:miter lim="800000"/>
            <a:headEnd/>
            <a:tailEnd/>
          </a:ln>
        </p:spPr>
        <p:txBody>
          <a:bodyPr rot="0" vert="horz" wrap="square" lIns="91440" tIns="45720" rIns="91440" bIns="45720" anchor="t" anchorCtr="0">
            <a:noAutofit/>
          </a:bodyPr>
          <a:lstStyle/>
          <a:p>
            <a:pPr marL="174625" marR="0" indent="-174625">
              <a:spcBef>
                <a:spcPts val="0"/>
              </a:spcBef>
              <a:spcAft>
                <a:spcPts val="0"/>
              </a:spcAft>
              <a:buFont typeface="Arial" panose="020B0604020202020204" pitchFamily="34" charset="0"/>
              <a:buChar char="•"/>
            </a:pPr>
            <a:r>
              <a:rPr lang="en-US"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Monthly CEMC workshops</a:t>
            </a:r>
          </a:p>
          <a:p>
            <a:pPr marL="174625" marR="0" indent="-174625">
              <a:spcBef>
                <a:spcPts val="0"/>
              </a:spcBef>
              <a:spcAft>
                <a:spcPts val="0"/>
              </a:spcAft>
              <a:buFont typeface="Arial" panose="020B0604020202020204" pitchFamily="34" charset="0"/>
              <a:buChar char="•"/>
            </a:pPr>
            <a:r>
              <a:rPr lang="en-US"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Learning Community</a:t>
            </a:r>
          </a:p>
          <a:p>
            <a:pPr marL="174625" marR="0" indent="-174625">
              <a:spcBef>
                <a:spcPts val="0"/>
              </a:spcBef>
              <a:spcAft>
                <a:spcPts val="0"/>
              </a:spcAft>
              <a:buFont typeface="Arial" panose="020B0604020202020204" pitchFamily="34" charset="0"/>
              <a:buChar char="•"/>
            </a:pPr>
            <a:r>
              <a:rPr lang="en-US" b="1" dirty="0" err="1" smtClean="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rPr>
              <a:t>BachLEARN</a:t>
            </a:r>
            <a:endParaRPr lang="en-US" b="1" dirty="0" smtClean="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174625" marR="0" indent="-174625">
              <a:spcBef>
                <a:spcPts val="0"/>
              </a:spcBef>
              <a:spcAft>
                <a:spcPts val="0"/>
              </a:spcAft>
              <a:buFont typeface="Arial" panose="020B0604020202020204" pitchFamily="34" charset="0"/>
              <a:buChar char="•"/>
            </a:pPr>
            <a:r>
              <a:rPr lang="en-US"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Scholarships and daily stipends for residents to attend trainings</a:t>
            </a:r>
            <a:endParaRPr lang="en-US"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631825" lvl="1" indent="-174625">
              <a:buFont typeface="Arial" panose="020B0604020202020204" pitchFamily="34" charset="0"/>
              <a:buChar char="•"/>
            </a:pPr>
            <a:endParaRPr lang="en-US"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13" name="Group 112"/>
          <p:cNvGrpSpPr/>
          <p:nvPr/>
        </p:nvGrpSpPr>
        <p:grpSpPr>
          <a:xfrm>
            <a:off x="4385978" y="2367090"/>
            <a:ext cx="2987040" cy="333545"/>
            <a:chOff x="6934200" y="3642360"/>
            <a:chExt cx="2987040" cy="333545"/>
          </a:xfrm>
        </p:grpSpPr>
        <p:cxnSp>
          <p:nvCxnSpPr>
            <p:cNvPr id="114" name="Straight Connector 113"/>
            <p:cNvCxnSpPr/>
            <p:nvPr/>
          </p:nvCxnSpPr>
          <p:spPr>
            <a:xfrm flipV="1">
              <a:off x="6934200" y="3809132"/>
              <a:ext cx="2855441" cy="19385"/>
            </a:xfrm>
            <a:prstGeom prst="line">
              <a:avLst/>
            </a:prstGeom>
            <a:ln w="114300">
              <a:solidFill>
                <a:srgbClr val="FFE181"/>
              </a:solidFill>
            </a:ln>
          </p:spPr>
          <p:style>
            <a:lnRef idx="3">
              <a:schemeClr val="accent1"/>
            </a:lnRef>
            <a:fillRef idx="0">
              <a:schemeClr val="accent1"/>
            </a:fillRef>
            <a:effectRef idx="2">
              <a:schemeClr val="accent1"/>
            </a:effectRef>
            <a:fontRef idx="minor">
              <a:schemeClr val="tx1"/>
            </a:fontRef>
          </p:style>
        </p:cxnSp>
        <p:sp>
          <p:nvSpPr>
            <p:cNvPr id="115" name="Oval 114"/>
            <p:cNvSpPr/>
            <p:nvPr/>
          </p:nvSpPr>
          <p:spPr>
            <a:xfrm>
              <a:off x="9578340" y="3642360"/>
              <a:ext cx="342900" cy="333545"/>
            </a:xfrm>
            <a:prstGeom prst="ellipse">
              <a:avLst/>
            </a:prstGeom>
            <a:solidFill>
              <a:srgbClr val="FFE181"/>
            </a:solidFill>
            <a:ln>
              <a:solidFill>
                <a:srgbClr val="FFE1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07"/>
          <p:cNvGrpSpPr/>
          <p:nvPr/>
        </p:nvGrpSpPr>
        <p:grpSpPr>
          <a:xfrm>
            <a:off x="4385978" y="4655837"/>
            <a:ext cx="2987040" cy="333545"/>
            <a:chOff x="6934200" y="3642360"/>
            <a:chExt cx="2987040" cy="333545"/>
          </a:xfrm>
          <a:solidFill>
            <a:srgbClr val="FED65C"/>
          </a:solidFill>
        </p:grpSpPr>
        <p:cxnSp>
          <p:nvCxnSpPr>
            <p:cNvPr id="109" name="Straight Connector 108"/>
            <p:cNvCxnSpPr/>
            <p:nvPr/>
          </p:nvCxnSpPr>
          <p:spPr>
            <a:xfrm flipV="1">
              <a:off x="6934200" y="3809132"/>
              <a:ext cx="2855441" cy="19385"/>
            </a:xfrm>
            <a:prstGeom prst="line">
              <a:avLst/>
            </a:prstGeom>
            <a:grpFill/>
            <a:ln w="114300">
              <a:solidFill>
                <a:srgbClr val="FED65C"/>
              </a:solidFill>
            </a:ln>
          </p:spPr>
          <p:style>
            <a:lnRef idx="3">
              <a:schemeClr val="accent1"/>
            </a:lnRef>
            <a:fillRef idx="0">
              <a:schemeClr val="accent1"/>
            </a:fillRef>
            <a:effectRef idx="2">
              <a:schemeClr val="accent1"/>
            </a:effectRef>
            <a:fontRef idx="minor">
              <a:schemeClr val="tx1"/>
            </a:fontRef>
          </p:style>
        </p:cxnSp>
        <p:sp>
          <p:nvSpPr>
            <p:cNvPr id="110" name="Oval 109"/>
            <p:cNvSpPr/>
            <p:nvPr/>
          </p:nvSpPr>
          <p:spPr>
            <a:xfrm>
              <a:off x="9578340" y="3642360"/>
              <a:ext cx="342900" cy="333545"/>
            </a:xfrm>
            <a:prstGeom prst="ellipse">
              <a:avLst/>
            </a:prstGeom>
            <a:grpFill/>
            <a:ln>
              <a:solidFill>
                <a:srgbClr val="FED6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p:cNvGrpSpPr/>
          <p:nvPr/>
        </p:nvGrpSpPr>
        <p:grpSpPr>
          <a:xfrm>
            <a:off x="2334095" y="-2112"/>
            <a:ext cx="2643974" cy="6656516"/>
            <a:chOff x="2334095" y="-2112"/>
            <a:chExt cx="2643974" cy="6656516"/>
          </a:xfrm>
        </p:grpSpPr>
        <p:sp>
          <p:nvSpPr>
            <p:cNvPr id="103" name="Rectangle 102"/>
            <p:cNvSpPr/>
            <p:nvPr/>
          </p:nvSpPr>
          <p:spPr>
            <a:xfrm>
              <a:off x="2449483" y="-2112"/>
              <a:ext cx="2441448" cy="2212848"/>
            </a:xfrm>
            <a:prstGeom prst="rect">
              <a:avLst/>
            </a:prstGeom>
            <a:solidFill>
              <a:srgbClr val="FFE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a:off x="2447354" y="2211473"/>
              <a:ext cx="2441448" cy="2212848"/>
            </a:xfrm>
            <a:prstGeom prst="rect">
              <a:avLst/>
            </a:prstGeom>
            <a:solidFill>
              <a:srgbClr val="FFE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445449" y="4425063"/>
              <a:ext cx="2441448" cy="2212848"/>
            </a:xfrm>
            <a:prstGeom prst="rect">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Text Box 2"/>
            <p:cNvSpPr txBox="1">
              <a:spLocks noChangeArrowheads="1"/>
            </p:cNvSpPr>
            <p:nvPr/>
          </p:nvSpPr>
          <p:spPr bwMode="auto">
            <a:xfrm>
              <a:off x="2399030" y="2185536"/>
              <a:ext cx="2516185" cy="2229860"/>
            </a:xfrm>
            <a:prstGeom prst="rect">
              <a:avLst/>
            </a:prstGeom>
            <a:noFill/>
            <a:ln w="9525">
              <a:noFill/>
              <a:miter lim="800000"/>
              <a:headEnd/>
              <a:tailEnd/>
            </a:ln>
          </p:spPr>
          <p:txBody>
            <a:bodyPr rot="0" vert="horz" wrap="square" lIns="91440" tIns="45720" rIns="91440" bIns="45720" anchor="ctr" anchorCtr="0">
              <a:noAutofit/>
            </a:bodyPr>
            <a:lstStyle/>
            <a:p>
              <a:pPr marL="0" marR="0" algn="ctr">
                <a:spcBef>
                  <a:spcPts val="0"/>
                </a:spcBef>
                <a:spcAft>
                  <a:spcPts val="0"/>
                </a:spcAft>
              </a:pP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MAKING HEALTHY CONNECTIONS</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8" name="Text Box 2"/>
            <p:cNvSpPr txBox="1">
              <a:spLocks noChangeArrowheads="1"/>
            </p:cNvSpPr>
            <p:nvPr/>
          </p:nvSpPr>
          <p:spPr bwMode="auto">
            <a:xfrm>
              <a:off x="2404950" y="15212"/>
              <a:ext cx="2460564" cy="2223257"/>
            </a:xfrm>
            <a:prstGeom prst="rect">
              <a:avLst/>
            </a:prstGeom>
            <a:noFill/>
            <a:ln w="9525">
              <a:noFill/>
              <a:miter lim="800000"/>
              <a:headEnd/>
              <a:tailEnd/>
            </a:ln>
          </p:spPr>
          <p:txBody>
            <a:bodyPr rot="0" vert="horz" wrap="square" lIns="91440" tIns="45720" rIns="91440" bIns="45720" anchor="ctr" anchorCtr="0">
              <a:noAutofit/>
            </a:bodyPr>
            <a:lstStyle/>
            <a:p>
              <a:pPr marL="0" marR="0" algn="ctr">
                <a:spcBef>
                  <a:spcPts val="0"/>
                </a:spcBef>
                <a:spcAft>
                  <a:spcPts val="0"/>
                </a:spcAft>
              </a:pP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AMERICORP VOC</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6" name="Text Box 2"/>
            <p:cNvSpPr txBox="1">
              <a:spLocks noChangeArrowheads="1"/>
            </p:cNvSpPr>
            <p:nvPr/>
          </p:nvSpPr>
          <p:spPr bwMode="auto">
            <a:xfrm>
              <a:off x="2334095" y="4434743"/>
              <a:ext cx="2643974" cy="2219661"/>
            </a:xfrm>
            <a:prstGeom prst="rect">
              <a:avLst/>
            </a:prstGeom>
            <a:noFill/>
            <a:ln w="9525">
              <a:noFill/>
              <a:miter lim="800000"/>
              <a:headEnd/>
              <a:tailEnd/>
            </a:ln>
          </p:spPr>
          <p:txBody>
            <a:bodyPr rot="0" vert="horz" wrap="square" lIns="91440" tIns="45720" rIns="91440" bIns="45720" anchor="ctr" anchorCtr="0">
              <a:noAutofit/>
            </a:bodyPr>
            <a:lstStyle/>
            <a:p>
              <a:pPr marL="0" marR="0" algn="ctr">
                <a:spcBef>
                  <a:spcPts val="0"/>
                </a:spcBef>
                <a:spcAft>
                  <a:spcPts val="0"/>
                </a:spcAft>
              </a:pP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EDUCATIONAL OPPORTUNITIES &amp; </a:t>
              </a:r>
            </a:p>
            <a:p>
              <a:pPr marL="0" marR="0" algn="ctr">
                <a:spcBef>
                  <a:spcPts val="0"/>
                </a:spcBef>
                <a:spcAft>
                  <a:spcPts val="0"/>
                </a:spcAft>
              </a:pP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SCHOLASHIPS</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 name="Group 2"/>
          <p:cNvGrpSpPr/>
          <p:nvPr/>
        </p:nvGrpSpPr>
        <p:grpSpPr>
          <a:xfrm>
            <a:off x="9727141" y="-25937"/>
            <a:ext cx="2541871" cy="6715142"/>
            <a:chOff x="9727141" y="-25937"/>
            <a:chExt cx="2541871" cy="6715142"/>
          </a:xfrm>
        </p:grpSpPr>
        <p:sp>
          <p:nvSpPr>
            <p:cNvPr id="119" name="Rectangle 118"/>
            <p:cNvSpPr/>
            <p:nvPr/>
          </p:nvSpPr>
          <p:spPr>
            <a:xfrm>
              <a:off x="9764163" y="-25937"/>
              <a:ext cx="2441448" cy="6715142"/>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2" name="Straight Connector 121"/>
            <p:cNvCxnSpPr/>
            <p:nvPr/>
          </p:nvCxnSpPr>
          <p:spPr>
            <a:xfrm>
              <a:off x="10118246" y="1907116"/>
              <a:ext cx="1774299" cy="0"/>
            </a:xfrm>
            <a:prstGeom prst="line">
              <a:avLst/>
            </a:prstGeom>
            <a:ln w="76200">
              <a:solidFill>
                <a:srgbClr val="EA6B14"/>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10118246" y="4347297"/>
              <a:ext cx="1774299" cy="0"/>
            </a:xfrm>
            <a:prstGeom prst="line">
              <a:avLst/>
            </a:prstGeom>
            <a:ln w="76200">
              <a:solidFill>
                <a:srgbClr val="EA6B14"/>
              </a:solidFill>
            </a:ln>
          </p:spPr>
          <p:style>
            <a:lnRef idx="1">
              <a:schemeClr val="accent1"/>
            </a:lnRef>
            <a:fillRef idx="0">
              <a:schemeClr val="accent1"/>
            </a:fillRef>
            <a:effectRef idx="0">
              <a:schemeClr val="accent1"/>
            </a:effectRef>
            <a:fontRef idx="minor">
              <a:schemeClr val="tx1"/>
            </a:fontRef>
          </p:style>
        </p:cxnSp>
        <p:sp>
          <p:nvSpPr>
            <p:cNvPr id="125" name="Text Box 2"/>
            <p:cNvSpPr txBox="1">
              <a:spLocks noChangeArrowheads="1"/>
            </p:cNvSpPr>
            <p:nvPr/>
          </p:nvSpPr>
          <p:spPr bwMode="auto">
            <a:xfrm>
              <a:off x="9727141" y="3216319"/>
              <a:ext cx="2452621" cy="780268"/>
            </a:xfrm>
            <a:prstGeom prst="rect">
              <a:avLst/>
            </a:prstGeom>
            <a:noFill/>
            <a:ln w="9525">
              <a:noFill/>
              <a:miter lim="800000"/>
              <a:headEnd/>
              <a:tailEnd/>
            </a:ln>
          </p:spPr>
          <p:txBody>
            <a:bodyPr rot="0" vert="horz" wrap="square" lIns="91440" tIns="45720" rIns="91440" bIns="45720" anchor="ctr" anchorCtr="0">
              <a:noAutofit/>
            </a:bodyPr>
            <a:lstStyle/>
            <a:p>
              <a:pPr marL="0" marR="0" algn="ctr">
                <a:spcBef>
                  <a:spcPts val="0"/>
                </a:spcBef>
                <a:spcAft>
                  <a:spcPts val="0"/>
                </a:spcAft>
              </a:pPr>
              <a:r>
                <a:rPr lang="en-US" sz="2000" b="1" dirty="0" smtClean="0">
                  <a:solidFill>
                    <a:srgbClr val="5B9BD5"/>
                  </a:solidFill>
                  <a:latin typeface="Calibri" panose="020F0502020204030204" pitchFamily="34" charset="0"/>
                  <a:ea typeface="Calibri" panose="020F0502020204030204" pitchFamily="34" charset="0"/>
                  <a:cs typeface="Times New Roman" panose="02020603050405020304" pitchFamily="18" charset="0"/>
                </a:rPr>
                <a:t>10 </a:t>
              </a:r>
              <a:r>
                <a:rPr lang="en-US" sz="20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EDUCATIONAL WORKSHOPS</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6" name="Text Box 2"/>
            <p:cNvSpPr txBox="1">
              <a:spLocks noChangeArrowheads="1"/>
            </p:cNvSpPr>
            <p:nvPr/>
          </p:nvSpPr>
          <p:spPr bwMode="auto">
            <a:xfrm>
              <a:off x="9743794" y="883361"/>
              <a:ext cx="2452621" cy="780268"/>
            </a:xfrm>
            <a:prstGeom prst="rect">
              <a:avLst/>
            </a:prstGeom>
            <a:noFill/>
            <a:ln w="9525">
              <a:noFill/>
              <a:miter lim="800000"/>
              <a:headEnd/>
              <a:tailEnd/>
            </a:ln>
          </p:spPr>
          <p:txBody>
            <a:bodyPr rot="0" vert="horz" wrap="square" lIns="91440" tIns="45720" rIns="91440" bIns="45720" anchor="ctr" anchorCtr="0">
              <a:noAutofit/>
            </a:bodyPr>
            <a:lstStyle/>
            <a:p>
              <a:pPr marL="0" marR="0" algn="ctr">
                <a:spcBef>
                  <a:spcPts val="0"/>
                </a:spcBef>
                <a:spcAft>
                  <a:spcPts val="0"/>
                </a:spcAft>
              </a:pPr>
              <a:r>
                <a:rPr lang="en-US" sz="20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COMMUNITY HEALTH FAIRS</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Rectangle 36"/>
            <p:cNvSpPr/>
            <p:nvPr/>
          </p:nvSpPr>
          <p:spPr>
            <a:xfrm>
              <a:off x="10717348" y="166428"/>
              <a:ext cx="535724" cy="923330"/>
            </a:xfrm>
            <a:prstGeom prst="rect">
              <a:avLst/>
            </a:prstGeom>
            <a:noFill/>
          </p:spPr>
          <p:txBody>
            <a:bodyPr wrap="none" lIns="91440" tIns="45720" rIns="91440" bIns="45720">
              <a:spAutoFit/>
            </a:bodyPr>
            <a:lstStyle/>
            <a:p>
              <a:pPr algn="ctr"/>
              <a:r>
                <a:rPr lang="en-US" sz="5400" dirty="0" smtClean="0">
                  <a:ln w="57150">
                    <a:solidFill>
                      <a:srgbClr val="329998"/>
                    </a:solidFill>
                  </a:ln>
                  <a:solidFill>
                    <a:srgbClr val="329998"/>
                  </a:solidFill>
                </a:rPr>
                <a:t>4</a:t>
              </a:r>
              <a:endParaRPr lang="en-US" sz="5400" b="0" cap="none" spc="0" dirty="0">
                <a:ln w="57150">
                  <a:solidFill>
                    <a:srgbClr val="329998"/>
                  </a:solidFill>
                </a:ln>
                <a:solidFill>
                  <a:srgbClr val="329998"/>
                </a:solidFill>
              </a:endParaRPr>
            </a:p>
          </p:txBody>
        </p:sp>
        <p:sp>
          <p:nvSpPr>
            <p:cNvPr id="38" name="Text Box 2"/>
            <p:cNvSpPr txBox="1">
              <a:spLocks noChangeArrowheads="1"/>
            </p:cNvSpPr>
            <p:nvPr/>
          </p:nvSpPr>
          <p:spPr bwMode="auto">
            <a:xfrm>
              <a:off x="9752827" y="5315250"/>
              <a:ext cx="2516185" cy="1160164"/>
            </a:xfrm>
            <a:prstGeom prst="rect">
              <a:avLst/>
            </a:prstGeom>
            <a:noFill/>
            <a:ln w="9525">
              <a:noFill/>
              <a:miter lim="800000"/>
              <a:headEnd/>
              <a:tailEnd/>
            </a:ln>
          </p:spPr>
          <p:txBody>
            <a:bodyPr rot="0" vert="horz" wrap="square" lIns="91440" tIns="45720" rIns="91440" bIns="45720" anchor="ctr" anchorCtr="0">
              <a:noAutofit/>
            </a:bodyPr>
            <a:lstStyle/>
            <a:p>
              <a:pPr marL="0" marR="0" algn="ctr">
                <a:spcBef>
                  <a:spcPts val="0"/>
                </a:spcBef>
                <a:spcAft>
                  <a:spcPts val="0"/>
                </a:spcAft>
              </a:pPr>
              <a:r>
                <a:rPr lang="en-US" sz="20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INCREASE IN ENGAGEMENT</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9" name="Rectangle 38"/>
            <p:cNvSpPr/>
            <p:nvPr/>
          </p:nvSpPr>
          <p:spPr>
            <a:xfrm>
              <a:off x="9907628" y="4595134"/>
              <a:ext cx="2295821" cy="923330"/>
            </a:xfrm>
            <a:prstGeom prst="rect">
              <a:avLst/>
            </a:prstGeom>
            <a:noFill/>
          </p:spPr>
          <p:txBody>
            <a:bodyPr wrap="none" lIns="91440" tIns="45720" rIns="91440" bIns="45720">
              <a:spAutoFit/>
            </a:bodyPr>
            <a:lstStyle/>
            <a:p>
              <a:pPr algn="ctr"/>
              <a:r>
                <a:rPr lang="en-US" sz="5400" b="0" cap="none" spc="0" dirty="0" smtClean="0">
                  <a:ln w="57150">
                    <a:solidFill>
                      <a:srgbClr val="329998"/>
                    </a:solidFill>
                  </a:ln>
                  <a:solidFill>
                    <a:srgbClr val="329998"/>
                  </a:solidFill>
                </a:rPr>
                <a:t>30-40%</a:t>
              </a:r>
              <a:endParaRPr lang="en-US" sz="5400" b="0" cap="none" spc="0" dirty="0">
                <a:ln w="57150">
                  <a:solidFill>
                    <a:srgbClr val="329998"/>
                  </a:solidFill>
                </a:ln>
                <a:solidFill>
                  <a:srgbClr val="329998"/>
                </a:solidFill>
              </a:endParaRPr>
            </a:p>
          </p:txBody>
        </p:sp>
        <p:pic>
          <p:nvPicPr>
            <p:cNvPr id="2050" name="Picture 2" descr="Info icon: Education : Vector Art"/>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l="26008" t="860" r="53531" b="79362"/>
            <a:stretch/>
          </p:blipFill>
          <p:spPr bwMode="auto">
            <a:xfrm>
              <a:off x="10590456" y="2381129"/>
              <a:ext cx="806824" cy="779929"/>
            </a:xfrm>
            <a:prstGeom prst="ellipse">
              <a:avLst/>
            </a:prstGeom>
            <a:ln w="63500" cap="rnd">
              <a:solidFill>
                <a:srgbClr val="FED65C"/>
              </a:solidFill>
            </a:ln>
            <a:effectLst/>
            <a:extLst>
              <a:ext uri="{909E8E84-426E-40DD-AFC4-6F175D3DCCD1}">
                <a14:hiddenFill xmlns:a14="http://schemas.microsoft.com/office/drawing/2010/main">
                  <a:solidFill>
                    <a:srgbClr val="FFFFFF"/>
                  </a:solidFill>
                </a14:hiddenFill>
              </a:ext>
            </a:extLst>
          </p:spPr>
        </p:pic>
      </p:grpSp>
      <p:sp>
        <p:nvSpPr>
          <p:cNvPr id="43" name="Rectangle 42"/>
          <p:cNvSpPr/>
          <p:nvPr/>
        </p:nvSpPr>
        <p:spPr>
          <a:xfrm>
            <a:off x="2439924" y="6628365"/>
            <a:ext cx="2441448" cy="232016"/>
          </a:xfrm>
          <a:prstGeom prst="rect">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65C"/>
              </a:solidFill>
            </a:endParaRPr>
          </a:p>
        </p:txBody>
      </p:sp>
      <p:sp>
        <p:nvSpPr>
          <p:cNvPr id="44" name="Rectangle 43"/>
          <p:cNvSpPr/>
          <p:nvPr/>
        </p:nvSpPr>
        <p:spPr>
          <a:xfrm>
            <a:off x="0" y="6628365"/>
            <a:ext cx="2441448" cy="232016"/>
          </a:xfrm>
          <a:prstGeom prst="rect">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9759696" y="6628365"/>
            <a:ext cx="2441448" cy="23201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7319772" y="6628365"/>
            <a:ext cx="2441448" cy="232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879848" y="6628365"/>
            <a:ext cx="2441448" cy="232016"/>
          </a:xfrm>
          <a:prstGeom prst="rect">
            <a:avLst/>
          </a:prstGeom>
          <a:solidFill>
            <a:srgbClr val="32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55417" y="2007008"/>
            <a:ext cx="2711070" cy="1250315"/>
            <a:chOff x="-55417" y="2007008"/>
            <a:chExt cx="2711070" cy="1250315"/>
          </a:xfrm>
        </p:grpSpPr>
        <p:sp>
          <p:nvSpPr>
            <p:cNvPr id="24" name="Rectangle 23"/>
            <p:cNvSpPr/>
            <p:nvPr/>
          </p:nvSpPr>
          <p:spPr>
            <a:xfrm>
              <a:off x="0" y="2007008"/>
              <a:ext cx="2441448" cy="1250315"/>
            </a:xfrm>
            <a:prstGeom prst="rect">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entagon 33"/>
            <p:cNvSpPr/>
            <p:nvPr/>
          </p:nvSpPr>
          <p:spPr>
            <a:xfrm>
              <a:off x="0" y="2007044"/>
              <a:ext cx="2655653" cy="429768"/>
            </a:xfrm>
            <a:prstGeom prst="homePlate">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Box 2"/>
            <p:cNvSpPr txBox="1">
              <a:spLocks noChangeArrowheads="1"/>
            </p:cNvSpPr>
            <p:nvPr/>
          </p:nvSpPr>
          <p:spPr bwMode="auto">
            <a:xfrm>
              <a:off x="-55417" y="2016664"/>
              <a:ext cx="2587670" cy="1234752"/>
            </a:xfrm>
            <a:prstGeom prst="rect">
              <a:avLst/>
            </a:prstGeom>
            <a:noFill/>
            <a:ln w="9525">
              <a:noFill/>
              <a:miter lim="800000"/>
              <a:headEnd/>
              <a:tailEnd/>
            </a:ln>
          </p:spPr>
          <p:txBody>
            <a:bodyPr rot="0" vert="horz" wrap="square" lIns="91440" tIns="45720" rIns="91440" bIns="45720" anchor="ctr" anchorCtr="0">
              <a:noAutofit/>
            </a:bodyPr>
            <a:lstStyle/>
            <a:p>
              <a:pPr marL="0" marR="0">
                <a:spcBef>
                  <a:spcPts val="0"/>
                </a:spcBef>
                <a:spcAft>
                  <a:spcPts val="0"/>
                </a:spcAft>
              </a:pP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COMMUNITY ENGAGEMENT &amp; MEMBERSHIP</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73859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1000"/>
                                        <p:tgtEl>
                                          <p:spTgt spid="2"/>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16"/>
                                        </p:tgtEl>
                                        <p:attrNameLst>
                                          <p:attrName>style.visibility</p:attrName>
                                        </p:attrNameLst>
                                      </p:cBhvr>
                                      <p:to>
                                        <p:strVal val="visible"/>
                                      </p:to>
                                    </p:set>
                                    <p:animEffect transition="in" filter="wipe(left)">
                                      <p:cBhvr>
                                        <p:cTn id="15" dur="750"/>
                                        <p:tgtEl>
                                          <p:spTgt spid="116"/>
                                        </p:tgtEl>
                                      </p:cBhvr>
                                    </p:animEffect>
                                  </p:childTnLst>
                                </p:cTn>
                              </p:par>
                              <p:par>
                                <p:cTn id="16" presetID="22" presetClass="entr" presetSubtype="8" fill="hold" nodeType="withEffect">
                                  <p:stCondLst>
                                    <p:cond delay="0"/>
                                  </p:stCondLst>
                                  <p:childTnLst>
                                    <p:set>
                                      <p:cBhvr>
                                        <p:cTn id="17" dur="1" fill="hold">
                                          <p:stCondLst>
                                            <p:cond delay="0"/>
                                          </p:stCondLst>
                                        </p:cTn>
                                        <p:tgtEl>
                                          <p:spTgt spid="113"/>
                                        </p:tgtEl>
                                        <p:attrNameLst>
                                          <p:attrName>style.visibility</p:attrName>
                                        </p:attrNameLst>
                                      </p:cBhvr>
                                      <p:to>
                                        <p:strVal val="visible"/>
                                      </p:to>
                                    </p:set>
                                    <p:animEffect transition="in" filter="wipe(left)">
                                      <p:cBhvr>
                                        <p:cTn id="18" dur="750"/>
                                        <p:tgtEl>
                                          <p:spTgt spid="113"/>
                                        </p:tgtEl>
                                      </p:cBhvr>
                                    </p:animEffect>
                                  </p:childTnLst>
                                </p:cTn>
                              </p:par>
                              <p:par>
                                <p:cTn id="19" presetID="22" presetClass="entr" presetSubtype="8" fill="hold" nodeType="with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wipe(left)">
                                      <p:cBhvr>
                                        <p:cTn id="21" dur="750"/>
                                        <p:tgtEl>
                                          <p:spTgt spid="108"/>
                                        </p:tgtEl>
                                      </p:cBhvr>
                                    </p:animEffect>
                                  </p:childTnLst>
                                </p:cTn>
                              </p:par>
                            </p:childTnLst>
                          </p:cTn>
                        </p:par>
                        <p:par>
                          <p:cTn id="22" fill="hold">
                            <p:stCondLst>
                              <p:cond delay="2250"/>
                            </p:stCondLst>
                            <p:childTnLst>
                              <p:par>
                                <p:cTn id="23" presetID="22" presetClass="entr" presetSubtype="4"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1000"/>
                                        <p:tgtEl>
                                          <p:spTgt spid="3"/>
                                        </p:tgtEl>
                                      </p:cBhvr>
                                    </p:animEffect>
                                  </p:childTnLst>
                                </p:cTn>
                              </p:par>
                            </p:childTnLst>
                          </p:cTn>
                        </p:par>
                        <p:par>
                          <p:cTn id="26" fill="hold">
                            <p:stCondLst>
                              <p:cond delay="3250"/>
                            </p:stCondLst>
                            <p:childTnLst>
                              <p:par>
                                <p:cTn id="27" presetID="10" presetClass="entr" presetSubtype="0" fill="hold" grpId="0" nodeType="afterEffect">
                                  <p:stCondLst>
                                    <p:cond delay="0"/>
                                  </p:stCondLst>
                                  <p:childTnLst>
                                    <p:set>
                                      <p:cBhvr>
                                        <p:cTn id="28" dur="1" fill="hold">
                                          <p:stCondLst>
                                            <p:cond delay="0"/>
                                          </p:stCondLst>
                                        </p:cTn>
                                        <p:tgtEl>
                                          <p:spTgt spid="102"/>
                                        </p:tgtEl>
                                        <p:attrNameLst>
                                          <p:attrName>style.visibility</p:attrName>
                                        </p:attrNameLst>
                                      </p:cBhvr>
                                      <p:to>
                                        <p:strVal val="visible"/>
                                      </p:to>
                                    </p:set>
                                    <p:animEffect transition="in" filter="fade">
                                      <p:cBhvr>
                                        <p:cTn id="29" dur="500"/>
                                        <p:tgtEl>
                                          <p:spTgt spid="10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1"/>
                                        </p:tgtEl>
                                        <p:attrNameLst>
                                          <p:attrName>style.visibility</p:attrName>
                                        </p:attrNameLst>
                                      </p:cBhvr>
                                      <p:to>
                                        <p:strVal val="visible"/>
                                      </p:to>
                                    </p:set>
                                    <p:animEffect transition="in" filter="fade">
                                      <p:cBhvr>
                                        <p:cTn id="32" dur="500"/>
                                        <p:tgtEl>
                                          <p:spTgt spid="1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2"/>
                                        </p:tgtEl>
                                        <p:attrNameLst>
                                          <p:attrName>style.visibility</p:attrName>
                                        </p:attrNameLst>
                                      </p:cBhvr>
                                      <p:to>
                                        <p:strVal val="visible"/>
                                      </p:to>
                                    </p:set>
                                    <p:animEffect transition="in" filter="fade">
                                      <p:cBhvr>
                                        <p:cTn id="35"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11" grpId="0"/>
      <p:bldP spid="1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0" y="0"/>
            <a:ext cx="12211050" cy="6858000"/>
            <a:chOff x="80210" y="-1624914"/>
            <a:chExt cx="12211050" cy="6621641"/>
          </a:xfrm>
        </p:grpSpPr>
        <p:pic>
          <p:nvPicPr>
            <p:cNvPr id="36" name="Picture 35"/>
            <p:cNvPicPr>
              <a:picLocks noChangeAspect="1"/>
            </p:cNvPicPr>
            <p:nvPr/>
          </p:nvPicPr>
          <p:blipFill rotWithShape="1">
            <a:blip r:embed="rId3">
              <a:extLst>
                <a:ext uri="{28A0092B-C50C-407E-A947-70E740481C1C}">
                  <a14:useLocalDpi xmlns:a14="http://schemas.microsoft.com/office/drawing/2010/main" val="0"/>
                </a:ext>
              </a:extLst>
            </a:blip>
            <a:srcRect l="7434" t="8858" r="2086" b="279"/>
            <a:stretch/>
          </p:blipFill>
          <p:spPr>
            <a:xfrm>
              <a:off x="80210" y="-1624914"/>
              <a:ext cx="12211050" cy="6621641"/>
            </a:xfrm>
            <a:prstGeom prst="rect">
              <a:avLst/>
            </a:prstGeom>
            <a:effectLst>
              <a:glow>
                <a:schemeClr val="accent1"/>
              </a:glow>
            </a:effectLst>
          </p:spPr>
        </p:pic>
        <p:sp>
          <p:nvSpPr>
            <p:cNvPr id="41" name="Rectangle 40"/>
            <p:cNvSpPr/>
            <p:nvPr/>
          </p:nvSpPr>
          <p:spPr>
            <a:xfrm>
              <a:off x="82115" y="-1624914"/>
              <a:ext cx="12207240" cy="662164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2428686" y="3359052"/>
            <a:ext cx="2458211" cy="3488255"/>
            <a:chOff x="2428686" y="3359052"/>
            <a:chExt cx="2458211" cy="3488255"/>
          </a:xfrm>
        </p:grpSpPr>
        <p:sp>
          <p:nvSpPr>
            <p:cNvPr id="22" name="Rectangle 21"/>
            <p:cNvSpPr/>
            <p:nvPr/>
          </p:nvSpPr>
          <p:spPr>
            <a:xfrm>
              <a:off x="2445449" y="3359052"/>
              <a:ext cx="2441448" cy="3488255"/>
            </a:xfrm>
            <a:prstGeom prst="rect">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Box 2"/>
            <p:cNvSpPr txBox="1">
              <a:spLocks noChangeArrowheads="1"/>
            </p:cNvSpPr>
            <p:nvPr/>
          </p:nvSpPr>
          <p:spPr bwMode="auto">
            <a:xfrm>
              <a:off x="2428686" y="3573469"/>
              <a:ext cx="2446974" cy="3029630"/>
            </a:xfrm>
            <a:prstGeom prst="rect">
              <a:avLst/>
            </a:prstGeom>
            <a:noFill/>
            <a:ln w="9525">
              <a:noFill/>
              <a:miter lim="800000"/>
              <a:headEnd/>
              <a:tailEnd/>
            </a:ln>
          </p:spPr>
          <p:txBody>
            <a:bodyPr rot="0" vert="horz" wrap="square" lIns="91440" tIns="45720" rIns="91440" bIns="45720" anchor="ctr" anchorCtr="0">
              <a:noAutofit/>
            </a:bodyPr>
            <a:lstStyle/>
            <a:p>
              <a:pPr marL="0" marR="0" algn="ctr">
                <a:spcBef>
                  <a:spcPts val="0"/>
                </a:spcBef>
                <a:spcAft>
                  <a:spcPts val="0"/>
                </a:spcAft>
              </a:pPr>
              <a:r>
                <a:rPr lang="en-US" sz="20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RECONVENING WORK GROUPS </a:t>
              </a:r>
            </a:p>
            <a:p>
              <a:pPr marL="0" marR="0" algn="ctr">
                <a:spcBef>
                  <a:spcPts val="0"/>
                </a:spcBef>
                <a:spcAft>
                  <a:spcPts val="0"/>
                </a:spcAft>
              </a:pPr>
              <a:endParaRPr lang="en-US" sz="20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endParaRPr lang="en-US" sz="20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0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PROGRESS TOWARD STRATEGIC ISSUES</a:t>
              </a:r>
              <a:endParaRPr lang="en-US" sz="2000" dirty="0">
                <a:solidFill>
                  <a:srgbClr val="329998"/>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3" name="Rectangle 32"/>
            <p:cNvSpPr/>
            <p:nvPr/>
          </p:nvSpPr>
          <p:spPr>
            <a:xfrm>
              <a:off x="3323397" y="4692391"/>
              <a:ext cx="657552" cy="923330"/>
            </a:xfrm>
            <a:prstGeom prst="rect">
              <a:avLst/>
            </a:prstGeom>
            <a:noFill/>
          </p:spPr>
          <p:txBody>
            <a:bodyPr wrap="none" lIns="91440" tIns="45720" rIns="91440" bIns="45720">
              <a:spAutoFit/>
            </a:bodyPr>
            <a:lstStyle/>
            <a:p>
              <a:pPr algn="ctr"/>
              <a:r>
                <a:rPr lang="en-US" sz="5400" b="0" cap="none" spc="0" dirty="0" smtClean="0">
                  <a:ln w="57150">
                    <a:solidFill>
                      <a:srgbClr val="329998"/>
                    </a:solidFill>
                  </a:ln>
                  <a:solidFill>
                    <a:srgbClr val="329998"/>
                  </a:solidFill>
                </a:rPr>
                <a:t>&amp;</a:t>
              </a:r>
              <a:endParaRPr lang="en-US" sz="5400" b="0" cap="none" spc="0" dirty="0">
                <a:ln w="57150">
                  <a:solidFill>
                    <a:srgbClr val="329998"/>
                  </a:solidFill>
                </a:ln>
                <a:solidFill>
                  <a:srgbClr val="329998"/>
                </a:solidFill>
              </a:endParaRPr>
            </a:p>
          </p:txBody>
        </p:sp>
      </p:grpSp>
      <p:sp>
        <p:nvSpPr>
          <p:cNvPr id="34" name="Text Box 2"/>
          <p:cNvSpPr txBox="1">
            <a:spLocks noChangeArrowheads="1"/>
          </p:cNvSpPr>
          <p:nvPr/>
        </p:nvSpPr>
        <p:spPr bwMode="auto">
          <a:xfrm>
            <a:off x="5225803" y="677530"/>
            <a:ext cx="2337940" cy="2475464"/>
          </a:xfrm>
          <a:prstGeom prst="rect">
            <a:avLst/>
          </a:prstGeom>
          <a:noFill/>
          <a:ln w="9525">
            <a:noFill/>
            <a:miter lim="800000"/>
            <a:headEnd/>
            <a:tailEnd/>
          </a:ln>
        </p:spPr>
        <p:txBody>
          <a:bodyPr rot="0" vert="horz" wrap="square" lIns="91440" tIns="45720" rIns="91440" bIns="45720" anchor="t" anchorCtr="0">
            <a:noAutofit/>
          </a:bodyPr>
          <a:lstStyle/>
          <a:p>
            <a:pPr marR="0" algn="ctr">
              <a:spcBef>
                <a:spcPts val="0"/>
              </a:spcBef>
              <a:spcAft>
                <a:spcPts val="0"/>
              </a:spcAft>
            </a:pPr>
            <a:r>
              <a:rPr lang="en-US" b="1" dirty="0" smtClean="0">
                <a:solidFill>
                  <a:srgbClr val="329998"/>
                </a:solidFill>
                <a:latin typeface="Calibri" panose="020F0502020204030204" pitchFamily="34" charset="0"/>
                <a:ea typeface="Calibri" panose="020F0502020204030204" pitchFamily="34" charset="0"/>
                <a:cs typeface="Times New Roman" panose="02020603050405020304" pitchFamily="18" charset="0"/>
              </a:rPr>
              <a:t>WORK GROUPS 1 &amp; 5: Achieving racial and ethnic healthy equity &amp; increasing under-represented residents in decision making</a:t>
            </a:r>
          </a:p>
          <a:p>
            <a:pPr marR="0" algn="ctr">
              <a:spcBef>
                <a:spcPts val="0"/>
              </a:spcBef>
              <a:spcAft>
                <a:spcPts val="0"/>
              </a:spcAft>
            </a:pPr>
            <a:endParaRPr lang="en-US" b="1"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marR="0" algn="ctr">
              <a:spcBef>
                <a:spcPts val="0"/>
              </a:spcBef>
              <a:spcAft>
                <a:spcPts val="0"/>
              </a:spcAft>
            </a:pPr>
            <a:endParaRPr lang="en-US"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631825" lvl="1" indent="-174625" algn="ctr">
              <a:buFont typeface="Arial" panose="020B0604020202020204" pitchFamily="34" charset="0"/>
              <a:buChar char="•"/>
            </a:pPr>
            <a:endParaRPr lang="en-US"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 name="Text Box 2"/>
          <p:cNvSpPr txBox="1">
            <a:spLocks noChangeArrowheads="1"/>
          </p:cNvSpPr>
          <p:nvPr/>
        </p:nvSpPr>
        <p:spPr bwMode="auto">
          <a:xfrm>
            <a:off x="8305630" y="706900"/>
            <a:ext cx="2419350" cy="1716672"/>
          </a:xfrm>
          <a:prstGeom prst="rect">
            <a:avLst/>
          </a:prstGeom>
          <a:noFill/>
          <a:ln w="9525">
            <a:noFill/>
            <a:miter lim="800000"/>
            <a:headEnd/>
            <a:tailEnd/>
          </a:ln>
        </p:spPr>
        <p:txBody>
          <a:bodyPr rot="0" vert="horz" wrap="square" lIns="91440" tIns="45720" rIns="91440" bIns="45720" anchor="t" anchorCtr="0">
            <a:noAutofit/>
          </a:bodyPr>
          <a:lstStyle/>
          <a:p>
            <a:pPr marR="0" algn="ctr">
              <a:spcBef>
                <a:spcPts val="0"/>
              </a:spcBef>
              <a:spcAft>
                <a:spcPts val="0"/>
              </a:spcAft>
            </a:pPr>
            <a:r>
              <a:rPr lang="en-US" b="1" dirty="0" smtClean="0">
                <a:solidFill>
                  <a:srgbClr val="EA6B14"/>
                </a:solidFill>
                <a:latin typeface="Calibri" panose="020F0502020204030204" pitchFamily="34" charset="0"/>
                <a:ea typeface="Calibri" panose="020F0502020204030204" pitchFamily="34" charset="0"/>
                <a:cs typeface="Times New Roman" panose="02020603050405020304" pitchFamily="18" charset="0"/>
              </a:rPr>
              <a:t>WORK GROUP 3: Building and increasing community resilience</a:t>
            </a:r>
            <a:endParaRPr lang="en-US" b="1" dirty="0" smtClean="0">
              <a:solidFill>
                <a:srgbClr val="EA6B14"/>
              </a:solidFill>
              <a:effectLst/>
              <a:latin typeface="Calibri" panose="020F0502020204030204" pitchFamily="34" charset="0"/>
              <a:ea typeface="Calibri" panose="020F0502020204030204" pitchFamily="34" charset="0"/>
              <a:cs typeface="Times New Roman" panose="02020603050405020304" pitchFamily="18" charset="0"/>
            </a:endParaRPr>
          </a:p>
          <a:p>
            <a:pPr marL="631825" lvl="1" indent="-174625" algn="ctr">
              <a:buFont typeface="Arial" panose="020B0604020202020204" pitchFamily="34" charset="0"/>
              <a:buChar char="•"/>
            </a:pPr>
            <a:endParaRPr lang="en-US"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8" name="Text Box 2"/>
          <p:cNvSpPr txBox="1">
            <a:spLocks noChangeArrowheads="1"/>
          </p:cNvSpPr>
          <p:nvPr/>
        </p:nvSpPr>
        <p:spPr bwMode="auto">
          <a:xfrm>
            <a:off x="9985669" y="4415486"/>
            <a:ext cx="2215475" cy="1716672"/>
          </a:xfrm>
          <a:prstGeom prst="rect">
            <a:avLst/>
          </a:prstGeom>
          <a:noFill/>
          <a:ln w="9525">
            <a:noFill/>
            <a:miter lim="800000"/>
            <a:headEnd/>
            <a:tailEnd/>
          </a:ln>
        </p:spPr>
        <p:txBody>
          <a:bodyPr rot="0" vert="horz" wrap="square" lIns="91440" tIns="45720" rIns="91440" bIns="45720" anchor="t" anchorCtr="0">
            <a:noAutofit/>
          </a:bodyPr>
          <a:lstStyle/>
          <a:p>
            <a:pPr marR="0" algn="ctr">
              <a:spcBef>
                <a:spcPts val="0"/>
              </a:spcBef>
              <a:spcAft>
                <a:spcPts val="0"/>
              </a:spcAft>
            </a:pPr>
            <a:r>
              <a:rPr lang="en-US"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WORK GROUP 4: Improving health outcomes in education, employment and transportation</a:t>
            </a:r>
            <a:endParaRPr lang="en-US"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631825" lvl="1" indent="-174625" algn="ctr">
              <a:buFont typeface="Arial" panose="020B0604020202020204" pitchFamily="34" charset="0"/>
              <a:buChar char="•"/>
            </a:pPr>
            <a:endParaRPr lang="en-US" b="1"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9" name="Text Box 2"/>
          <p:cNvSpPr txBox="1">
            <a:spLocks noChangeArrowheads="1"/>
          </p:cNvSpPr>
          <p:nvPr/>
        </p:nvSpPr>
        <p:spPr bwMode="auto">
          <a:xfrm>
            <a:off x="6702087" y="4627165"/>
            <a:ext cx="2457450" cy="1716672"/>
          </a:xfrm>
          <a:prstGeom prst="rect">
            <a:avLst/>
          </a:prstGeom>
          <a:noFill/>
          <a:ln w="9525">
            <a:noFill/>
            <a:miter lim="800000"/>
            <a:headEnd/>
            <a:tailEnd/>
          </a:ln>
        </p:spPr>
        <p:txBody>
          <a:bodyPr rot="0" vert="horz" wrap="square" lIns="91440" tIns="45720" rIns="91440" bIns="45720" anchor="t" anchorCtr="0">
            <a:noAutofit/>
          </a:bodyPr>
          <a:lstStyle/>
          <a:p>
            <a:pPr marR="0" algn="ctr">
              <a:spcBef>
                <a:spcPts val="0"/>
              </a:spcBef>
              <a:spcAft>
                <a:spcPts val="0"/>
              </a:spcAft>
            </a:pPr>
            <a:r>
              <a:rPr lang="en-US" b="1" dirty="0" smtClean="0">
                <a:solidFill>
                  <a:srgbClr val="5B9BD5"/>
                </a:solidFill>
                <a:latin typeface="Calibri" panose="020F0502020204030204" pitchFamily="34" charset="0"/>
                <a:ea typeface="Calibri" panose="020F0502020204030204" pitchFamily="34" charset="0"/>
                <a:cs typeface="Times New Roman" panose="02020603050405020304" pitchFamily="18" charset="0"/>
              </a:rPr>
              <a:t>WORK GROUP 2: </a:t>
            </a:r>
            <a:r>
              <a:rPr lang="en-US" b="1" dirty="0" smtClean="0">
                <a:solidFill>
                  <a:srgbClr val="5B9BD5"/>
                </a:solidFill>
                <a:effectLst/>
                <a:latin typeface="Calibri" panose="020F0502020204030204" pitchFamily="34" charset="0"/>
                <a:ea typeface="Calibri" panose="020F0502020204030204" pitchFamily="34" charset="0"/>
                <a:cs typeface="Times New Roman" panose="02020603050405020304" pitchFamily="18" charset="0"/>
              </a:rPr>
              <a:t>Coordinating healthcare and community-based prevention</a:t>
            </a:r>
            <a:endParaRPr lang="en-US" b="1" dirty="0">
              <a:solidFill>
                <a:srgbClr val="5B9BD5"/>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Group 6"/>
          <p:cNvGrpSpPr/>
          <p:nvPr/>
        </p:nvGrpSpPr>
        <p:grpSpPr>
          <a:xfrm>
            <a:off x="4213199" y="2289008"/>
            <a:ext cx="7058051" cy="2273300"/>
            <a:chOff x="4213199" y="2289008"/>
            <a:chExt cx="7058051" cy="2273300"/>
          </a:xfrm>
        </p:grpSpPr>
        <p:cxnSp>
          <p:nvCxnSpPr>
            <p:cNvPr id="40" name="Straight Connector 39"/>
            <p:cNvCxnSpPr/>
            <p:nvPr/>
          </p:nvCxnSpPr>
          <p:spPr>
            <a:xfrm flipV="1">
              <a:off x="4213199" y="3376775"/>
              <a:ext cx="6999572" cy="36232"/>
            </a:xfrm>
            <a:prstGeom prst="line">
              <a:avLst/>
            </a:prstGeom>
            <a:solidFill>
              <a:srgbClr val="FED65C"/>
            </a:solidFill>
            <a:ln w="114300">
              <a:solidFill>
                <a:srgbClr val="FED65C"/>
              </a:solidFill>
            </a:ln>
          </p:spPr>
          <p:style>
            <a:lnRef idx="3">
              <a:schemeClr val="accent1"/>
            </a:lnRef>
            <a:fillRef idx="0">
              <a:schemeClr val="accent1"/>
            </a:fillRef>
            <a:effectRef idx="2">
              <a:schemeClr val="accent1"/>
            </a:effectRef>
            <a:fontRef idx="minor">
              <a:schemeClr val="tx1"/>
            </a:fontRef>
          </p:style>
        </p:cxnSp>
        <p:sp>
          <p:nvSpPr>
            <p:cNvPr id="42" name="Oval 41"/>
            <p:cNvSpPr/>
            <p:nvPr/>
          </p:nvSpPr>
          <p:spPr>
            <a:xfrm>
              <a:off x="6168519" y="3225833"/>
              <a:ext cx="342900" cy="333545"/>
            </a:xfrm>
            <a:prstGeom prst="ellipse">
              <a:avLst/>
            </a:prstGeom>
            <a:solidFill>
              <a:srgbClr val="FED65C"/>
            </a:solidFill>
            <a:ln>
              <a:solidFill>
                <a:srgbClr val="FED6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7759362" y="3226055"/>
              <a:ext cx="342900" cy="333545"/>
            </a:xfrm>
            <a:prstGeom prst="ellipse">
              <a:avLst/>
            </a:prstGeom>
            <a:solidFill>
              <a:srgbClr val="FED65C"/>
            </a:solidFill>
            <a:ln>
              <a:solidFill>
                <a:srgbClr val="FED6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10928350" y="3211814"/>
              <a:ext cx="342900" cy="333545"/>
            </a:xfrm>
            <a:prstGeom prst="ellipse">
              <a:avLst/>
            </a:prstGeom>
            <a:solidFill>
              <a:srgbClr val="FED65C"/>
            </a:solidFill>
            <a:ln>
              <a:solidFill>
                <a:srgbClr val="FED6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9343855" y="3198350"/>
              <a:ext cx="342900" cy="333545"/>
            </a:xfrm>
            <a:prstGeom prst="ellipse">
              <a:avLst/>
            </a:prstGeom>
            <a:solidFill>
              <a:srgbClr val="FED65C"/>
            </a:solidFill>
            <a:ln>
              <a:solidFill>
                <a:srgbClr val="FED6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a:stCxn id="42" idx="0"/>
            </p:cNvCxnSpPr>
            <p:nvPr/>
          </p:nvCxnSpPr>
          <p:spPr>
            <a:xfrm flipV="1">
              <a:off x="6339969" y="2845719"/>
              <a:ext cx="0" cy="380114"/>
            </a:xfrm>
            <a:prstGeom prst="line">
              <a:avLst/>
            </a:prstGeom>
            <a:ln w="76200">
              <a:solidFill>
                <a:srgbClr val="FED65C"/>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7930812" y="3531896"/>
              <a:ext cx="0" cy="1030412"/>
            </a:xfrm>
            <a:prstGeom prst="line">
              <a:avLst/>
            </a:prstGeom>
            <a:ln w="76200">
              <a:solidFill>
                <a:srgbClr val="FED65C"/>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V="1">
              <a:off x="9515305" y="2289008"/>
              <a:ext cx="0" cy="1005770"/>
            </a:xfrm>
            <a:prstGeom prst="line">
              <a:avLst/>
            </a:prstGeom>
            <a:ln w="76200">
              <a:solidFill>
                <a:srgbClr val="FED65C"/>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11099800" y="3494545"/>
              <a:ext cx="12362" cy="870913"/>
            </a:xfrm>
            <a:prstGeom prst="line">
              <a:avLst/>
            </a:prstGeom>
            <a:ln w="76200">
              <a:solidFill>
                <a:srgbClr val="FED65C"/>
              </a:solidFill>
            </a:ln>
          </p:spPr>
          <p:style>
            <a:lnRef idx="1">
              <a:schemeClr val="accent1"/>
            </a:lnRef>
            <a:fillRef idx="0">
              <a:schemeClr val="accent1"/>
            </a:fillRef>
            <a:effectRef idx="0">
              <a:schemeClr val="accent1"/>
            </a:effectRef>
            <a:fontRef idx="minor">
              <a:schemeClr val="tx1"/>
            </a:fontRef>
          </p:style>
        </p:cxnSp>
      </p:grpSp>
      <p:grpSp>
        <p:nvGrpSpPr>
          <p:cNvPr id="2" name="Group 1"/>
          <p:cNvGrpSpPr/>
          <p:nvPr/>
        </p:nvGrpSpPr>
        <p:grpSpPr>
          <a:xfrm>
            <a:off x="-55417" y="3352298"/>
            <a:ext cx="2711070" cy="1252765"/>
            <a:chOff x="-55417" y="3352298"/>
            <a:chExt cx="2711070" cy="1252765"/>
          </a:xfrm>
        </p:grpSpPr>
        <p:sp>
          <p:nvSpPr>
            <p:cNvPr id="62" name="Rectangle 61"/>
            <p:cNvSpPr/>
            <p:nvPr/>
          </p:nvSpPr>
          <p:spPr>
            <a:xfrm>
              <a:off x="0" y="3353523"/>
              <a:ext cx="2441448" cy="1250315"/>
            </a:xfrm>
            <a:prstGeom prst="rect">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Pentagon 65"/>
            <p:cNvSpPr/>
            <p:nvPr/>
          </p:nvSpPr>
          <p:spPr>
            <a:xfrm>
              <a:off x="0" y="3352298"/>
              <a:ext cx="2655653" cy="429768"/>
            </a:xfrm>
            <a:prstGeom prst="homePlate">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 Box 2"/>
            <p:cNvSpPr txBox="1">
              <a:spLocks noChangeArrowheads="1"/>
            </p:cNvSpPr>
            <p:nvPr/>
          </p:nvSpPr>
          <p:spPr bwMode="auto">
            <a:xfrm>
              <a:off x="-55417" y="3359052"/>
              <a:ext cx="2500649" cy="1246011"/>
            </a:xfrm>
            <a:prstGeom prst="rect">
              <a:avLst/>
            </a:prstGeom>
            <a:noFill/>
            <a:ln w="9525">
              <a:noFill/>
              <a:miter lim="800000"/>
              <a:headEnd/>
              <a:tailEnd/>
            </a:ln>
          </p:spPr>
          <p:txBody>
            <a:bodyPr rot="0" vert="horz" wrap="square" lIns="91440" tIns="45720" rIns="91440" bIns="45720" anchor="ctr" anchorCtr="0">
              <a:noAutofit/>
            </a:bodyPr>
            <a:lstStyle/>
            <a:p>
              <a:pPr marL="0" marR="0">
                <a:spcBef>
                  <a:spcPts val="0"/>
                </a:spcBef>
                <a:spcAft>
                  <a:spcPts val="0"/>
                </a:spcAft>
              </a:pP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HEALTH PLANNING &amp; IMPROVEMENT</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43" name="Rectangle 42"/>
          <p:cNvSpPr/>
          <p:nvPr/>
        </p:nvSpPr>
        <p:spPr>
          <a:xfrm>
            <a:off x="2439924" y="6628365"/>
            <a:ext cx="2441448" cy="232016"/>
          </a:xfrm>
          <a:prstGeom prst="rect">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65C"/>
              </a:solidFill>
            </a:endParaRPr>
          </a:p>
        </p:txBody>
      </p:sp>
      <p:sp>
        <p:nvSpPr>
          <p:cNvPr id="44" name="Rectangle 43"/>
          <p:cNvSpPr/>
          <p:nvPr/>
        </p:nvSpPr>
        <p:spPr>
          <a:xfrm>
            <a:off x="0" y="6628365"/>
            <a:ext cx="2441448" cy="232016"/>
          </a:xfrm>
          <a:prstGeom prst="rect">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9759696" y="6628365"/>
            <a:ext cx="2441448" cy="23201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7319772" y="6628365"/>
            <a:ext cx="2441448" cy="232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4879848" y="6628365"/>
            <a:ext cx="2441448" cy="232016"/>
          </a:xfrm>
          <a:prstGeom prst="rect">
            <a:avLst/>
          </a:prstGeom>
          <a:solidFill>
            <a:srgbClr val="32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954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750"/>
                                        <p:tgtEl>
                                          <p:spTgt spid="4"/>
                                        </p:tgtEl>
                                      </p:cBhvr>
                                    </p:animEffect>
                                  </p:childTnLst>
                                </p:cTn>
                              </p:par>
                            </p:childTnLst>
                          </p:cTn>
                        </p:par>
                        <p:par>
                          <p:cTn id="12" fill="hold">
                            <p:stCondLst>
                              <p:cond delay="125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000"/>
                                        <p:tgtEl>
                                          <p:spTgt spid="7"/>
                                        </p:tgtEl>
                                      </p:cBhvr>
                                    </p:animEffect>
                                  </p:childTnLst>
                                </p:cTn>
                              </p:par>
                            </p:childTnLst>
                          </p:cTn>
                        </p:par>
                        <p:par>
                          <p:cTn id="16" fill="hold">
                            <p:stCondLst>
                              <p:cond delay="2250"/>
                            </p:stCondLst>
                            <p:childTnLst>
                              <p:par>
                                <p:cTn id="17" presetID="10" presetClass="entr" presetSubtype="0"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p:bldP spid="38"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82000"/>
          </a:schemeClr>
        </a:solidFill>
        <a:effectLst/>
      </p:bgPr>
    </p:bg>
    <p:spTree>
      <p:nvGrpSpPr>
        <p:cNvPr id="1" name=""/>
        <p:cNvGrpSpPr/>
        <p:nvPr/>
      </p:nvGrpSpPr>
      <p:grpSpPr>
        <a:xfrm>
          <a:off x="0" y="0"/>
          <a:ext cx="0" cy="0"/>
          <a:chOff x="0" y="0"/>
          <a:chExt cx="0" cy="0"/>
        </a:xfrm>
      </p:grpSpPr>
      <p:grpSp>
        <p:nvGrpSpPr>
          <p:cNvPr id="50" name="Group 49"/>
          <p:cNvGrpSpPr/>
          <p:nvPr/>
        </p:nvGrpSpPr>
        <p:grpSpPr>
          <a:xfrm>
            <a:off x="0" y="0"/>
            <a:ext cx="12211050" cy="6858000"/>
            <a:chOff x="80210" y="-1624914"/>
            <a:chExt cx="12211050" cy="6621641"/>
          </a:xfrm>
        </p:grpSpPr>
        <p:pic>
          <p:nvPicPr>
            <p:cNvPr id="51" name="Picture 50"/>
            <p:cNvPicPr>
              <a:picLocks noChangeAspect="1"/>
            </p:cNvPicPr>
            <p:nvPr/>
          </p:nvPicPr>
          <p:blipFill rotWithShape="1">
            <a:blip r:embed="rId3">
              <a:extLst>
                <a:ext uri="{28A0092B-C50C-407E-A947-70E740481C1C}">
                  <a14:useLocalDpi xmlns:a14="http://schemas.microsoft.com/office/drawing/2010/main" val="0"/>
                </a:ext>
              </a:extLst>
            </a:blip>
            <a:srcRect l="7434" t="8858" r="2086" b="279"/>
            <a:stretch/>
          </p:blipFill>
          <p:spPr>
            <a:xfrm>
              <a:off x="80210" y="-1624914"/>
              <a:ext cx="12211050" cy="6621641"/>
            </a:xfrm>
            <a:prstGeom prst="rect">
              <a:avLst/>
            </a:prstGeom>
            <a:effectLst>
              <a:glow>
                <a:schemeClr val="accent1"/>
              </a:glow>
            </a:effectLst>
          </p:spPr>
        </p:pic>
        <p:sp>
          <p:nvSpPr>
            <p:cNvPr id="52" name="Rectangle 51"/>
            <p:cNvSpPr/>
            <p:nvPr/>
          </p:nvSpPr>
          <p:spPr>
            <a:xfrm>
              <a:off x="82115" y="-1624914"/>
              <a:ext cx="12207240" cy="662164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p:cNvGrpSpPr/>
          <p:nvPr/>
        </p:nvGrpSpPr>
        <p:grpSpPr>
          <a:xfrm>
            <a:off x="1037608" y="337674"/>
            <a:ext cx="1550664" cy="595833"/>
            <a:chOff x="1037608" y="337674"/>
            <a:chExt cx="1550664" cy="595833"/>
          </a:xfrm>
        </p:grpSpPr>
        <p:cxnSp>
          <p:nvCxnSpPr>
            <p:cNvPr id="74" name="Straight Connector 73"/>
            <p:cNvCxnSpPr/>
            <p:nvPr/>
          </p:nvCxnSpPr>
          <p:spPr>
            <a:xfrm>
              <a:off x="1220724" y="491784"/>
              <a:ext cx="1367548" cy="12663"/>
            </a:xfrm>
            <a:prstGeom prst="line">
              <a:avLst/>
            </a:prstGeom>
            <a:solidFill>
              <a:srgbClr val="FED65C"/>
            </a:solidFill>
            <a:ln w="114300">
              <a:solidFill>
                <a:srgbClr val="FED65C"/>
              </a:solidFill>
            </a:ln>
          </p:spPr>
          <p:style>
            <a:lnRef idx="3">
              <a:schemeClr val="accent1"/>
            </a:lnRef>
            <a:fillRef idx="0">
              <a:schemeClr val="accent1"/>
            </a:fillRef>
            <a:effectRef idx="2">
              <a:schemeClr val="accent1"/>
            </a:effectRef>
            <a:fontRef idx="minor">
              <a:schemeClr val="tx1"/>
            </a:fontRef>
          </p:style>
        </p:cxnSp>
        <p:sp>
          <p:nvSpPr>
            <p:cNvPr id="75" name="Oval 74"/>
            <p:cNvSpPr/>
            <p:nvPr/>
          </p:nvSpPr>
          <p:spPr>
            <a:xfrm>
              <a:off x="1037608" y="337674"/>
              <a:ext cx="342900" cy="333545"/>
            </a:xfrm>
            <a:prstGeom prst="ellipse">
              <a:avLst/>
            </a:prstGeom>
            <a:solidFill>
              <a:srgbClr val="FED65C"/>
            </a:solidFill>
            <a:ln>
              <a:solidFill>
                <a:srgbClr val="FED6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p:nvCxnSpPr>
          <p:spPr>
            <a:xfrm flipV="1">
              <a:off x="1220724" y="553393"/>
              <a:ext cx="0" cy="380114"/>
            </a:xfrm>
            <a:prstGeom prst="line">
              <a:avLst/>
            </a:prstGeom>
            <a:ln w="76200">
              <a:solidFill>
                <a:srgbClr val="FED65C"/>
              </a:solidFill>
            </a:ln>
          </p:spPr>
          <p:style>
            <a:lnRef idx="1">
              <a:schemeClr val="accent1"/>
            </a:lnRef>
            <a:fillRef idx="0">
              <a:schemeClr val="accent1"/>
            </a:fillRef>
            <a:effectRef idx="0">
              <a:schemeClr val="accent1"/>
            </a:effectRef>
            <a:fontRef idx="minor">
              <a:schemeClr val="tx1"/>
            </a:fontRef>
          </p:style>
        </p:cxnSp>
      </p:grpSp>
      <p:sp>
        <p:nvSpPr>
          <p:cNvPr id="2" name="Rectangle 2"/>
          <p:cNvSpPr>
            <a:spLocks noChangeArrowheads="1"/>
          </p:cNvSpPr>
          <p:nvPr/>
        </p:nvSpPr>
        <p:spPr bwMode="auto">
          <a:xfrm flipV="1">
            <a:off x="5904106" y="-1"/>
            <a:ext cx="628789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Rectangle 4"/>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p:cNvPicPr>
            <a:picLocks noChangeAspect="1"/>
          </p:cNvPicPr>
          <p:nvPr/>
        </p:nvPicPr>
        <p:blipFill rotWithShape="1">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l="-1" t="9519" r="-197" b="20828"/>
          <a:stretch/>
        </p:blipFill>
        <p:spPr>
          <a:xfrm>
            <a:off x="8557311" y="3272740"/>
            <a:ext cx="3651834" cy="3384776"/>
          </a:xfrm>
          <a:prstGeom prst="rect">
            <a:avLst/>
          </a:prstGeom>
        </p:spPr>
      </p:pic>
      <p:sp>
        <p:nvSpPr>
          <p:cNvPr id="9" name="Rectangle 6"/>
          <p:cNvSpPr>
            <a:spLocks noChangeArrowheads="1"/>
          </p:cNvSpPr>
          <p:nvPr/>
        </p:nvSpPr>
        <p:spPr bwMode="auto">
          <a:xfrm>
            <a:off x="1174554" y="23179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9" name="Picture 5" descr="Children know"/>
          <p:cNvPicPr>
            <a:picLocks noChangeAspect="1" noChangeArrowheads="1"/>
          </p:cNvPicPr>
          <p:nvPr/>
        </p:nvPicPr>
        <p:blipFill rotWithShape="1">
          <a:blip r:embed="rId5">
            <a:duotone>
              <a:schemeClr val="accent1">
                <a:shade val="45000"/>
                <a:satMod val="135000"/>
              </a:schemeClr>
              <a:prstClr val="white"/>
            </a:duotone>
            <a:extLst>
              <a:ext uri="{28A0092B-C50C-407E-A947-70E740481C1C}">
                <a14:useLocalDpi xmlns:a14="http://schemas.microsoft.com/office/drawing/2010/main" val="0"/>
              </a:ext>
            </a:extLst>
          </a:blip>
          <a:srcRect l="-519" t="23892" r="416" b="7302"/>
          <a:stretch/>
        </p:blipFill>
        <p:spPr bwMode="auto">
          <a:xfrm>
            <a:off x="4867885" y="3256546"/>
            <a:ext cx="3689684" cy="338358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8444923" y="-1"/>
            <a:ext cx="3755367" cy="3275535"/>
            <a:chOff x="10124128" y="-992756"/>
            <a:chExt cx="3771512" cy="3322638"/>
          </a:xfrm>
        </p:grpSpPr>
        <p:pic>
          <p:nvPicPr>
            <p:cNvPr id="1031" name="7753EAE8-0346-41ED-A15C-FF2FEAB5587E" descr="cid:99766ECA-36CD-4506-ABB2-C7A8F59EDFEA"/>
            <p:cNvPicPr>
              <a:picLocks noChangeAspect="1" noChangeArrowheads="1"/>
            </p:cNvPicPr>
            <p:nvPr/>
          </p:nvPicPr>
          <p:blipFill rotWithShape="1">
            <a:blip r:embed="rId6" r:link="rId7">
              <a:duotone>
                <a:schemeClr val="accent3">
                  <a:shade val="45000"/>
                  <a:satMod val="135000"/>
                </a:schemeClr>
                <a:prstClr val="white"/>
              </a:duotone>
              <a:extLst>
                <a:ext uri="{28A0092B-C50C-407E-A947-70E740481C1C}">
                  <a14:useLocalDpi xmlns:a14="http://schemas.microsoft.com/office/drawing/2010/main" val="0"/>
                </a:ext>
              </a:extLst>
            </a:blip>
            <a:srcRect t="13833" r="39837" b="6793"/>
            <a:stretch/>
          </p:blipFill>
          <p:spPr bwMode="auto">
            <a:xfrm>
              <a:off x="10124128" y="-992754"/>
              <a:ext cx="3771512" cy="332263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0124129" y="-992756"/>
              <a:ext cx="3770870" cy="3315917"/>
            </a:xfrm>
            <a:prstGeom prst="rect">
              <a:avLst/>
            </a:prstGeom>
            <a:solidFill>
              <a:srgbClr val="32999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43" descr="DSC01277"/>
          <p:cNvPicPr/>
          <p:nvPr/>
        </p:nvPicPr>
        <p:blipFill rotWithShape="1">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l="-1" t="5849" r="39255"/>
          <a:stretch/>
        </p:blipFill>
        <p:spPr bwMode="auto">
          <a:xfrm>
            <a:off x="4865267" y="0"/>
            <a:ext cx="3690055" cy="3301949"/>
          </a:xfrm>
          <a:prstGeom prst="rect">
            <a:avLst/>
          </a:prstGeom>
          <a:noFill/>
          <a:ln>
            <a:noFill/>
          </a:ln>
        </p:spPr>
      </p:pic>
      <p:sp>
        <p:nvSpPr>
          <p:cNvPr id="11" name="Rectangle 8"/>
          <p:cNvSpPr>
            <a:spLocks noChangeArrowheads="1"/>
          </p:cNvSpPr>
          <p:nvPr/>
        </p:nvSpPr>
        <p:spPr bwMode="auto">
          <a:xfrm>
            <a:off x="5422631" y="114324"/>
            <a:ext cx="821413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15" name="Group 14"/>
          <p:cNvGrpSpPr/>
          <p:nvPr/>
        </p:nvGrpSpPr>
        <p:grpSpPr>
          <a:xfrm>
            <a:off x="-11728" y="933508"/>
            <a:ext cx="2448887" cy="3502363"/>
            <a:chOff x="-11728" y="933508"/>
            <a:chExt cx="2448887" cy="3502363"/>
          </a:xfrm>
        </p:grpSpPr>
        <p:sp>
          <p:nvSpPr>
            <p:cNvPr id="12" name="Pentagon 11"/>
            <p:cNvSpPr/>
            <p:nvPr/>
          </p:nvSpPr>
          <p:spPr>
            <a:xfrm rot="5400000">
              <a:off x="-529835" y="1699461"/>
              <a:ext cx="3499641" cy="1973179"/>
            </a:xfrm>
            <a:prstGeom prst="homePlate">
              <a:avLst/>
            </a:prstGeom>
            <a:solidFill>
              <a:srgbClr val="EA6B14">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 Box 2"/>
            <p:cNvSpPr txBox="1">
              <a:spLocks noChangeArrowheads="1"/>
            </p:cNvSpPr>
            <p:nvPr/>
          </p:nvSpPr>
          <p:spPr bwMode="auto">
            <a:xfrm>
              <a:off x="-11728" y="933508"/>
              <a:ext cx="2448887" cy="2709527"/>
            </a:xfrm>
            <a:prstGeom prst="rect">
              <a:avLst/>
            </a:prstGeom>
            <a:noFill/>
            <a:ln w="9525">
              <a:noFill/>
              <a:miter lim="800000"/>
              <a:headEnd/>
              <a:tailEnd/>
            </a:ln>
          </p:spPr>
          <p:txBody>
            <a:bodyPr rot="0" vert="horz" wrap="square" lIns="91440" tIns="45720" rIns="91440" bIns="45720" anchor="t" anchorCtr="0">
              <a:noAutofit/>
            </a:bodyPr>
            <a:lstStyle/>
            <a:p>
              <a:pPr marR="0" algn="ctr">
                <a:spcBef>
                  <a:spcPts val="0"/>
                </a:spcBef>
                <a:spcAft>
                  <a:spcPts val="0"/>
                </a:spcAft>
              </a:pPr>
              <a:r>
                <a:rPr lang="en-US"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Codman Square</a:t>
              </a:r>
            </a:p>
            <a:p>
              <a:pPr marR="0" algn="ctr">
                <a:spcBef>
                  <a:spcPts val="0"/>
                </a:spcBef>
                <a:spcAft>
                  <a:spcPts val="0"/>
                </a:spcAft>
              </a:pPr>
              <a:endParaRPr lang="en-US" sz="1100"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marR="0" algn="ctr">
                <a:spcBef>
                  <a:spcPts val="0"/>
                </a:spcBef>
                <a:spcAft>
                  <a:spcPts val="0"/>
                </a:spcAft>
              </a:pPr>
              <a:r>
                <a:rPr lang="en-US"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East Boston</a:t>
              </a:r>
            </a:p>
            <a:p>
              <a:pPr marR="0" algn="ctr">
                <a:spcBef>
                  <a:spcPts val="0"/>
                </a:spcBef>
                <a:spcAft>
                  <a:spcPts val="0"/>
                </a:spcAft>
              </a:pPr>
              <a:endParaRPr lang="en-US" sz="1100"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marR="0" algn="ctr">
                <a:spcBef>
                  <a:spcPts val="0"/>
                </a:spcBef>
                <a:spcAft>
                  <a:spcPts val="0"/>
                </a:spcAft>
              </a:pPr>
              <a:r>
                <a:rPr lang="en-US"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Jamaica Plain</a:t>
              </a:r>
            </a:p>
            <a:p>
              <a:pPr marR="0" algn="ctr">
                <a:spcBef>
                  <a:spcPts val="0"/>
                </a:spcBef>
                <a:spcAft>
                  <a:spcPts val="0"/>
                </a:spcAft>
              </a:pPr>
              <a:endParaRPr lang="en-US" sz="1100"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marR="0" algn="ctr">
                <a:spcBef>
                  <a:spcPts val="0"/>
                </a:spcBef>
                <a:spcAft>
                  <a:spcPts val="0"/>
                </a:spcAft>
              </a:pPr>
              <a:r>
                <a:rPr lang="en-US"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North Dorchester</a:t>
              </a:r>
            </a:p>
            <a:p>
              <a:pPr marR="0" algn="ctr">
                <a:spcBef>
                  <a:spcPts val="0"/>
                </a:spcBef>
                <a:spcAft>
                  <a:spcPts val="0"/>
                </a:spcAft>
              </a:pPr>
              <a:endParaRPr lang="en-US" sz="1100" b="1" dirty="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marR="0" algn="ctr">
                <a:spcBef>
                  <a:spcPts val="0"/>
                </a:spcBef>
                <a:spcAft>
                  <a:spcPts val="0"/>
                </a:spcAft>
              </a:pPr>
              <a:r>
                <a:rPr lang="en-US"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Roxbury</a:t>
              </a:r>
            </a:p>
            <a:p>
              <a:pPr marR="0" algn="ctr">
                <a:spcBef>
                  <a:spcPts val="0"/>
                </a:spcBef>
                <a:spcAft>
                  <a:spcPts val="0"/>
                </a:spcAft>
              </a:pPr>
              <a:endParaRPr lang="en-US" sz="1100"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endParaRPr>
            </a:p>
            <a:p>
              <a:pPr marR="0" algn="ctr">
                <a:spcBef>
                  <a:spcPts val="0"/>
                </a:spcBef>
                <a:spcAft>
                  <a:spcPts val="0"/>
                </a:spcAft>
              </a:pPr>
              <a:r>
                <a:rPr lang="en-US" b="1" dirty="0" smtClean="0">
                  <a:solidFill>
                    <a:schemeClr val="tx1">
                      <a:lumMod val="65000"/>
                      <a:lumOff val="35000"/>
                    </a:schemeClr>
                  </a:solidFill>
                  <a:latin typeface="Calibri" panose="020F0502020204030204" pitchFamily="34" charset="0"/>
                  <a:ea typeface="Calibri" panose="020F0502020204030204" pitchFamily="34" charset="0"/>
                  <a:cs typeface="Times New Roman" panose="02020603050405020304" pitchFamily="18" charset="0"/>
                </a:rPr>
                <a:t>South Boston</a:t>
              </a:r>
            </a:p>
          </p:txBody>
        </p:sp>
      </p:grpSp>
      <p:sp>
        <p:nvSpPr>
          <p:cNvPr id="53" name="Rectangle 52"/>
          <p:cNvSpPr/>
          <p:nvPr/>
        </p:nvSpPr>
        <p:spPr>
          <a:xfrm>
            <a:off x="2439924" y="6628365"/>
            <a:ext cx="2441448" cy="232016"/>
          </a:xfrm>
          <a:prstGeom prst="rect">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D65C"/>
              </a:solidFill>
            </a:endParaRPr>
          </a:p>
        </p:txBody>
      </p:sp>
      <p:sp>
        <p:nvSpPr>
          <p:cNvPr id="54" name="Rectangle 53"/>
          <p:cNvSpPr/>
          <p:nvPr/>
        </p:nvSpPr>
        <p:spPr>
          <a:xfrm>
            <a:off x="0" y="6628365"/>
            <a:ext cx="2441448" cy="232016"/>
          </a:xfrm>
          <a:prstGeom prst="rect">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9759696" y="6628365"/>
            <a:ext cx="2441448" cy="23201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7319772" y="6628365"/>
            <a:ext cx="2441448" cy="2320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879848" y="6628365"/>
            <a:ext cx="2441448" cy="232016"/>
          </a:xfrm>
          <a:prstGeom prst="rect">
            <a:avLst/>
          </a:prstGeom>
          <a:solidFill>
            <a:srgbClr val="3299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4164349" y="2178613"/>
            <a:ext cx="7331265" cy="2188428"/>
            <a:chOff x="4164349" y="2178613"/>
            <a:chExt cx="7331265" cy="2188428"/>
          </a:xfrm>
        </p:grpSpPr>
        <p:cxnSp>
          <p:nvCxnSpPr>
            <p:cNvPr id="65" name="Straight Connector 64"/>
            <p:cNvCxnSpPr/>
            <p:nvPr/>
          </p:nvCxnSpPr>
          <p:spPr>
            <a:xfrm flipV="1">
              <a:off x="4164349" y="3265718"/>
              <a:ext cx="6999572" cy="36232"/>
            </a:xfrm>
            <a:prstGeom prst="line">
              <a:avLst/>
            </a:prstGeom>
            <a:solidFill>
              <a:srgbClr val="FED65C"/>
            </a:solidFill>
            <a:ln w="114300">
              <a:solidFill>
                <a:srgbClr val="FED65C"/>
              </a:solidFill>
            </a:ln>
          </p:spPr>
          <p:style>
            <a:lnRef idx="3">
              <a:schemeClr val="accent1"/>
            </a:lnRef>
            <a:fillRef idx="0">
              <a:schemeClr val="accent1"/>
            </a:fillRef>
            <a:effectRef idx="2">
              <a:schemeClr val="accent1"/>
            </a:effectRef>
            <a:fontRef idx="minor">
              <a:schemeClr val="tx1"/>
            </a:fontRef>
          </p:style>
        </p:cxnSp>
        <p:sp>
          <p:nvSpPr>
            <p:cNvPr id="66" name="Oval 65"/>
            <p:cNvSpPr/>
            <p:nvPr/>
          </p:nvSpPr>
          <p:spPr>
            <a:xfrm>
              <a:off x="5595868" y="3115550"/>
              <a:ext cx="342900" cy="333545"/>
            </a:xfrm>
            <a:prstGeom prst="ellipse">
              <a:avLst/>
            </a:prstGeom>
            <a:solidFill>
              <a:srgbClr val="FED65C"/>
            </a:solidFill>
            <a:ln>
              <a:solidFill>
                <a:srgbClr val="FED6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7471058" y="3128868"/>
              <a:ext cx="342900" cy="333545"/>
            </a:xfrm>
            <a:prstGeom prst="ellipse">
              <a:avLst/>
            </a:prstGeom>
            <a:solidFill>
              <a:srgbClr val="FED65C"/>
            </a:solidFill>
            <a:ln>
              <a:solidFill>
                <a:srgbClr val="FED6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1152714" y="3101419"/>
              <a:ext cx="342900" cy="333545"/>
            </a:xfrm>
            <a:prstGeom prst="ellipse">
              <a:avLst/>
            </a:prstGeom>
            <a:solidFill>
              <a:srgbClr val="FED65C"/>
            </a:solidFill>
            <a:ln>
              <a:solidFill>
                <a:srgbClr val="FED6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9230174" y="3136345"/>
              <a:ext cx="342900" cy="333545"/>
            </a:xfrm>
            <a:prstGeom prst="ellipse">
              <a:avLst/>
            </a:prstGeom>
            <a:solidFill>
              <a:srgbClr val="FED65C"/>
            </a:solidFill>
            <a:ln>
              <a:solidFill>
                <a:srgbClr val="FED6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Connector 69"/>
            <p:cNvCxnSpPr/>
            <p:nvPr/>
          </p:nvCxnSpPr>
          <p:spPr>
            <a:xfrm flipH="1" flipV="1">
              <a:off x="5762065" y="2575114"/>
              <a:ext cx="5253" cy="580779"/>
            </a:xfrm>
            <a:prstGeom prst="line">
              <a:avLst/>
            </a:prstGeom>
            <a:ln w="76200">
              <a:solidFill>
                <a:srgbClr val="FED65C"/>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7650687" y="3336629"/>
              <a:ext cx="0" cy="1030412"/>
            </a:xfrm>
            <a:prstGeom prst="line">
              <a:avLst/>
            </a:prstGeom>
            <a:ln w="76200">
              <a:solidFill>
                <a:srgbClr val="FED65C"/>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flipV="1">
              <a:off x="11331188" y="3352645"/>
              <a:ext cx="5253" cy="580779"/>
            </a:xfrm>
            <a:prstGeom prst="line">
              <a:avLst/>
            </a:prstGeom>
            <a:ln w="76200">
              <a:solidFill>
                <a:srgbClr val="FED65C"/>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9396763" y="2178613"/>
              <a:ext cx="0" cy="1005770"/>
            </a:xfrm>
            <a:prstGeom prst="line">
              <a:avLst/>
            </a:prstGeom>
            <a:ln w="76200">
              <a:solidFill>
                <a:srgbClr val="FED65C"/>
              </a:solidFill>
            </a:ln>
          </p:spPr>
          <p:style>
            <a:lnRef idx="1">
              <a:schemeClr val="accent1"/>
            </a:lnRef>
            <a:fillRef idx="0">
              <a:schemeClr val="accent1"/>
            </a:fillRef>
            <a:effectRef idx="0">
              <a:schemeClr val="accent1"/>
            </a:effectRef>
            <a:fontRef idx="minor">
              <a:schemeClr val="tx1"/>
            </a:fontRef>
          </p:style>
        </p:cxnSp>
      </p:grpSp>
      <p:sp>
        <p:nvSpPr>
          <p:cNvPr id="85" name="Text Box 2"/>
          <p:cNvSpPr txBox="1">
            <a:spLocks noChangeArrowheads="1"/>
          </p:cNvSpPr>
          <p:nvPr/>
        </p:nvSpPr>
        <p:spPr bwMode="auto">
          <a:xfrm>
            <a:off x="12473022" y="3412837"/>
            <a:ext cx="2388955" cy="1716672"/>
          </a:xfrm>
          <a:prstGeom prst="rect">
            <a:avLst/>
          </a:prstGeom>
          <a:noFill/>
          <a:ln w="9525">
            <a:noFill/>
            <a:miter lim="800000"/>
            <a:headEnd/>
            <a:tailEnd/>
          </a:ln>
        </p:spPr>
        <p:txBody>
          <a:bodyPr rot="0" vert="horz" wrap="square" lIns="91440" tIns="45720" rIns="91440" bIns="45720" anchor="t" anchorCtr="0">
            <a:noAutofit/>
          </a:bodyPr>
          <a:lstStyle/>
          <a:p>
            <a:pPr marR="0" algn="ctr">
              <a:spcBef>
                <a:spcPts val="0"/>
              </a:spcBef>
              <a:spcAft>
                <a:spcPts val="0"/>
              </a:spcAft>
            </a:pPr>
            <a:r>
              <a:rPr lang="en-US" b="1" dirty="0" smtClean="0">
                <a:solidFill>
                  <a:schemeClr val="tx1">
                    <a:lumMod val="65000"/>
                    <a:lumOff val="35000"/>
                  </a:schemeClr>
                </a:solidFill>
                <a:ea typeface="Calibri" panose="020F0502020204030204" pitchFamily="34" charset="0"/>
                <a:cs typeface="Times New Roman" panose="02020603050405020304" pitchFamily="18" charset="0"/>
              </a:rPr>
              <a:t>OBSERVED OPEN SPACE DEMONSTRATION</a:t>
            </a:r>
            <a:endParaRPr lang="en-US" b="1" dirty="0">
              <a:solidFill>
                <a:schemeClr val="tx1">
                  <a:lumMod val="65000"/>
                  <a:lumOff val="35000"/>
                </a:schemeClr>
              </a:solidFill>
              <a:effectLst/>
              <a:ea typeface="Calibri" panose="020F0502020204030204" pitchFamily="34" charset="0"/>
              <a:cs typeface="Times New Roman" panose="02020603050405020304" pitchFamily="18" charset="0"/>
            </a:endParaRPr>
          </a:p>
        </p:txBody>
      </p:sp>
      <p:grpSp>
        <p:nvGrpSpPr>
          <p:cNvPr id="4" name="Group 3"/>
          <p:cNvGrpSpPr/>
          <p:nvPr/>
        </p:nvGrpSpPr>
        <p:grpSpPr>
          <a:xfrm>
            <a:off x="2439922" y="0"/>
            <a:ext cx="2446975" cy="6847307"/>
            <a:chOff x="2439922" y="0"/>
            <a:chExt cx="2446975" cy="6847307"/>
          </a:xfrm>
        </p:grpSpPr>
        <p:sp>
          <p:nvSpPr>
            <p:cNvPr id="39" name="Rectangle 38"/>
            <p:cNvSpPr/>
            <p:nvPr/>
          </p:nvSpPr>
          <p:spPr>
            <a:xfrm>
              <a:off x="2445449" y="0"/>
              <a:ext cx="2441448" cy="6847307"/>
            </a:xfrm>
            <a:prstGeom prst="rect">
              <a:avLst/>
            </a:prstGeom>
            <a:solidFill>
              <a:srgbClr val="FED6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25000"/>
                      </a14:imgEffect>
                      <a14:imgEffect>
                        <a14:saturation sat="0"/>
                      </a14:imgEffect>
                    </a14:imgLayer>
                  </a14:imgProps>
                </a:ext>
                <a:ext uri="{28A0092B-C50C-407E-A947-70E740481C1C}">
                  <a14:useLocalDpi xmlns:a14="http://schemas.microsoft.com/office/drawing/2010/main" val="0"/>
                </a:ext>
              </a:extLst>
            </a:blip>
            <a:srcRect l="27546" t="27879" r="54212" b="54655"/>
            <a:stretch/>
          </p:blipFill>
          <p:spPr>
            <a:xfrm>
              <a:off x="3167206" y="3779425"/>
              <a:ext cx="947997" cy="907656"/>
            </a:xfrm>
            <a:prstGeom prst="ellipse">
              <a:avLst/>
            </a:prstGeom>
            <a:ln w="63500" cap="rnd">
              <a:solidFill>
                <a:srgbClr val="329998"/>
              </a:solidFill>
            </a:ln>
            <a:effectLst/>
          </p:spPr>
        </p:pic>
        <p:pic>
          <p:nvPicPr>
            <p:cNvPr id="41" name="Picture 40"/>
            <p:cNvPicPr>
              <a:picLocks noChangeAspect="1"/>
            </p:cNvPicPr>
            <p:nvPr/>
          </p:nvPicPr>
          <p:blipFill rotWithShape="1">
            <a:blip r:embed="rId11"/>
            <a:srcRect l="23741" t="47853" r="71614" b="44156"/>
            <a:stretch/>
          </p:blipFill>
          <p:spPr>
            <a:xfrm>
              <a:off x="3167206" y="361336"/>
              <a:ext cx="997143" cy="964977"/>
            </a:xfrm>
            <a:prstGeom prst="ellipse">
              <a:avLst/>
            </a:prstGeom>
            <a:ln w="57150" cap="rnd">
              <a:solidFill>
                <a:srgbClr val="329998"/>
              </a:solidFill>
            </a:ln>
            <a:effectLst/>
          </p:spPr>
        </p:pic>
        <p:sp>
          <p:nvSpPr>
            <p:cNvPr id="42" name="Text Box 2"/>
            <p:cNvSpPr txBox="1">
              <a:spLocks noChangeArrowheads="1"/>
            </p:cNvSpPr>
            <p:nvPr/>
          </p:nvSpPr>
          <p:spPr bwMode="auto">
            <a:xfrm>
              <a:off x="2439922" y="1595424"/>
              <a:ext cx="2446974" cy="1434731"/>
            </a:xfrm>
            <a:prstGeom prst="rect">
              <a:avLst/>
            </a:prstGeom>
            <a:noFill/>
            <a:ln w="9525">
              <a:noFill/>
              <a:miter lim="800000"/>
              <a:headEnd/>
              <a:tailEnd/>
            </a:ln>
          </p:spPr>
          <p:txBody>
            <a:bodyPr rot="0" vert="horz" wrap="square" lIns="91440" tIns="45720" rIns="91440" bIns="45720" anchor="ctr" anchorCtr="0">
              <a:noAutofit/>
            </a:bodyPr>
            <a:lstStyle/>
            <a:p>
              <a:pPr marL="0" marR="0" algn="ctr">
                <a:spcBef>
                  <a:spcPts val="0"/>
                </a:spcBef>
                <a:spcAft>
                  <a:spcPts val="0"/>
                </a:spcAft>
              </a:pPr>
              <a:r>
                <a:rPr lang="en-US" sz="20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MINI-GRANTS TO COALITIONS TO SUPPORT STRATEGIC ISSUES</a:t>
              </a:r>
            </a:p>
          </p:txBody>
        </p:sp>
        <p:cxnSp>
          <p:nvCxnSpPr>
            <p:cNvPr id="43" name="Straight Connector 42"/>
            <p:cNvCxnSpPr/>
            <p:nvPr/>
          </p:nvCxnSpPr>
          <p:spPr>
            <a:xfrm>
              <a:off x="2814360" y="3290810"/>
              <a:ext cx="1774299" cy="0"/>
            </a:xfrm>
            <a:prstGeom prst="line">
              <a:avLst/>
            </a:prstGeom>
            <a:ln w="76200">
              <a:solidFill>
                <a:srgbClr val="EA6B14"/>
              </a:solidFill>
            </a:ln>
          </p:spPr>
          <p:style>
            <a:lnRef idx="1">
              <a:schemeClr val="accent1"/>
            </a:lnRef>
            <a:fillRef idx="0">
              <a:schemeClr val="accent1"/>
            </a:fillRef>
            <a:effectRef idx="0">
              <a:schemeClr val="accent1"/>
            </a:effectRef>
            <a:fontRef idx="minor">
              <a:schemeClr val="tx1"/>
            </a:fontRef>
          </p:style>
        </p:cxnSp>
        <p:sp>
          <p:nvSpPr>
            <p:cNvPr id="47" name="Text Box 2"/>
            <p:cNvSpPr txBox="1">
              <a:spLocks noChangeArrowheads="1"/>
            </p:cNvSpPr>
            <p:nvPr/>
          </p:nvSpPr>
          <p:spPr bwMode="auto">
            <a:xfrm>
              <a:off x="2453177" y="4710875"/>
              <a:ext cx="2433720" cy="1811183"/>
            </a:xfrm>
            <a:prstGeom prst="rect">
              <a:avLst/>
            </a:prstGeom>
            <a:noFill/>
            <a:ln w="9525">
              <a:noFill/>
              <a:miter lim="800000"/>
              <a:headEnd/>
              <a:tailEnd/>
            </a:ln>
          </p:spPr>
          <p:txBody>
            <a:bodyPr rot="0" vert="horz" wrap="square" lIns="91440" tIns="45720" rIns="91440" bIns="45720" anchor="ctr" anchorCtr="0">
              <a:noAutofit/>
            </a:bodyPr>
            <a:lstStyle/>
            <a:p>
              <a:pPr marL="0" marR="0" algn="ctr">
                <a:spcBef>
                  <a:spcPts val="0"/>
                </a:spcBef>
                <a:spcAft>
                  <a:spcPts val="0"/>
                </a:spcAft>
              </a:pPr>
              <a:r>
                <a:rPr lang="en-US" sz="2000" b="1" dirty="0" smtClean="0">
                  <a:solidFill>
                    <a:srgbClr val="329998"/>
                  </a:solidFill>
                  <a:latin typeface="Calibri" panose="020F0502020204030204" pitchFamily="34" charset="0"/>
                  <a:ea typeface="Calibri" panose="020F0502020204030204" pitchFamily="34" charset="0"/>
                  <a:cs typeface="Times New Roman" panose="02020603050405020304" pitchFamily="18" charset="0"/>
                </a:rPr>
                <a:t>4</a:t>
              </a:r>
              <a:r>
                <a:rPr lang="en-US" sz="20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COMMUNITY GRANTS TO SUPPORT CITYWIDE INITIATIVES</a:t>
              </a:r>
            </a:p>
          </p:txBody>
        </p:sp>
      </p:grpSp>
      <p:grpSp>
        <p:nvGrpSpPr>
          <p:cNvPr id="8" name="Group 7"/>
          <p:cNvGrpSpPr/>
          <p:nvPr/>
        </p:nvGrpSpPr>
        <p:grpSpPr>
          <a:xfrm>
            <a:off x="-55417" y="4700038"/>
            <a:ext cx="2711070" cy="864600"/>
            <a:chOff x="-55417" y="4700038"/>
            <a:chExt cx="2711070" cy="864600"/>
          </a:xfrm>
        </p:grpSpPr>
        <p:sp>
          <p:nvSpPr>
            <p:cNvPr id="28" name="Rectangle 27"/>
            <p:cNvSpPr/>
            <p:nvPr/>
          </p:nvSpPr>
          <p:spPr>
            <a:xfrm>
              <a:off x="0" y="4700038"/>
              <a:ext cx="2441448" cy="864600"/>
            </a:xfrm>
            <a:prstGeom prst="rect">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entagon 36"/>
            <p:cNvSpPr/>
            <p:nvPr/>
          </p:nvSpPr>
          <p:spPr>
            <a:xfrm>
              <a:off x="0" y="4700261"/>
              <a:ext cx="2655653" cy="429768"/>
            </a:xfrm>
            <a:prstGeom prst="homePlate">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Box 2"/>
            <p:cNvSpPr txBox="1">
              <a:spLocks noChangeArrowheads="1"/>
            </p:cNvSpPr>
            <p:nvPr/>
          </p:nvSpPr>
          <p:spPr bwMode="auto">
            <a:xfrm>
              <a:off x="-55417" y="4705567"/>
              <a:ext cx="2192638" cy="859071"/>
            </a:xfrm>
            <a:prstGeom prst="rect">
              <a:avLst/>
            </a:prstGeom>
            <a:noFill/>
            <a:ln w="9525">
              <a:noFill/>
              <a:miter lim="800000"/>
              <a:headEnd/>
              <a:tailEnd/>
            </a:ln>
          </p:spPr>
          <p:txBody>
            <a:bodyPr rot="0" vert="horz" wrap="square" lIns="91440" tIns="45720" rIns="91440" bIns="45720" anchor="ctr" anchorCtr="0">
              <a:noAutofit/>
            </a:bodyPr>
            <a:lstStyle/>
            <a:p>
              <a:pPr marL="0" marR="0">
                <a:spcBef>
                  <a:spcPts val="0"/>
                </a:spcBef>
                <a:spcAft>
                  <a:spcPts val="0"/>
                </a:spcAft>
              </a:pPr>
              <a:r>
                <a:rPr lang="en-US" sz="28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COMMUNITY INVESTMENT</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6" name="Group 5"/>
          <p:cNvGrpSpPr/>
          <p:nvPr/>
        </p:nvGrpSpPr>
        <p:grpSpPr>
          <a:xfrm>
            <a:off x="4051802" y="23"/>
            <a:ext cx="8250688" cy="6629859"/>
            <a:chOff x="4051802" y="23"/>
            <a:chExt cx="8250688" cy="6629859"/>
          </a:xfrm>
        </p:grpSpPr>
        <p:sp>
          <p:nvSpPr>
            <p:cNvPr id="49" name="Text Box 2"/>
            <p:cNvSpPr txBox="1">
              <a:spLocks noChangeArrowheads="1"/>
            </p:cNvSpPr>
            <p:nvPr/>
          </p:nvSpPr>
          <p:spPr bwMode="auto">
            <a:xfrm>
              <a:off x="9811103" y="1537994"/>
              <a:ext cx="2388955" cy="1716672"/>
            </a:xfrm>
            <a:prstGeom prst="rect">
              <a:avLst/>
            </a:prstGeom>
            <a:noFill/>
            <a:ln w="9525">
              <a:noFill/>
              <a:miter lim="800000"/>
              <a:headEnd/>
              <a:tailEnd/>
            </a:ln>
          </p:spPr>
          <p:txBody>
            <a:bodyPr rot="0" vert="horz" wrap="square" lIns="91440" tIns="45720" rIns="91440" bIns="45720" anchor="t" anchorCtr="0">
              <a:noAutofit/>
            </a:bodyPr>
            <a:lstStyle/>
            <a:p>
              <a:pPr marR="0" algn="ctr">
                <a:spcBef>
                  <a:spcPts val="0"/>
                </a:spcBef>
                <a:spcAft>
                  <a:spcPts val="0"/>
                </a:spcAft>
              </a:pPr>
              <a:r>
                <a:rPr lang="en-US" b="1" dirty="0" smtClean="0">
                  <a:solidFill>
                    <a:schemeClr val="tx1">
                      <a:lumMod val="65000"/>
                      <a:lumOff val="35000"/>
                    </a:schemeClr>
                  </a:solidFill>
                </a:rPr>
                <a:t>OVER</a:t>
              </a:r>
            </a:p>
            <a:p>
              <a:pPr marR="0" algn="ctr">
                <a:spcBef>
                  <a:spcPts val="0"/>
                </a:spcBef>
                <a:spcAft>
                  <a:spcPts val="0"/>
                </a:spcAft>
              </a:pPr>
              <a:endParaRPr lang="en-US" b="1" dirty="0">
                <a:solidFill>
                  <a:schemeClr val="tx1">
                    <a:lumMod val="65000"/>
                    <a:lumOff val="35000"/>
                  </a:schemeClr>
                </a:solidFill>
                <a:effectLst/>
                <a:ea typeface="Calibri" panose="020F0502020204030204" pitchFamily="34" charset="0"/>
                <a:cs typeface="Times New Roman" panose="02020603050405020304" pitchFamily="18" charset="0"/>
              </a:endParaRPr>
            </a:p>
            <a:p>
              <a:pPr marR="0" algn="ctr">
                <a:spcBef>
                  <a:spcPts val="0"/>
                </a:spcBef>
                <a:spcAft>
                  <a:spcPts val="0"/>
                </a:spcAft>
              </a:pPr>
              <a:endParaRPr lang="en-US" sz="2400" b="1" dirty="0" smtClean="0">
                <a:solidFill>
                  <a:schemeClr val="tx1">
                    <a:lumMod val="65000"/>
                    <a:lumOff val="35000"/>
                  </a:schemeClr>
                </a:solidFill>
                <a:ea typeface="Calibri" panose="020F0502020204030204" pitchFamily="34" charset="0"/>
                <a:cs typeface="Times New Roman" panose="02020603050405020304" pitchFamily="18" charset="0"/>
              </a:endParaRPr>
            </a:p>
            <a:p>
              <a:pPr marR="0" algn="ctr">
                <a:spcBef>
                  <a:spcPts val="0"/>
                </a:spcBef>
                <a:spcAft>
                  <a:spcPts val="0"/>
                </a:spcAft>
              </a:pPr>
              <a:r>
                <a:rPr lang="en-US" b="1" dirty="0" smtClean="0">
                  <a:solidFill>
                    <a:schemeClr val="tx1">
                      <a:lumMod val="65000"/>
                      <a:lumOff val="35000"/>
                    </a:schemeClr>
                  </a:solidFill>
                  <a:effectLst/>
                  <a:ea typeface="Calibri" panose="020F0502020204030204" pitchFamily="34" charset="0"/>
                  <a:cs typeface="Times New Roman" panose="02020603050405020304" pitchFamily="18" charset="0"/>
                </a:rPr>
                <a:t>SURVEYS IN ENGLISH AND SPANISH</a:t>
              </a:r>
              <a:endParaRPr lang="en-US" b="1" dirty="0">
                <a:solidFill>
                  <a:schemeClr val="tx1">
                    <a:lumMod val="65000"/>
                    <a:lumOff val="35000"/>
                  </a:schemeClr>
                </a:solidFill>
                <a:effectLst/>
                <a:ea typeface="Calibri" panose="020F0502020204030204" pitchFamily="34" charset="0"/>
                <a:cs typeface="Times New Roman" panose="02020603050405020304" pitchFamily="18" charset="0"/>
              </a:endParaRPr>
            </a:p>
          </p:txBody>
        </p:sp>
        <p:sp>
          <p:nvSpPr>
            <p:cNvPr id="58" name="Text Box 2"/>
            <p:cNvSpPr txBox="1">
              <a:spLocks noChangeArrowheads="1"/>
            </p:cNvSpPr>
            <p:nvPr/>
          </p:nvSpPr>
          <p:spPr bwMode="auto">
            <a:xfrm>
              <a:off x="8548544" y="23"/>
              <a:ext cx="2782396" cy="1036729"/>
            </a:xfrm>
            <a:prstGeom prst="rect">
              <a:avLst/>
            </a:prstGeom>
            <a:noFill/>
            <a:ln w="9525">
              <a:noFill/>
              <a:miter lim="800000"/>
              <a:headEnd/>
              <a:tailEnd/>
            </a:ln>
          </p:spPr>
          <p:txBody>
            <a:bodyPr rot="0" vert="horz" wrap="square" lIns="91440" tIns="45720" rIns="91440" bIns="45720" anchor="t" anchorCtr="0">
              <a:noAutofit/>
            </a:bodyPr>
            <a:lstStyle/>
            <a:p>
              <a:pPr marR="0">
                <a:spcBef>
                  <a:spcPts val="0"/>
                </a:spcBef>
                <a:spcAft>
                  <a:spcPts val="0"/>
                </a:spcAft>
              </a:pPr>
              <a:r>
                <a:rPr lang="en-US" sz="2800" b="1" dirty="0"/>
                <a:t>TRANSIT EQUITY &amp; HEALTH</a:t>
              </a:r>
            </a:p>
            <a:p>
              <a:pPr marR="0" algn="ctr">
                <a:spcBef>
                  <a:spcPts val="0"/>
                </a:spcBef>
                <a:spcAft>
                  <a:spcPts val="0"/>
                </a:spcAft>
              </a:pPr>
              <a:endParaRPr lang="en-US" b="1" dirty="0">
                <a:solidFill>
                  <a:srgbClr val="EA6B1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9" name="Rectangle 58"/>
            <p:cNvSpPr/>
            <p:nvPr/>
          </p:nvSpPr>
          <p:spPr>
            <a:xfrm>
              <a:off x="9689068" y="723532"/>
              <a:ext cx="886781" cy="923330"/>
            </a:xfrm>
            <a:prstGeom prst="rect">
              <a:avLst/>
            </a:prstGeom>
            <a:noFill/>
          </p:spPr>
          <p:txBody>
            <a:bodyPr wrap="none" lIns="91440" tIns="45720" rIns="91440" bIns="45720">
              <a:spAutoFit/>
            </a:bodyPr>
            <a:lstStyle/>
            <a:p>
              <a:pPr algn="ctr"/>
              <a:r>
                <a:rPr lang="en-US" sz="5400" b="0" cap="none" spc="0" dirty="0" smtClean="0">
                  <a:ln w="57150">
                    <a:solidFill>
                      <a:srgbClr val="FED65C"/>
                    </a:solidFill>
                  </a:ln>
                  <a:solidFill>
                    <a:srgbClr val="FED65C"/>
                  </a:solidFill>
                </a:rPr>
                <a:t>11</a:t>
              </a:r>
              <a:endParaRPr lang="en-US" sz="5400" b="0" cap="none" spc="0" dirty="0">
                <a:ln w="57150">
                  <a:solidFill>
                    <a:srgbClr val="FED65C"/>
                  </a:solidFill>
                </a:ln>
                <a:solidFill>
                  <a:srgbClr val="FED65C"/>
                </a:solidFill>
              </a:endParaRPr>
            </a:p>
          </p:txBody>
        </p:sp>
        <p:sp>
          <p:nvSpPr>
            <p:cNvPr id="60" name="Rectangle 59"/>
            <p:cNvSpPr/>
            <p:nvPr/>
          </p:nvSpPr>
          <p:spPr>
            <a:xfrm>
              <a:off x="10433756" y="1698165"/>
              <a:ext cx="1237839" cy="923330"/>
            </a:xfrm>
            <a:prstGeom prst="rect">
              <a:avLst/>
            </a:prstGeom>
            <a:noFill/>
          </p:spPr>
          <p:txBody>
            <a:bodyPr wrap="none" lIns="91440" tIns="45720" rIns="91440" bIns="45720">
              <a:spAutoFit/>
            </a:bodyPr>
            <a:lstStyle/>
            <a:p>
              <a:pPr algn="ctr"/>
              <a:r>
                <a:rPr lang="en-US" sz="5400" dirty="0" smtClean="0">
                  <a:ln w="57150">
                    <a:solidFill>
                      <a:srgbClr val="FED65C"/>
                    </a:solidFill>
                  </a:ln>
                  <a:solidFill>
                    <a:srgbClr val="FED65C"/>
                  </a:solidFill>
                </a:rPr>
                <a:t>900</a:t>
              </a:r>
              <a:endParaRPr lang="en-US" sz="5400" b="0" cap="none" spc="0" dirty="0">
                <a:ln w="57150">
                  <a:solidFill>
                    <a:srgbClr val="FED65C"/>
                  </a:solidFill>
                </a:ln>
                <a:solidFill>
                  <a:srgbClr val="FED65C"/>
                </a:solidFill>
              </a:endParaRPr>
            </a:p>
          </p:txBody>
        </p:sp>
        <p:sp>
          <p:nvSpPr>
            <p:cNvPr id="61" name="Text Box 2"/>
            <p:cNvSpPr txBox="1">
              <a:spLocks noChangeArrowheads="1"/>
            </p:cNvSpPr>
            <p:nvPr/>
          </p:nvSpPr>
          <p:spPr bwMode="auto">
            <a:xfrm>
              <a:off x="10417516" y="874928"/>
              <a:ext cx="1884974" cy="662284"/>
            </a:xfrm>
            <a:prstGeom prst="rect">
              <a:avLst/>
            </a:prstGeom>
            <a:noFill/>
            <a:ln w="9525">
              <a:noFill/>
              <a:miter lim="800000"/>
              <a:headEnd/>
              <a:tailEnd/>
            </a:ln>
          </p:spPr>
          <p:txBody>
            <a:bodyPr rot="0" vert="horz" wrap="square" lIns="91440" tIns="45720" rIns="91440" bIns="45720" anchor="t" anchorCtr="0">
              <a:noAutofit/>
            </a:bodyPr>
            <a:lstStyle/>
            <a:p>
              <a:pPr marR="0">
                <a:spcBef>
                  <a:spcPts val="0"/>
                </a:spcBef>
                <a:spcAft>
                  <a:spcPts val="0"/>
                </a:spcAft>
              </a:pPr>
              <a:r>
                <a:rPr lang="en-US" b="1" dirty="0" smtClean="0">
                  <a:solidFill>
                    <a:schemeClr val="tx1">
                      <a:lumMod val="65000"/>
                      <a:lumOff val="35000"/>
                    </a:schemeClr>
                  </a:solidFill>
                </a:rPr>
                <a:t>COMMUNITY </a:t>
              </a:r>
            </a:p>
            <a:p>
              <a:pPr marR="0">
                <a:spcBef>
                  <a:spcPts val="0"/>
                </a:spcBef>
                <a:spcAft>
                  <a:spcPts val="0"/>
                </a:spcAft>
              </a:pPr>
              <a:r>
                <a:rPr lang="en-US" b="1" dirty="0" smtClean="0">
                  <a:solidFill>
                    <a:schemeClr val="tx1">
                      <a:lumMod val="65000"/>
                      <a:lumOff val="35000"/>
                    </a:schemeClr>
                  </a:solidFill>
                </a:rPr>
                <a:t>HEALTH CENTERS</a:t>
              </a:r>
            </a:p>
            <a:p>
              <a:pPr marR="0" algn="r">
                <a:spcBef>
                  <a:spcPts val="0"/>
                </a:spcBef>
                <a:spcAft>
                  <a:spcPts val="0"/>
                </a:spcAft>
              </a:pPr>
              <a:endParaRPr lang="en-US" b="1" dirty="0">
                <a:solidFill>
                  <a:schemeClr val="tx1">
                    <a:lumMod val="65000"/>
                    <a:lumOff val="35000"/>
                  </a:schemeClr>
                </a:solidFill>
                <a:effectLst/>
                <a:ea typeface="Calibri" panose="020F0502020204030204" pitchFamily="34" charset="0"/>
                <a:cs typeface="Times New Roman" panose="02020603050405020304" pitchFamily="18" charset="0"/>
              </a:endParaRPr>
            </a:p>
          </p:txBody>
        </p:sp>
        <p:sp>
          <p:nvSpPr>
            <p:cNvPr id="62" name="Text Box 2"/>
            <p:cNvSpPr txBox="1">
              <a:spLocks noChangeArrowheads="1"/>
            </p:cNvSpPr>
            <p:nvPr/>
          </p:nvSpPr>
          <p:spPr bwMode="auto">
            <a:xfrm>
              <a:off x="4890778" y="21500"/>
              <a:ext cx="3078073" cy="1336414"/>
            </a:xfrm>
            <a:prstGeom prst="rect">
              <a:avLst/>
            </a:prstGeom>
            <a:noFill/>
            <a:ln w="9525">
              <a:noFill/>
              <a:miter lim="800000"/>
              <a:headEnd/>
              <a:tailEnd/>
            </a:ln>
          </p:spPr>
          <p:txBody>
            <a:bodyPr rot="0" vert="horz" wrap="square" lIns="91440" tIns="45720" rIns="91440" bIns="45720" anchor="t" anchorCtr="0">
              <a:noAutofit/>
            </a:bodyPr>
            <a:lstStyle/>
            <a:p>
              <a:pPr marR="0">
                <a:spcBef>
                  <a:spcPts val="0"/>
                </a:spcBef>
                <a:spcAft>
                  <a:spcPts val="0"/>
                </a:spcAft>
              </a:pPr>
              <a:r>
                <a:rPr lang="en-US" sz="2800" b="1" dirty="0" smtClean="0">
                  <a:solidFill>
                    <a:schemeClr val="tx1">
                      <a:lumMod val="85000"/>
                      <a:lumOff val="15000"/>
                    </a:schemeClr>
                  </a:solidFill>
                </a:rPr>
                <a:t>CCHERS CRITICAL MASS TOOLKIT TRAININGS</a:t>
              </a:r>
              <a:endParaRPr lang="en-US" sz="2800" b="1" dirty="0">
                <a:solidFill>
                  <a:schemeClr val="tx1">
                    <a:lumMod val="85000"/>
                    <a:lumOff val="15000"/>
                  </a:schemeClr>
                </a:solidFill>
              </a:endParaRPr>
            </a:p>
            <a:p>
              <a:pPr marR="0">
                <a:spcBef>
                  <a:spcPts val="0"/>
                </a:spcBef>
                <a:spcAft>
                  <a:spcPts val="0"/>
                </a:spcAft>
              </a:pPr>
              <a:endParaRPr lang="en-US" b="1" dirty="0">
                <a:solidFill>
                  <a:srgbClr val="EA6B1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3" name="Text Box 2"/>
            <p:cNvSpPr txBox="1">
              <a:spLocks noChangeArrowheads="1"/>
            </p:cNvSpPr>
            <p:nvPr/>
          </p:nvSpPr>
          <p:spPr bwMode="auto">
            <a:xfrm>
              <a:off x="9435788" y="3555103"/>
              <a:ext cx="1812786" cy="737577"/>
            </a:xfrm>
            <a:prstGeom prst="rect">
              <a:avLst/>
            </a:prstGeom>
            <a:noFill/>
            <a:ln w="9525">
              <a:noFill/>
              <a:miter lim="800000"/>
              <a:headEnd/>
              <a:tailEnd/>
            </a:ln>
          </p:spPr>
          <p:txBody>
            <a:bodyPr rot="0" vert="horz" wrap="square" lIns="91440" tIns="45720" rIns="91440" bIns="45720" anchor="t" anchorCtr="0">
              <a:noAutofit/>
            </a:bodyPr>
            <a:lstStyle/>
            <a:p>
              <a:pPr marR="0" algn="r">
                <a:spcBef>
                  <a:spcPts val="0"/>
                </a:spcBef>
                <a:spcAft>
                  <a:spcPts val="0"/>
                </a:spcAft>
              </a:pPr>
              <a:r>
                <a:rPr lang="en-US" sz="2800" b="1" dirty="0" err="1" smtClean="0"/>
                <a:t>YouthHUB</a:t>
              </a:r>
              <a:endParaRPr lang="en-US" sz="2800" b="1" dirty="0"/>
            </a:p>
            <a:p>
              <a:pPr marR="0" algn="ctr">
                <a:spcBef>
                  <a:spcPts val="0"/>
                </a:spcBef>
                <a:spcAft>
                  <a:spcPts val="0"/>
                </a:spcAft>
              </a:pPr>
              <a:endParaRPr lang="en-US" b="1" dirty="0">
                <a:solidFill>
                  <a:srgbClr val="EA6B1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4" name="Text Box 2"/>
            <p:cNvSpPr txBox="1">
              <a:spLocks noChangeArrowheads="1"/>
            </p:cNvSpPr>
            <p:nvPr/>
          </p:nvSpPr>
          <p:spPr bwMode="auto">
            <a:xfrm>
              <a:off x="4051802" y="3562772"/>
              <a:ext cx="3483436" cy="944247"/>
            </a:xfrm>
            <a:prstGeom prst="rect">
              <a:avLst/>
            </a:prstGeom>
            <a:noFill/>
            <a:ln w="9525">
              <a:noFill/>
              <a:miter lim="800000"/>
              <a:headEnd/>
              <a:tailEnd/>
            </a:ln>
          </p:spPr>
          <p:txBody>
            <a:bodyPr rot="0" vert="horz" wrap="square" lIns="91440" tIns="45720" rIns="91440" bIns="45720" anchor="t" anchorCtr="0">
              <a:noAutofit/>
            </a:bodyPr>
            <a:lstStyle/>
            <a:p>
              <a:pPr marR="0" algn="r">
                <a:spcBef>
                  <a:spcPts val="0"/>
                </a:spcBef>
                <a:spcAft>
                  <a:spcPts val="0"/>
                </a:spcAft>
              </a:pPr>
              <a:r>
                <a:rPr lang="en-US" sz="2800" b="1" dirty="0" smtClean="0"/>
                <a:t>NOAH &amp; MAPC</a:t>
              </a:r>
            </a:p>
            <a:p>
              <a:pPr marR="0" algn="r">
                <a:spcBef>
                  <a:spcPts val="0"/>
                </a:spcBef>
                <a:spcAft>
                  <a:spcPts val="0"/>
                </a:spcAft>
              </a:pPr>
              <a:r>
                <a:rPr lang="en-US" sz="2800" b="1" dirty="0" smtClean="0"/>
                <a:t>PLACEMAKING</a:t>
              </a:r>
              <a:endParaRPr lang="en-US" sz="2800" b="1" dirty="0"/>
            </a:p>
            <a:p>
              <a:pPr marR="0" algn="r">
                <a:spcBef>
                  <a:spcPts val="0"/>
                </a:spcBef>
                <a:spcAft>
                  <a:spcPts val="0"/>
                </a:spcAft>
              </a:pPr>
              <a:endParaRPr lang="en-US" b="1" dirty="0">
                <a:solidFill>
                  <a:srgbClr val="EA6B14"/>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7" name="Rectangle 76"/>
            <p:cNvSpPr/>
            <p:nvPr/>
          </p:nvSpPr>
          <p:spPr>
            <a:xfrm>
              <a:off x="5074470" y="1251178"/>
              <a:ext cx="886781" cy="923330"/>
            </a:xfrm>
            <a:prstGeom prst="rect">
              <a:avLst/>
            </a:prstGeom>
            <a:noFill/>
          </p:spPr>
          <p:txBody>
            <a:bodyPr wrap="none" lIns="91440" tIns="45720" rIns="91440" bIns="45720">
              <a:spAutoFit/>
            </a:bodyPr>
            <a:lstStyle/>
            <a:p>
              <a:pPr algn="ctr"/>
              <a:r>
                <a:rPr lang="en-US" sz="5400" dirty="0" smtClean="0">
                  <a:ln w="57150">
                    <a:solidFill>
                      <a:srgbClr val="EA6B14"/>
                    </a:solidFill>
                  </a:ln>
                  <a:solidFill>
                    <a:srgbClr val="EA6B14"/>
                  </a:solidFill>
                </a:rPr>
                <a:t>27</a:t>
              </a:r>
              <a:endParaRPr lang="en-US" sz="5400" b="0" cap="none" spc="0" dirty="0">
                <a:ln w="57150">
                  <a:solidFill>
                    <a:srgbClr val="EA6B14"/>
                  </a:solidFill>
                </a:ln>
                <a:solidFill>
                  <a:srgbClr val="EA6B14"/>
                </a:solidFill>
              </a:endParaRPr>
            </a:p>
          </p:txBody>
        </p:sp>
        <p:sp>
          <p:nvSpPr>
            <p:cNvPr id="80" name="Rectangle 79"/>
            <p:cNvSpPr/>
            <p:nvPr/>
          </p:nvSpPr>
          <p:spPr>
            <a:xfrm>
              <a:off x="5757151" y="1799273"/>
              <a:ext cx="652743" cy="1200329"/>
            </a:xfrm>
            <a:prstGeom prst="rect">
              <a:avLst/>
            </a:prstGeom>
            <a:noFill/>
          </p:spPr>
          <p:txBody>
            <a:bodyPr wrap="none" lIns="91440" tIns="45720" rIns="91440" bIns="45720">
              <a:spAutoFit/>
            </a:bodyPr>
            <a:lstStyle/>
            <a:p>
              <a:pPr algn="ctr"/>
              <a:r>
                <a:rPr lang="en-US" sz="7200" dirty="0" smtClean="0">
                  <a:ln w="57150">
                    <a:solidFill>
                      <a:srgbClr val="EA6B14"/>
                    </a:solidFill>
                  </a:ln>
                  <a:solidFill>
                    <a:srgbClr val="EA6B14"/>
                  </a:solidFill>
                </a:rPr>
                <a:t>3</a:t>
              </a:r>
              <a:endParaRPr lang="en-US" sz="7200" b="0" cap="none" spc="0" dirty="0">
                <a:ln w="57150">
                  <a:solidFill>
                    <a:srgbClr val="EA6B14"/>
                  </a:solidFill>
                </a:ln>
                <a:solidFill>
                  <a:srgbClr val="EA6B14"/>
                </a:solidFill>
              </a:endParaRPr>
            </a:p>
          </p:txBody>
        </p:sp>
        <p:sp>
          <p:nvSpPr>
            <p:cNvPr id="81" name="Text Box 2"/>
            <p:cNvSpPr txBox="1">
              <a:spLocks noChangeArrowheads="1"/>
            </p:cNvSpPr>
            <p:nvPr/>
          </p:nvSpPr>
          <p:spPr bwMode="auto">
            <a:xfrm>
              <a:off x="6794312" y="4783172"/>
              <a:ext cx="1848150" cy="731891"/>
            </a:xfrm>
            <a:prstGeom prst="rect">
              <a:avLst/>
            </a:prstGeom>
            <a:noFill/>
            <a:ln w="9525">
              <a:noFill/>
              <a:miter lim="800000"/>
              <a:headEnd/>
              <a:tailEnd/>
            </a:ln>
          </p:spPr>
          <p:txBody>
            <a:bodyPr rot="0" vert="horz" wrap="square" lIns="91440" tIns="45720" rIns="91440" bIns="45720" anchor="t" anchorCtr="0">
              <a:noAutofit/>
            </a:bodyPr>
            <a:lstStyle/>
            <a:p>
              <a:pPr marR="0">
                <a:spcBef>
                  <a:spcPts val="0"/>
                </a:spcBef>
                <a:spcAft>
                  <a:spcPts val="0"/>
                </a:spcAft>
              </a:pPr>
              <a:r>
                <a:rPr lang="en-US" b="1" dirty="0" smtClean="0">
                  <a:solidFill>
                    <a:schemeClr val="tx1">
                      <a:lumMod val="65000"/>
                      <a:lumOff val="35000"/>
                    </a:schemeClr>
                  </a:solidFill>
                </a:rPr>
                <a:t>PEDESTRIANS SURVEYED</a:t>
              </a:r>
              <a:endParaRPr lang="en-US" b="1" dirty="0">
                <a:solidFill>
                  <a:schemeClr val="tx1">
                    <a:lumMod val="65000"/>
                    <a:lumOff val="35000"/>
                  </a:schemeClr>
                </a:solidFill>
                <a:effectLst/>
                <a:ea typeface="Calibri" panose="020F0502020204030204" pitchFamily="34" charset="0"/>
                <a:cs typeface="Times New Roman" panose="02020603050405020304" pitchFamily="18" charset="0"/>
              </a:endParaRPr>
            </a:p>
          </p:txBody>
        </p:sp>
        <p:sp>
          <p:nvSpPr>
            <p:cNvPr id="82" name="Text Box 2"/>
            <p:cNvSpPr txBox="1">
              <a:spLocks noChangeArrowheads="1"/>
            </p:cNvSpPr>
            <p:nvPr/>
          </p:nvSpPr>
          <p:spPr bwMode="auto">
            <a:xfrm>
              <a:off x="4913052" y="5576354"/>
              <a:ext cx="1979470" cy="1053528"/>
            </a:xfrm>
            <a:prstGeom prst="rect">
              <a:avLst/>
            </a:prstGeom>
            <a:noFill/>
            <a:ln w="9525">
              <a:noFill/>
              <a:miter lim="800000"/>
              <a:headEnd/>
              <a:tailEnd/>
            </a:ln>
          </p:spPr>
          <p:txBody>
            <a:bodyPr rot="0" vert="horz" wrap="square" lIns="91440" tIns="45720" rIns="91440" bIns="45720" anchor="t" anchorCtr="0">
              <a:noAutofit/>
            </a:bodyPr>
            <a:lstStyle/>
            <a:p>
              <a:pPr marR="0" algn="r">
                <a:spcBef>
                  <a:spcPts val="0"/>
                </a:spcBef>
                <a:spcAft>
                  <a:spcPts val="0"/>
                </a:spcAft>
              </a:pPr>
              <a:r>
                <a:rPr lang="en-US" b="1" dirty="0" smtClean="0">
                  <a:solidFill>
                    <a:schemeClr val="tx1">
                      <a:lumMod val="65000"/>
                      <a:lumOff val="35000"/>
                    </a:schemeClr>
                  </a:solidFill>
                </a:rPr>
                <a:t>EAGLE HILL PARTICAPNTS 10 BI-LINGUAL</a:t>
              </a:r>
              <a:endParaRPr lang="en-US" b="1" dirty="0">
                <a:solidFill>
                  <a:schemeClr val="tx1">
                    <a:lumMod val="65000"/>
                    <a:lumOff val="35000"/>
                  </a:schemeClr>
                </a:solidFill>
                <a:effectLst/>
                <a:ea typeface="Calibri" panose="020F0502020204030204" pitchFamily="34" charset="0"/>
                <a:cs typeface="Times New Roman" panose="02020603050405020304" pitchFamily="18" charset="0"/>
              </a:endParaRPr>
            </a:p>
          </p:txBody>
        </p:sp>
        <p:sp>
          <p:nvSpPr>
            <p:cNvPr id="83" name="Text Box 2"/>
            <p:cNvSpPr txBox="1">
              <a:spLocks noChangeArrowheads="1"/>
            </p:cNvSpPr>
            <p:nvPr/>
          </p:nvSpPr>
          <p:spPr bwMode="auto">
            <a:xfrm>
              <a:off x="6236866" y="2006661"/>
              <a:ext cx="2388955" cy="1149232"/>
            </a:xfrm>
            <a:prstGeom prst="rect">
              <a:avLst/>
            </a:prstGeom>
            <a:noFill/>
            <a:ln w="9525">
              <a:noFill/>
              <a:miter lim="800000"/>
              <a:headEnd/>
              <a:tailEnd/>
            </a:ln>
          </p:spPr>
          <p:txBody>
            <a:bodyPr rot="0" vert="horz" wrap="square" lIns="91440" tIns="45720" rIns="91440" bIns="45720" anchor="t" anchorCtr="0">
              <a:noAutofit/>
            </a:bodyPr>
            <a:lstStyle/>
            <a:p>
              <a:pPr marR="0">
                <a:spcBef>
                  <a:spcPts val="0"/>
                </a:spcBef>
                <a:spcAft>
                  <a:spcPts val="0"/>
                </a:spcAft>
              </a:pPr>
              <a:r>
                <a:rPr lang="en-US" b="1" dirty="0" smtClean="0">
                  <a:solidFill>
                    <a:schemeClr val="tx1">
                      <a:lumMod val="85000"/>
                      <a:lumOff val="15000"/>
                    </a:schemeClr>
                  </a:solidFill>
                </a:rPr>
                <a:t>CDC PARTNERS: NUESTRA COMUNIDAD</a:t>
              </a:r>
              <a:endParaRPr lang="en-US" b="1" dirty="0">
                <a:solidFill>
                  <a:schemeClr val="tx1">
                    <a:lumMod val="85000"/>
                    <a:lumOff val="15000"/>
                  </a:schemeClr>
                </a:solidFill>
                <a:cs typeface="Times New Roman" panose="02020603050405020304" pitchFamily="18" charset="0"/>
              </a:endParaRPr>
            </a:p>
            <a:p>
              <a:pPr marR="0">
                <a:spcBef>
                  <a:spcPts val="0"/>
                </a:spcBef>
                <a:spcAft>
                  <a:spcPts val="0"/>
                </a:spcAft>
              </a:pPr>
              <a:r>
                <a:rPr lang="en-US" b="1" dirty="0" smtClean="0">
                  <a:solidFill>
                    <a:schemeClr val="tx1">
                      <a:lumMod val="85000"/>
                      <a:lumOff val="15000"/>
                    </a:schemeClr>
                  </a:solidFill>
                  <a:cs typeface="Times New Roman" panose="02020603050405020304" pitchFamily="18" charset="0"/>
                </a:rPr>
                <a:t>MADISON PARK</a:t>
              </a:r>
            </a:p>
            <a:p>
              <a:pPr marR="0">
                <a:spcBef>
                  <a:spcPts val="0"/>
                </a:spcBef>
                <a:spcAft>
                  <a:spcPts val="0"/>
                </a:spcAft>
              </a:pPr>
              <a:r>
                <a:rPr lang="en-US" b="1" dirty="0" smtClean="0">
                  <a:solidFill>
                    <a:schemeClr val="tx1">
                      <a:lumMod val="85000"/>
                      <a:lumOff val="15000"/>
                    </a:schemeClr>
                  </a:solidFill>
                  <a:cs typeface="Times New Roman" panose="02020603050405020304" pitchFamily="18" charset="0"/>
                </a:rPr>
                <a:t>URBAN EDGE</a:t>
              </a:r>
              <a:endParaRPr lang="en-US" b="1" dirty="0" smtClean="0">
                <a:solidFill>
                  <a:schemeClr val="tx1">
                    <a:lumMod val="85000"/>
                    <a:lumOff val="15000"/>
                  </a:schemeClr>
                </a:solidFill>
              </a:endParaRPr>
            </a:p>
          </p:txBody>
        </p:sp>
        <p:sp>
          <p:nvSpPr>
            <p:cNvPr id="84" name="Text Box 2"/>
            <p:cNvSpPr txBox="1">
              <a:spLocks noChangeArrowheads="1"/>
            </p:cNvSpPr>
            <p:nvPr/>
          </p:nvSpPr>
          <p:spPr bwMode="auto">
            <a:xfrm>
              <a:off x="5893884" y="1415951"/>
              <a:ext cx="1557169" cy="604838"/>
            </a:xfrm>
            <a:prstGeom prst="rect">
              <a:avLst/>
            </a:prstGeom>
            <a:noFill/>
            <a:ln w="9525">
              <a:noFill/>
              <a:miter lim="800000"/>
              <a:headEnd/>
              <a:tailEnd/>
            </a:ln>
          </p:spPr>
          <p:txBody>
            <a:bodyPr rot="0" vert="horz" wrap="square" lIns="91440" tIns="45720" rIns="91440" bIns="45720" anchor="t" anchorCtr="0">
              <a:noAutofit/>
            </a:bodyPr>
            <a:lstStyle/>
            <a:p>
              <a:pPr marR="0">
                <a:spcBef>
                  <a:spcPts val="0"/>
                </a:spcBef>
                <a:spcAft>
                  <a:spcPts val="0"/>
                </a:spcAft>
              </a:pPr>
              <a:r>
                <a:rPr lang="en-US" b="1" dirty="0" smtClean="0">
                  <a:solidFill>
                    <a:schemeClr val="tx1">
                      <a:lumMod val="85000"/>
                      <a:lumOff val="15000"/>
                    </a:schemeClr>
                  </a:solidFill>
                </a:rPr>
                <a:t>YOUTH PARTICPANTS</a:t>
              </a:r>
              <a:endParaRPr lang="en-US" b="1" dirty="0">
                <a:solidFill>
                  <a:schemeClr val="tx1">
                    <a:lumMod val="85000"/>
                    <a:lumOff val="15000"/>
                  </a:schemeClr>
                </a:solidFill>
                <a:effectLst/>
                <a:ea typeface="Calibri" panose="020F0502020204030204" pitchFamily="34" charset="0"/>
                <a:cs typeface="Times New Roman" panose="02020603050405020304" pitchFamily="18" charset="0"/>
              </a:endParaRPr>
            </a:p>
          </p:txBody>
        </p:sp>
        <p:sp>
          <p:nvSpPr>
            <p:cNvPr id="86" name="Rectangle 85"/>
            <p:cNvSpPr/>
            <p:nvPr/>
          </p:nvSpPr>
          <p:spPr>
            <a:xfrm>
              <a:off x="5994147" y="4626221"/>
              <a:ext cx="886781" cy="923330"/>
            </a:xfrm>
            <a:prstGeom prst="rect">
              <a:avLst/>
            </a:prstGeom>
            <a:noFill/>
          </p:spPr>
          <p:txBody>
            <a:bodyPr wrap="none" lIns="91440" tIns="45720" rIns="91440" bIns="45720">
              <a:spAutoFit/>
            </a:bodyPr>
            <a:lstStyle/>
            <a:p>
              <a:pPr algn="ctr"/>
              <a:r>
                <a:rPr lang="en-US" sz="5400" dirty="0" smtClean="0">
                  <a:ln w="57150">
                    <a:solidFill>
                      <a:srgbClr val="FED65C"/>
                    </a:solidFill>
                  </a:ln>
                  <a:solidFill>
                    <a:srgbClr val="FED65C"/>
                  </a:solidFill>
                </a:rPr>
                <a:t>50</a:t>
              </a:r>
              <a:endParaRPr lang="en-US" sz="5400" b="0" cap="none" spc="0" dirty="0">
                <a:ln w="57150">
                  <a:solidFill>
                    <a:srgbClr val="FED65C"/>
                  </a:solidFill>
                </a:ln>
                <a:solidFill>
                  <a:srgbClr val="FED65C"/>
                </a:solidFill>
              </a:endParaRPr>
            </a:p>
          </p:txBody>
        </p:sp>
        <p:sp>
          <p:nvSpPr>
            <p:cNvPr id="87" name="Rectangle 86"/>
            <p:cNvSpPr/>
            <p:nvPr/>
          </p:nvSpPr>
          <p:spPr>
            <a:xfrm>
              <a:off x="6804825" y="5454830"/>
              <a:ext cx="886781" cy="923330"/>
            </a:xfrm>
            <a:prstGeom prst="rect">
              <a:avLst/>
            </a:prstGeom>
            <a:noFill/>
          </p:spPr>
          <p:txBody>
            <a:bodyPr wrap="none" lIns="91440" tIns="45720" rIns="91440" bIns="45720">
              <a:spAutoFit/>
            </a:bodyPr>
            <a:lstStyle/>
            <a:p>
              <a:pPr algn="ctr"/>
              <a:r>
                <a:rPr lang="en-US" sz="5400" dirty="0" smtClean="0">
                  <a:ln w="57150">
                    <a:solidFill>
                      <a:srgbClr val="FED65C"/>
                    </a:solidFill>
                  </a:ln>
                  <a:solidFill>
                    <a:srgbClr val="FED65C"/>
                  </a:solidFill>
                </a:rPr>
                <a:t>32</a:t>
              </a:r>
              <a:endParaRPr lang="en-US" sz="5400" b="0" cap="none" spc="0" dirty="0">
                <a:ln w="57150">
                  <a:solidFill>
                    <a:srgbClr val="FED65C"/>
                  </a:solidFill>
                </a:ln>
                <a:solidFill>
                  <a:srgbClr val="FED65C"/>
                </a:solidFill>
              </a:endParaRPr>
            </a:p>
          </p:txBody>
        </p:sp>
        <p:sp>
          <p:nvSpPr>
            <p:cNvPr id="88" name="Rectangle 87"/>
            <p:cNvSpPr/>
            <p:nvPr/>
          </p:nvSpPr>
          <p:spPr>
            <a:xfrm>
              <a:off x="8753700" y="5619874"/>
              <a:ext cx="1444626" cy="769441"/>
            </a:xfrm>
            <a:prstGeom prst="rect">
              <a:avLst/>
            </a:prstGeom>
            <a:noFill/>
          </p:spPr>
          <p:txBody>
            <a:bodyPr wrap="none" lIns="91440" tIns="45720" rIns="91440" bIns="45720">
              <a:spAutoFit/>
            </a:bodyPr>
            <a:lstStyle/>
            <a:p>
              <a:pPr algn="ctr"/>
              <a:r>
                <a:rPr lang="en-US" sz="4400" dirty="0" smtClean="0">
                  <a:ln w="57150">
                    <a:solidFill>
                      <a:srgbClr val="329998"/>
                    </a:solidFill>
                  </a:ln>
                  <a:solidFill>
                    <a:srgbClr val="329998"/>
                  </a:solidFill>
                </a:rPr>
                <a:t>100%</a:t>
              </a:r>
              <a:endParaRPr lang="en-US" sz="4400" b="0" cap="none" spc="0" dirty="0">
                <a:ln w="57150">
                  <a:solidFill>
                    <a:srgbClr val="329998"/>
                  </a:solidFill>
                </a:ln>
                <a:solidFill>
                  <a:srgbClr val="329998"/>
                </a:solidFill>
              </a:endParaRPr>
            </a:p>
          </p:txBody>
        </p:sp>
        <p:sp>
          <p:nvSpPr>
            <p:cNvPr id="73" name="Text Box 2"/>
            <p:cNvSpPr txBox="1">
              <a:spLocks noChangeArrowheads="1"/>
            </p:cNvSpPr>
            <p:nvPr/>
          </p:nvSpPr>
          <p:spPr bwMode="auto">
            <a:xfrm>
              <a:off x="10192111" y="4209756"/>
              <a:ext cx="1848150" cy="731891"/>
            </a:xfrm>
            <a:prstGeom prst="rect">
              <a:avLst/>
            </a:prstGeom>
            <a:noFill/>
            <a:ln w="9525">
              <a:noFill/>
              <a:miter lim="800000"/>
              <a:headEnd/>
              <a:tailEnd/>
            </a:ln>
          </p:spPr>
          <p:txBody>
            <a:bodyPr rot="0" vert="horz" wrap="square" lIns="91440" tIns="45720" rIns="91440" bIns="45720" anchor="t" anchorCtr="0">
              <a:noAutofit/>
            </a:bodyPr>
            <a:lstStyle/>
            <a:p>
              <a:pPr marR="0">
                <a:spcBef>
                  <a:spcPts val="0"/>
                </a:spcBef>
                <a:spcAft>
                  <a:spcPts val="0"/>
                </a:spcAft>
              </a:pPr>
              <a:r>
                <a:rPr lang="en-US" b="1" dirty="0" smtClean="0">
                  <a:solidFill>
                    <a:schemeClr val="tx1">
                      <a:lumMod val="85000"/>
                      <a:lumOff val="15000"/>
                    </a:schemeClr>
                  </a:solidFill>
                </a:rPr>
                <a:t>COHORTS, </a:t>
              </a:r>
            </a:p>
            <a:p>
              <a:pPr marR="0">
                <a:spcBef>
                  <a:spcPts val="0"/>
                </a:spcBef>
                <a:spcAft>
                  <a:spcPts val="0"/>
                </a:spcAft>
              </a:pPr>
              <a:r>
                <a:rPr lang="en-US" b="1" dirty="0" smtClean="0">
                  <a:solidFill>
                    <a:schemeClr val="tx1">
                      <a:lumMod val="85000"/>
                      <a:lumOff val="15000"/>
                    </a:schemeClr>
                  </a:solidFill>
                </a:rPr>
                <a:t>23 OVERALL</a:t>
              </a:r>
              <a:endParaRPr lang="en-US" b="1" dirty="0">
                <a:solidFill>
                  <a:schemeClr val="tx1">
                    <a:lumMod val="85000"/>
                    <a:lumOff val="15000"/>
                  </a:schemeClr>
                </a:solidFill>
                <a:effectLst/>
                <a:ea typeface="Calibri" panose="020F0502020204030204" pitchFamily="34" charset="0"/>
                <a:cs typeface="Times New Roman" panose="02020603050405020304" pitchFamily="18" charset="0"/>
              </a:endParaRPr>
            </a:p>
          </p:txBody>
        </p:sp>
        <p:sp>
          <p:nvSpPr>
            <p:cNvPr id="78" name="Text Box 2"/>
            <p:cNvSpPr txBox="1">
              <a:spLocks noChangeArrowheads="1"/>
            </p:cNvSpPr>
            <p:nvPr/>
          </p:nvSpPr>
          <p:spPr bwMode="auto">
            <a:xfrm>
              <a:off x="10206830" y="4938168"/>
              <a:ext cx="1848150" cy="731891"/>
            </a:xfrm>
            <a:prstGeom prst="rect">
              <a:avLst/>
            </a:prstGeom>
            <a:noFill/>
            <a:ln w="9525">
              <a:noFill/>
              <a:miter lim="800000"/>
              <a:headEnd/>
              <a:tailEnd/>
            </a:ln>
          </p:spPr>
          <p:txBody>
            <a:bodyPr rot="0" vert="horz" wrap="square" lIns="91440" tIns="45720" rIns="91440" bIns="45720" anchor="t" anchorCtr="0">
              <a:noAutofit/>
            </a:bodyPr>
            <a:lstStyle/>
            <a:p>
              <a:pPr marR="0">
                <a:spcBef>
                  <a:spcPts val="0"/>
                </a:spcBef>
                <a:spcAft>
                  <a:spcPts val="0"/>
                </a:spcAft>
              </a:pPr>
              <a:r>
                <a:rPr lang="en-US" b="1" dirty="0" smtClean="0">
                  <a:solidFill>
                    <a:schemeClr val="tx1">
                      <a:lumMod val="85000"/>
                      <a:lumOff val="15000"/>
                    </a:schemeClr>
                  </a:solidFill>
                </a:rPr>
                <a:t>COMPLTED 75% OF GOALS</a:t>
              </a:r>
              <a:endParaRPr lang="en-US" b="1" dirty="0">
                <a:solidFill>
                  <a:schemeClr val="tx1">
                    <a:lumMod val="85000"/>
                    <a:lumOff val="15000"/>
                  </a:schemeClr>
                </a:solidFill>
                <a:effectLst/>
                <a:ea typeface="Calibri" panose="020F0502020204030204" pitchFamily="34" charset="0"/>
                <a:cs typeface="Times New Roman" panose="02020603050405020304" pitchFamily="18" charset="0"/>
              </a:endParaRPr>
            </a:p>
          </p:txBody>
        </p:sp>
        <p:sp>
          <p:nvSpPr>
            <p:cNvPr id="79" name="Text Box 2"/>
            <p:cNvSpPr txBox="1">
              <a:spLocks noChangeArrowheads="1"/>
            </p:cNvSpPr>
            <p:nvPr/>
          </p:nvSpPr>
          <p:spPr bwMode="auto">
            <a:xfrm>
              <a:off x="10179411" y="5782676"/>
              <a:ext cx="1848150" cy="731891"/>
            </a:xfrm>
            <a:prstGeom prst="rect">
              <a:avLst/>
            </a:prstGeom>
            <a:noFill/>
            <a:ln w="9525">
              <a:noFill/>
              <a:miter lim="800000"/>
              <a:headEnd/>
              <a:tailEnd/>
            </a:ln>
          </p:spPr>
          <p:txBody>
            <a:bodyPr rot="0" vert="horz" wrap="square" lIns="91440" tIns="45720" rIns="91440" bIns="45720" anchor="t" anchorCtr="0">
              <a:noAutofit/>
            </a:bodyPr>
            <a:lstStyle/>
            <a:p>
              <a:pPr marR="0">
                <a:spcBef>
                  <a:spcPts val="0"/>
                </a:spcBef>
                <a:spcAft>
                  <a:spcPts val="0"/>
                </a:spcAft>
              </a:pPr>
              <a:r>
                <a:rPr lang="en-US" b="1" dirty="0" smtClean="0">
                  <a:solidFill>
                    <a:schemeClr val="tx1">
                      <a:lumMod val="85000"/>
                      <a:lumOff val="15000"/>
                    </a:schemeClr>
                  </a:solidFill>
                </a:rPr>
                <a:t>OBTAINED JOBS</a:t>
              </a:r>
              <a:endParaRPr lang="en-US" b="1" dirty="0">
                <a:solidFill>
                  <a:schemeClr val="tx1">
                    <a:lumMod val="85000"/>
                    <a:lumOff val="15000"/>
                  </a:schemeClr>
                </a:solidFill>
                <a:effectLst/>
                <a:ea typeface="Calibri" panose="020F0502020204030204" pitchFamily="34" charset="0"/>
                <a:cs typeface="Times New Roman" panose="02020603050405020304" pitchFamily="18" charset="0"/>
              </a:endParaRPr>
            </a:p>
          </p:txBody>
        </p:sp>
        <p:sp>
          <p:nvSpPr>
            <p:cNvPr id="89" name="Rectangle 88"/>
            <p:cNvSpPr/>
            <p:nvPr/>
          </p:nvSpPr>
          <p:spPr>
            <a:xfrm>
              <a:off x="8791668" y="4874500"/>
              <a:ext cx="1444626" cy="769441"/>
            </a:xfrm>
            <a:prstGeom prst="rect">
              <a:avLst/>
            </a:prstGeom>
            <a:noFill/>
          </p:spPr>
          <p:txBody>
            <a:bodyPr wrap="none" lIns="91440" tIns="45720" rIns="91440" bIns="45720">
              <a:spAutoFit/>
            </a:bodyPr>
            <a:lstStyle/>
            <a:p>
              <a:pPr algn="ctr"/>
              <a:r>
                <a:rPr lang="en-US" sz="4400" dirty="0" smtClean="0">
                  <a:ln w="57150">
                    <a:solidFill>
                      <a:srgbClr val="329998"/>
                    </a:solidFill>
                  </a:ln>
                  <a:solidFill>
                    <a:srgbClr val="329998"/>
                  </a:solidFill>
                </a:rPr>
                <a:t>100%</a:t>
              </a:r>
              <a:endParaRPr lang="en-US" sz="4400" b="0" cap="none" spc="0" dirty="0">
                <a:ln w="57150">
                  <a:solidFill>
                    <a:srgbClr val="329998"/>
                  </a:solidFill>
                </a:ln>
                <a:solidFill>
                  <a:srgbClr val="329998"/>
                </a:solidFill>
              </a:endParaRPr>
            </a:p>
          </p:txBody>
        </p:sp>
        <p:sp>
          <p:nvSpPr>
            <p:cNvPr id="90" name="Rectangle 89"/>
            <p:cNvSpPr/>
            <p:nvPr/>
          </p:nvSpPr>
          <p:spPr>
            <a:xfrm>
              <a:off x="9818703" y="4159135"/>
              <a:ext cx="470000" cy="769441"/>
            </a:xfrm>
            <a:prstGeom prst="rect">
              <a:avLst/>
            </a:prstGeom>
            <a:noFill/>
          </p:spPr>
          <p:txBody>
            <a:bodyPr wrap="none" lIns="91440" tIns="45720" rIns="91440" bIns="45720">
              <a:spAutoFit/>
            </a:bodyPr>
            <a:lstStyle/>
            <a:p>
              <a:pPr algn="ctr"/>
              <a:r>
                <a:rPr lang="en-US" sz="4400" dirty="0" smtClean="0">
                  <a:ln w="57150">
                    <a:solidFill>
                      <a:srgbClr val="329998"/>
                    </a:solidFill>
                  </a:ln>
                  <a:solidFill>
                    <a:srgbClr val="329998"/>
                  </a:solidFill>
                </a:rPr>
                <a:t>3</a:t>
              </a:r>
              <a:endParaRPr lang="en-US" sz="4400" b="0" cap="none" spc="0" dirty="0">
                <a:ln w="57150">
                  <a:solidFill>
                    <a:srgbClr val="329998"/>
                  </a:solidFill>
                </a:ln>
                <a:solidFill>
                  <a:srgbClr val="329998"/>
                </a:solidFill>
              </a:endParaRPr>
            </a:p>
          </p:txBody>
        </p:sp>
      </p:grpSp>
    </p:spTree>
    <p:extLst>
      <p:ext uri="{BB962C8B-B14F-4D97-AF65-F5344CB8AC3E}">
        <p14:creationId xmlns:p14="http://schemas.microsoft.com/office/powerpoint/2010/main" val="1849982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750"/>
                                        <p:tgtEl>
                                          <p:spTgt spid="10"/>
                                        </p:tgtEl>
                                      </p:cBhvr>
                                    </p:animEffect>
                                  </p:childTnLst>
                                </p:cTn>
                              </p:par>
                              <p:par>
                                <p:cTn id="16" presetID="22" presetClass="entr" presetSubtype="2"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500"/>
                                        <p:tgtEl>
                                          <p:spTgt spid="5"/>
                                        </p:tgtEl>
                                      </p:cBhvr>
                                    </p:animEffect>
                                  </p:childTnLst>
                                </p:cTn>
                              </p:par>
                            </p:childTnLst>
                          </p:cTn>
                        </p:par>
                        <p:par>
                          <p:cTn id="19" fill="hold">
                            <p:stCondLst>
                              <p:cond delay="2250"/>
                            </p:stCondLst>
                            <p:childTnLst>
                              <p:par>
                                <p:cTn id="20" presetID="22" presetClass="entr" presetSubtype="1"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par>
                                <p:cTn id="23" presetID="9"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dissolve">
                                      <p:cBhvr>
                                        <p:cTn id="25" dur="500"/>
                                        <p:tgtEl>
                                          <p:spTgt spid="44"/>
                                        </p:tgtEl>
                                      </p:cBhvr>
                                    </p:animEffect>
                                  </p:childTnLst>
                                </p:cTn>
                              </p:par>
                            </p:childTnLst>
                          </p:cTn>
                        </p:par>
                        <p:par>
                          <p:cTn id="26" fill="hold">
                            <p:stCondLst>
                              <p:cond delay="2750"/>
                            </p:stCondLst>
                            <p:childTnLst>
                              <p:par>
                                <p:cTn id="27" presetID="9" presetClass="entr" presetSubtype="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ssolve">
                                      <p:cBhvr>
                                        <p:cTn id="29" dur="500"/>
                                        <p:tgtEl>
                                          <p:spTgt spid="14"/>
                                        </p:tgtEl>
                                      </p:cBhvr>
                                    </p:animEffect>
                                  </p:childTnLst>
                                </p:cTn>
                              </p:par>
                            </p:childTnLst>
                          </p:cTn>
                        </p:par>
                        <p:par>
                          <p:cTn id="30" fill="hold">
                            <p:stCondLst>
                              <p:cond delay="3250"/>
                            </p:stCondLst>
                            <p:childTnLst>
                              <p:par>
                                <p:cTn id="31" presetID="9" presetClass="entr" presetSubtype="0" fill="hold" nodeType="afterEffect">
                                  <p:stCondLst>
                                    <p:cond delay="0"/>
                                  </p:stCondLst>
                                  <p:childTnLst>
                                    <p:set>
                                      <p:cBhvr>
                                        <p:cTn id="32" dur="1" fill="hold">
                                          <p:stCondLst>
                                            <p:cond delay="0"/>
                                          </p:stCondLst>
                                        </p:cTn>
                                        <p:tgtEl>
                                          <p:spTgt spid="1029"/>
                                        </p:tgtEl>
                                        <p:attrNameLst>
                                          <p:attrName>style.visibility</p:attrName>
                                        </p:attrNameLst>
                                      </p:cBhvr>
                                      <p:to>
                                        <p:strVal val="visible"/>
                                      </p:to>
                                    </p:set>
                                    <p:animEffect transition="in" filter="dissolve">
                                      <p:cBhvr>
                                        <p:cTn id="33" dur="500"/>
                                        <p:tgtEl>
                                          <p:spTgt spid="1029"/>
                                        </p:tgtEl>
                                      </p:cBhvr>
                                    </p:animEffect>
                                  </p:childTnLst>
                                </p:cTn>
                              </p:par>
                            </p:childTnLst>
                          </p:cTn>
                        </p:par>
                        <p:par>
                          <p:cTn id="34" fill="hold">
                            <p:stCondLst>
                              <p:cond delay="3750"/>
                            </p:stCondLst>
                            <p:childTnLst>
                              <p:par>
                                <p:cTn id="35" presetID="9"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dissolve">
                                      <p:cBhvr>
                                        <p:cTn id="37" dur="500"/>
                                        <p:tgtEl>
                                          <p:spTgt spid="7"/>
                                        </p:tgtEl>
                                      </p:cBhvr>
                                    </p:animEffect>
                                  </p:childTnLst>
                                </p:cTn>
                              </p:par>
                            </p:childTnLst>
                          </p:cTn>
                        </p:par>
                        <p:par>
                          <p:cTn id="38" fill="hold">
                            <p:stCondLst>
                              <p:cond delay="4250"/>
                            </p:stCondLst>
                            <p:childTnLst>
                              <p:par>
                                <p:cTn id="39" presetID="10" presetClass="entr" presetSubtype="0" fill="hold"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3369</TotalTime>
  <Words>5083</Words>
  <Application>Microsoft Office PowerPoint</Application>
  <PresentationFormat>Widescreen</PresentationFormat>
  <Paragraphs>484</Paragraphs>
  <Slides>21</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 Black</vt:lpstr>
      <vt:lpstr>Calibri</vt:lpstr>
      <vt:lpstr>Calibri Light</vt:lpstr>
      <vt:lpstr>Impact</vt:lpstr>
      <vt:lpstr>Times New Roman</vt:lpstr>
      <vt:lpstr>Office Theme</vt:lpstr>
      <vt:lpstr>PowerPoint Presentation</vt:lpstr>
      <vt:lpstr>PowerPoint Presentation</vt:lpstr>
      <vt:lpstr>Making the Connections Video: https://www.youtube.com/watch?v=lWgcN2DPOzM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Jamiah Tappin</cp:lastModifiedBy>
  <cp:revision>147</cp:revision>
  <dcterms:created xsi:type="dcterms:W3CDTF">2015-06-05T14:08:23Z</dcterms:created>
  <dcterms:modified xsi:type="dcterms:W3CDTF">2015-11-29T21:19:31Z</dcterms:modified>
</cp:coreProperties>
</file>